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75" r:id="rId6"/>
    <p:sldId id="259" r:id="rId7"/>
    <p:sldId id="260" r:id="rId8"/>
    <p:sldId id="261" r:id="rId9"/>
    <p:sldId id="264" r:id="rId10"/>
    <p:sldId id="262" r:id="rId11"/>
    <p:sldId id="265" r:id="rId12"/>
    <p:sldId id="266" r:id="rId13"/>
    <p:sldId id="263" r:id="rId14"/>
    <p:sldId id="267" r:id="rId15"/>
    <p:sldId id="268" r:id="rId16"/>
    <p:sldId id="269" r:id="rId17"/>
    <p:sldId id="271" r:id="rId18"/>
    <p:sldId id="270" r:id="rId19"/>
    <p:sldId id="272" r:id="rId20"/>
    <p:sldId id="274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明暗</a:t>
            </a:r>
            <a:r>
              <a:rPr lang="en-US" altLang="zh-CN"/>
              <a:t>shading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定义点光源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9915" cy="143383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位置</a:t>
            </a:r>
            <a:endParaRPr lang="zh-CN" altLang="en-US"/>
          </a:p>
          <a:p>
            <a:r>
              <a:rPr lang="zh-CN" altLang="en-US"/>
              <a:t>光强：漫反射光、镜面光和环境光的RGB</a:t>
            </a:r>
            <a:r>
              <a:rPr lang="en-US" altLang="zh-CN"/>
              <a:t>A</a:t>
            </a:r>
            <a:r>
              <a:rPr lang="zh-CN" altLang="en-US"/>
              <a:t>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89195" y="3599180"/>
            <a:ext cx="69068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glEnable(GL_LIGHTING);</a:t>
            </a:r>
            <a:endParaRPr lang="zh-CN" altLang="en-US" sz="2400"/>
          </a:p>
          <a:p>
            <a:r>
              <a:rPr lang="zh-CN" altLang="en-US" sz="2400"/>
              <a:t>glEnable(GL_LIGHT0);</a:t>
            </a:r>
            <a:endParaRPr lang="zh-CN" altLang="en-US" sz="2400"/>
          </a:p>
          <a:p>
            <a:r>
              <a:rPr lang="zh-CN" altLang="en-US" sz="2400"/>
              <a:t>glLightfv(GL_LIGHT0, GL_POSITION, light0_pos);</a:t>
            </a:r>
            <a:endParaRPr lang="zh-CN" altLang="en-US" sz="2400"/>
          </a:p>
          <a:p>
            <a:r>
              <a:rPr lang="zh-CN" altLang="en-US" sz="2400"/>
              <a:t>glLightfv(GL_LIGHT0, GL_AMBIENT, ambient0);</a:t>
            </a:r>
            <a:endParaRPr lang="zh-CN" altLang="en-US" sz="2400"/>
          </a:p>
          <a:p>
            <a:r>
              <a:rPr lang="zh-CN" altLang="en-US" sz="2400"/>
              <a:t>glLightfv(GL_LIGHT0, GL_DIFFUSE, diffuse0);</a:t>
            </a:r>
            <a:endParaRPr lang="zh-CN" altLang="en-US" sz="2400"/>
          </a:p>
          <a:p>
            <a:r>
              <a:rPr lang="zh-CN" altLang="en-US" sz="2400"/>
              <a:t>glLightfv(GL_LIGHT0, GL_SPECULAR, specular0);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0" y="3426460"/>
            <a:ext cx="446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GLfloat diffuse0[]={1.0,0.0,0.0,1.0};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GLfloat ambient0[]={1.0,0.0,0.0,1.0};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GLfloat specular0[]={1.0,0.0,0.0,1.0};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GLfloat light0_pos[]={1.0,2.0,3.0,1.0};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位置</a:t>
            </a:r>
            <a:endParaRPr lang="zh-CN" altLang="en-US"/>
          </a:p>
          <a:p>
            <a:pPr lvl="1"/>
            <a:r>
              <a:rPr lang="zh-CN" altLang="en-US"/>
              <a:t>齐次坐标形式</a:t>
            </a:r>
            <a:endParaRPr lang="zh-CN" altLang="en-US"/>
          </a:p>
          <a:p>
            <a:pPr lvl="1"/>
            <a:r>
              <a:rPr lang="zh-CN" altLang="en-US"/>
              <a:t>如果w = 1.0, 指定的是一个空间位置</a:t>
            </a:r>
            <a:endParaRPr lang="zh-CN" altLang="en-US"/>
          </a:p>
          <a:p>
            <a:pPr lvl="1"/>
            <a:r>
              <a:rPr lang="zh-CN" altLang="en-US"/>
              <a:t>如果w = 0.0, 指定的是一个平行光源，所给定的是入射光方向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光源是几何对象，它的位置或方向受模型视图矩阵的影响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距离项，衰减</a:t>
            </a:r>
            <a:endParaRPr lang="zh-CN" altLang="en-US"/>
          </a:p>
          <a:p>
            <a:pPr lvl="1"/>
            <a:r>
              <a:rPr lang="zh-CN" altLang="en-US"/>
              <a:t>光强反比于距离的因子a + bd + cd2</a:t>
            </a:r>
            <a:endParaRPr lang="zh-CN" altLang="en-US"/>
          </a:p>
          <a:p>
            <a:pPr lvl="1"/>
            <a:r>
              <a:rPr lang="zh-CN" altLang="en-US"/>
              <a:t> 默认值：a = 1.0, b = c = 0.0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改变方法</a:t>
            </a:r>
            <a:endParaRPr lang="zh-CN" altLang="en-US"/>
          </a:p>
          <a:p>
            <a:r>
              <a:rPr lang="zh-CN" altLang="en-US"/>
              <a:t>glLightf(GL_LIGHT0,GL_CONSTANT_ATTENUATION, 2.0);</a:t>
            </a:r>
            <a:endParaRPr lang="zh-CN" altLang="en-US"/>
          </a:p>
          <a:p>
            <a:r>
              <a:rPr lang="zh-CN" altLang="en-US"/>
              <a:t>glLightf(GL_LIGHT0,GL_LINEAR_ATTENUATION, 1.0);</a:t>
            </a:r>
            <a:endParaRPr lang="zh-CN" altLang="en-US"/>
          </a:p>
          <a:p>
            <a:r>
              <a:rPr lang="zh-CN" altLang="en-US"/>
              <a:t>glLightf(GL_LIGHT0,GL_QUADRATIC_ATTENUATION, 0.0);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聚光灯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glLightfv（）</a:t>
            </a:r>
            <a:endParaRPr lang="zh-CN" altLang="en-US"/>
          </a:p>
          <a:p>
            <a:r>
              <a:rPr lang="zh-CN" altLang="en-US"/>
              <a:t> 方向：GL_SPOT_DIRECTION</a:t>
            </a:r>
            <a:endParaRPr lang="zh-CN" altLang="en-US"/>
          </a:p>
          <a:p>
            <a:r>
              <a:rPr lang="zh-CN" altLang="en-US"/>
              <a:t>角度范围：GL_SPOT_CUTOFF</a:t>
            </a:r>
            <a:endParaRPr lang="zh-CN" altLang="en-US"/>
          </a:p>
          <a:p>
            <a:r>
              <a:rPr lang="zh-CN" altLang="en-US"/>
              <a:t>衰减指数: GL_SPOT_EXPONENT</a:t>
            </a:r>
            <a:endParaRPr lang="zh-CN" altLang="en-US"/>
          </a:p>
        </p:txBody>
      </p:sp>
      <p:pic>
        <p:nvPicPr>
          <p:cNvPr id="4" name="图片 3" descr="U00HM$CPQUOQ4Q2~6FK)XG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4140835"/>
            <a:ext cx="3086100" cy="2162175"/>
          </a:xfrm>
          <a:prstGeom prst="rect">
            <a:avLst/>
          </a:prstGeom>
        </p:spPr>
      </p:pic>
      <p:pic>
        <p:nvPicPr>
          <p:cNvPr id="5" name="图片 4" descr="D$J0J4T5Q6VUXA82_7EDF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80" y="4274185"/>
            <a:ext cx="22002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全局环境光</a:t>
            </a:r>
            <a:endParaRPr lang="zh-CN" altLang="en-US"/>
          </a:p>
          <a:p>
            <a:r>
              <a:rPr lang="zh-CN" altLang="en-US"/>
              <a:t>GLfloat global_ambient[]={0.2,0,0,1};</a:t>
            </a:r>
            <a:endParaRPr lang="zh-CN" altLang="en-US"/>
          </a:p>
          <a:p>
            <a:r>
              <a:rPr lang="zh-CN" altLang="en-US"/>
              <a:t>glLightModelfv(GL_LIGHT_MODEL_AMBIENT,global_ambient);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材质属性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>
            <a:normAutofit fontScale="90000"/>
          </a:bodyPr>
          <a:p>
            <a:r>
              <a:rPr lang="zh-CN" altLang="en-US"/>
              <a:t>是OpenGL状态机的一部分</a:t>
            </a:r>
            <a:endParaRPr lang="zh-CN" altLang="en-US"/>
          </a:p>
          <a:p>
            <a:r>
              <a:rPr lang="zh-CN" altLang="en-US"/>
              <a:t>与简单光照模型中的各项匹配</a:t>
            </a:r>
            <a:endParaRPr lang="zh-CN" altLang="en-US"/>
          </a:p>
          <a:p>
            <a:r>
              <a:rPr lang="zh-CN" altLang="en-US"/>
              <a:t>glMaterial{if}[v]()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3426460"/>
            <a:ext cx="446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GLfloat ambient[]={0.2,0.2,0.2,1.0};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GLfloat diffuse[]={1.0,0.8,0.0,1.0};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GLfloat specular[]={1.0,1.0,1.0,1.0};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GLint shine = 100;</a:t>
            </a:r>
            <a:endParaRPr lang="zh-CN" altLang="en-US" sz="20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4050" y="4591685"/>
            <a:ext cx="72148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glMaterialfv(GL_FRONT,GL_AMBIENT,ambient);</a:t>
            </a:r>
            <a:endParaRPr lang="zh-CN" altLang="en-US" sz="2400"/>
          </a:p>
          <a:p>
            <a:r>
              <a:rPr lang="zh-CN" altLang="en-US" sz="2400"/>
              <a:t>glMaterialfv(GL_FRONT,GL_DIFFUSE,diffuse);</a:t>
            </a:r>
            <a:endParaRPr lang="zh-CN" altLang="en-US" sz="2400"/>
          </a:p>
          <a:p>
            <a:r>
              <a:rPr lang="zh-CN" altLang="en-US" sz="2400"/>
              <a:t>glMaterialfv(GL_FRONT,GL_SPECULAR,specular);</a:t>
            </a:r>
            <a:endParaRPr lang="zh-CN" altLang="en-US" sz="2400"/>
          </a:p>
          <a:p>
            <a:r>
              <a:rPr lang="zh-CN" altLang="en-US" sz="2400"/>
              <a:t>glMateriali(GL_FRONT,GL_SHININESS,shine);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前面与后面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默认状态下只是对物体的前面进行明暗处理</a:t>
            </a:r>
            <a:endParaRPr lang="zh-CN" altLang="en-US"/>
          </a:p>
          <a:p>
            <a:r>
              <a:rPr lang="zh-CN" altLang="en-US"/>
              <a:t>如果设置了两面光照，每一面都可以具有自己的属性：</a:t>
            </a:r>
            <a:endParaRPr lang="zh-CN" altLang="en-US"/>
          </a:p>
          <a:p>
            <a:r>
              <a:rPr lang="zh-CN" altLang="en-US"/>
              <a:t>glMaterialf()</a:t>
            </a:r>
            <a:endParaRPr lang="zh-CN" altLang="en-US"/>
          </a:p>
          <a:p>
            <a:pPr lvl="1"/>
            <a:r>
              <a:rPr lang="zh-CN" altLang="en-US"/>
              <a:t>GL_FRONT, GL_BACK, 或者GL_FRONT_AND_BACK指定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发射项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模拟光源</a:t>
            </a:r>
            <a:endParaRPr lang="zh-CN" altLang="en-US"/>
          </a:p>
          <a:p>
            <a:r>
              <a:rPr lang="zh-CN" altLang="en-US"/>
              <a:t>该项的颜色不受任何其它光源或者变换的影响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GLfloat emission[]={0.0,0.3,0.3,1.0);</a:t>
            </a:r>
            <a:endParaRPr lang="zh-CN" altLang="en-US"/>
          </a:p>
          <a:p>
            <a:r>
              <a:rPr lang="zh-CN" altLang="en-US"/>
              <a:t>glMaterialfv(GL_FRONT,GL_EMISSION,emission);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多边形的明暗处理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对每个顶点进行明暗处理的计算</a:t>
            </a:r>
            <a:endParaRPr lang="zh-CN" altLang="en-US"/>
          </a:p>
          <a:p>
            <a:r>
              <a:rPr lang="zh-CN" altLang="en-US"/>
              <a:t>默认状态下，多边形内部的颜色是顶点颜色的线性插值</a:t>
            </a:r>
            <a:endParaRPr lang="zh-CN" altLang="en-US"/>
          </a:p>
          <a:p>
            <a:r>
              <a:rPr lang="zh-CN" altLang="en-US"/>
              <a:t>glShadeModel(GL_SMOOTH);</a:t>
            </a:r>
            <a:endParaRPr lang="zh-CN" altLang="en-US"/>
          </a:p>
          <a:p>
            <a:r>
              <a:rPr lang="zh-CN" altLang="en-US"/>
              <a:t>设置glShadeModel(GL_FLAT);第一个顶点的颜色确定整个多边形的颜色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Enable shading and select model</a:t>
            </a:r>
            <a:endParaRPr lang="zh-CN" altLang="en-US"/>
          </a:p>
          <a:p>
            <a:r>
              <a:rPr lang="zh-CN" altLang="en-US"/>
              <a:t>Specify normals</a:t>
            </a:r>
            <a:endParaRPr lang="zh-CN" altLang="en-US"/>
          </a:p>
          <a:p>
            <a:r>
              <a:rPr lang="zh-CN" altLang="en-US"/>
              <a:t>Specify material properties</a:t>
            </a:r>
            <a:endParaRPr lang="zh-CN" altLang="en-US"/>
          </a:p>
          <a:p>
            <a:r>
              <a:rPr lang="zh-CN" altLang="en-US"/>
              <a:t>Specify lights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求出图像中各个像素的颜色亮度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用户指定颜色 </a:t>
            </a:r>
            <a:r>
              <a:rPr lang="en-US" altLang="zh-CN"/>
              <a:t>+ </a:t>
            </a:r>
            <a:r>
              <a:rPr lang="zh-CN" altLang="en-US"/>
              <a:t> 插值</a:t>
            </a:r>
            <a:endParaRPr lang="zh-CN" altLang="en-US"/>
          </a:p>
          <a:p>
            <a:r>
              <a:rPr lang="zh-CN" altLang="en-US"/>
              <a:t>使用光照模型计算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场景中有三个光源，物体为茶壶或其它。</a:t>
            </a:r>
            <a:endParaRPr lang="zh-CN" altLang="en-US"/>
          </a:p>
          <a:p>
            <a:r>
              <a:rPr lang="zh-CN" altLang="en-US"/>
              <a:t>自行设定光源和物体材质的基本属性。</a:t>
            </a:r>
            <a:endParaRPr lang="zh-CN" altLang="en-US"/>
          </a:p>
          <a:p>
            <a:r>
              <a:rPr lang="zh-CN" altLang="en-US"/>
              <a:t>用可通过键盘或鼠标改变光源的位置和类型。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OpenGL中的明暗处理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</a:pPr>
            <a:r>
              <a:rPr lang="zh-CN" altLang="en-US">
                <a:sym typeface="+mn-ea"/>
              </a:rPr>
              <a:t>简单光照模型（局部光照模型）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物体的材质</a:t>
            </a:r>
            <a:endParaRPr lang="zh-CN" altLang="en-US"/>
          </a:p>
          <a:p>
            <a:pPr lvl="1"/>
            <a:r>
              <a:rPr lang="zh-CN" altLang="en-US"/>
              <a:t>物体的几何属性（法向）</a:t>
            </a:r>
            <a:endParaRPr lang="zh-CN" altLang="en-US"/>
          </a:p>
          <a:p>
            <a:pPr lvl="1"/>
            <a:r>
              <a:rPr lang="zh-CN" altLang="en-US"/>
              <a:t>光源信息（几何，类型，强度）</a:t>
            </a:r>
            <a:endParaRPr lang="zh-CN" altLang="en-US"/>
          </a:p>
          <a:p>
            <a:pPr lvl="1"/>
            <a:r>
              <a:rPr lang="zh-CN" altLang="en-US"/>
              <a:t>观察者</a:t>
            </a:r>
            <a:r>
              <a:rPr lang="en-US" altLang="zh-CN"/>
              <a:t>/</a:t>
            </a:r>
            <a:r>
              <a:rPr lang="zh-CN" altLang="en-US"/>
              <a:t>相机的位置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>
                <a:sym typeface="+mn-ea"/>
              </a:rPr>
              <a:t>Gouraud模型</a:t>
            </a:r>
            <a:endParaRPr lang="zh-CN" altLang="en-US" sz="2800"/>
          </a:p>
          <a:p>
            <a:pPr lvl="1"/>
            <a:r>
              <a:rPr lang="en-US" altLang="zh-CN" sz="2800">
                <a:sym typeface="+mn-ea"/>
              </a:rPr>
              <a:t>OpenGL</a:t>
            </a:r>
            <a:r>
              <a:rPr lang="zh-CN" altLang="en-US" sz="2800">
                <a:sym typeface="+mn-ea"/>
              </a:rPr>
              <a:t>利用简单光照模型计算出顶点的颜色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插值出多边形内各点的颜色</a:t>
            </a:r>
            <a:endParaRPr lang="zh-CN" altLang="en-US" sz="2800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法向量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12291" name="Freeform 4"/>
          <p:cNvSpPr/>
          <p:nvPr/>
        </p:nvSpPr>
        <p:spPr>
          <a:xfrm>
            <a:off x="4643120" y="3494405"/>
            <a:ext cx="1828800" cy="1219200"/>
          </a:xfrm>
          <a:custGeom>
            <a:avLst/>
            <a:gdLst/>
            <a:ahLst/>
            <a:cxnLst>
              <a:cxn ang="0">
                <a:pos x="0" y="1219200"/>
              </a:cxn>
              <a:cxn ang="0">
                <a:pos x="1524000" y="0"/>
              </a:cxn>
              <a:cxn ang="0">
                <a:pos x="1828800" y="838200"/>
              </a:cxn>
              <a:cxn ang="0">
                <a:pos x="0" y="1219200"/>
              </a:cxn>
            </a:cxnLst>
            <a:pathLst>
              <a:path w="1152" h="768">
                <a:moveTo>
                  <a:pt x="0" y="768"/>
                </a:moveTo>
                <a:lnTo>
                  <a:pt x="960" y="0"/>
                </a:lnTo>
                <a:lnTo>
                  <a:pt x="1152" y="52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2292" name="Text Box 5"/>
          <p:cNvSpPr txBox="1"/>
          <p:nvPr/>
        </p:nvSpPr>
        <p:spPr>
          <a:xfrm>
            <a:off x="4339908" y="4678680"/>
            <a:ext cx="45561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1">
            <a:spAutoFit/>
          </a:bodyPr>
          <a:p>
            <a:pPr eaLnBrk="0" hangingPunct="0"/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MS PGothic" panose="020B0600070205080204" charset="-128"/>
              </a:rPr>
              <a:t>0</a:t>
            </a:r>
            <a:endParaRPr lang="en-US" altLang="zh-CN" sz="2400" baseline="-25000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19463" name="Text Box 9"/>
          <p:cNvSpPr/>
          <p:nvPr/>
        </p:nvSpPr>
        <p:spPr>
          <a:xfrm>
            <a:off x="6656070" y="4177030"/>
            <a:ext cx="484188" cy="5095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Microsoft JhengHei UI" panose="020B0604030504040204" charset="-120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Microsoft JhengHei UI" panose="020B0604030504040204" charset="-120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Microsoft JhengHei UI" panose="020B0604030504040204" charset="-120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Microsoft JhengHei UI" panose="020B0604030504040204" charset="-120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Microsoft JhengHei UI" panose="020B0604030504040204" charset="-120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Microsoft JhengHei UI" panose="020B0604030504040204" charset="-120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Microsoft JhengHei UI" panose="020B0604030504040204" charset="-120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Microsoft JhengHei UI" panose="020B0604030504040204" charset="-120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Microsoft JhengHei UI" panose="020B0604030504040204" charset="-120"/>
                <a:ea typeface="+mn-ea"/>
                <a:cs typeface="+mn-cs"/>
              </a:defRPr>
            </a:lvl9pPr>
          </a:lstStyle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5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p</a:t>
            </a:r>
            <a:r>
              <a:rPr kumimoji="0" lang="en-US" altLang="zh-CN" sz="2500" b="0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</a:t>
            </a:r>
            <a:endParaRPr kumimoji="0" lang="en-US" altLang="zh-CN" sz="2500" b="0" i="0" u="none" strike="noStrike" kern="1200" cap="none" spc="0" normalizeH="0" baseline="-25000" noProof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2294" name="Text Box 10"/>
          <p:cNvSpPr txBox="1"/>
          <p:nvPr/>
        </p:nvSpPr>
        <p:spPr>
          <a:xfrm>
            <a:off x="6014720" y="2961005"/>
            <a:ext cx="457200" cy="53340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/>
          <a:p>
            <a:pPr marL="190500" indent="-190500" eaLnBrk="0" hangingPunct="0"/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MS PGothic" panose="020B0600070205080204" charset="-128"/>
              </a:rPr>
              <a:t>2</a:t>
            </a:r>
            <a:endParaRPr lang="en-US" altLang="zh-CN" sz="2400" baseline="-25000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12295" name="Line 11"/>
          <p:cNvSpPr/>
          <p:nvPr/>
        </p:nvSpPr>
        <p:spPr>
          <a:xfrm flipV="1">
            <a:off x="5709920" y="2808605"/>
            <a:ext cx="0" cy="1447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12297" name="Text Box 13"/>
          <p:cNvSpPr txBox="1"/>
          <p:nvPr/>
        </p:nvSpPr>
        <p:spPr>
          <a:xfrm>
            <a:off x="912495" y="3037205"/>
            <a:ext cx="30861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1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MS PGothic" panose="020B0600070205080204" charset="-128"/>
              </a:rPr>
              <a:t>plane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     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n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Times New Roman" panose="02020603050405020304" charset="0"/>
              </a:rPr>
              <a:t>·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(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p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 - 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MS PGothic" panose="020B0600070205080204" charset="-128"/>
              </a:rPr>
              <a:t>0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 ) = 0</a:t>
            </a:r>
            <a:endParaRPr lang="en-US" altLang="zh-CN" sz="2400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12299" name="Text Box 15"/>
          <p:cNvSpPr txBox="1"/>
          <p:nvPr/>
        </p:nvSpPr>
        <p:spPr>
          <a:xfrm>
            <a:off x="855345" y="4713605"/>
            <a:ext cx="30702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1">
            <a:spAutoFit/>
          </a:bodyPr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MS PGothic" panose="020B0600070205080204" charset="-128"/>
              </a:rPr>
              <a:t>normalize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 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n   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  <a:sym typeface="Symbol" panose="05050102010706020507" charset="2"/>
              </a:rPr>
              <a:t>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  n/ |n|</a:t>
            </a:r>
            <a:endParaRPr lang="en-US" altLang="zh-CN" sz="2400" b="1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12300" name="Text Box 16"/>
          <p:cNvSpPr txBox="1"/>
          <p:nvPr/>
        </p:nvSpPr>
        <p:spPr>
          <a:xfrm>
            <a:off x="5709920" y="4027805"/>
            <a:ext cx="3540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1">
            <a:spAutoFit/>
          </a:bodyPr>
          <a:p>
            <a:pPr eaLnBrk="0" hangingPunct="0"/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p</a:t>
            </a:r>
            <a:endParaRPr lang="en-US" altLang="zh-CN" sz="2400" b="1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12298" name="Text Box 14"/>
          <p:cNvSpPr txBox="1"/>
          <p:nvPr/>
        </p:nvSpPr>
        <p:spPr>
          <a:xfrm>
            <a:off x="246380" y="3693160"/>
            <a:ext cx="4724400" cy="822325"/>
          </a:xfrm>
          <a:prstGeom prst="rect">
            <a:avLst/>
          </a:prstGeom>
          <a:noFill/>
          <a:ln w="12700">
            <a:noFill/>
          </a:ln>
        </p:spPr>
        <p:txBody>
          <a:bodyPr anchor="t" anchorCtr="1">
            <a:spAutoFit/>
          </a:bodyPr>
          <a:p>
            <a:pPr eaLnBrk="0" hangingPunct="0"/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n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 = (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MS PGothic" panose="020B0600070205080204" charset="-128"/>
              </a:rPr>
              <a:t>2 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- 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MS PGothic" panose="020B0600070205080204" charset="-128"/>
              </a:rPr>
              <a:t>0 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) ×(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MS PGothic" panose="020B0600070205080204" charset="-128"/>
              </a:rPr>
              <a:t>1 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- </a:t>
            </a:r>
            <a:r>
              <a:rPr lang="en-US" altLang="zh-CN" sz="2400" b="1">
                <a:latin typeface="Times New Roman" panose="02020603050405020304" charset="0"/>
                <a:ea typeface="MS PGothic" panose="020B0600070205080204" charset="-128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MS PGothic" panose="020B0600070205080204" charset="-128"/>
              </a:rPr>
              <a:t>0 </a:t>
            </a:r>
            <a:r>
              <a:rPr lang="en-US" altLang="zh-CN" sz="2400">
                <a:latin typeface="Times New Roman" panose="02020603050405020304" charset="0"/>
                <a:ea typeface="MS PGothic" panose="020B0600070205080204" charset="-128"/>
              </a:rPr>
              <a:t>) </a:t>
            </a:r>
            <a:endParaRPr lang="en-US" altLang="zh-CN" sz="2400">
              <a:latin typeface="Times New Roman" panose="02020603050405020304" charset="0"/>
              <a:ea typeface="MS PGothic" panose="020B0600070205080204" charset="-128"/>
            </a:endParaRPr>
          </a:p>
          <a:p>
            <a:pPr eaLnBrk="0" hangingPunct="0"/>
            <a:endParaRPr lang="zh-CN" altLang="en-US" sz="2400" dirty="0">
              <a:latin typeface="Times New Roman" panose="0202060305040502030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129780" cy="4351655"/>
          </a:xfrm>
        </p:spPr>
        <p:txBody>
          <a:bodyPr/>
          <a:p>
            <a:pPr lvl="0"/>
            <a:r>
              <a:rPr lang="zh-CN" altLang="en-US"/>
              <a:t>网格模型，有几个多边形交于某一该点</a:t>
            </a:r>
            <a:endParaRPr lang="zh-CN" altLang="en-US"/>
          </a:p>
          <a:p>
            <a:pPr lvl="0"/>
            <a:r>
              <a:rPr lang="zh-CN" altLang="en-US"/>
              <a:t>每个多边形有一个法向，</a:t>
            </a:r>
            <a:endParaRPr lang="zh-CN" altLang="en-US"/>
          </a:p>
          <a:p>
            <a:pPr lvl="0"/>
            <a:r>
              <a:rPr lang="zh-CN" altLang="en-US"/>
              <a:t>取这几个法向的平均得到该点的法向</a:t>
            </a:r>
            <a:endParaRPr lang="zh-CN" altLang="en-US"/>
          </a:p>
          <a:p>
            <a:pPr lvl="1"/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 descr="DW2}VT@}B}E~37$Y27HA5H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48675" y="758190"/>
            <a:ext cx="2657475" cy="3248025"/>
          </a:xfrm>
          <a:prstGeom prst="rect">
            <a:avLst/>
          </a:prstGeom>
        </p:spPr>
      </p:pic>
      <p:pic>
        <p:nvPicPr>
          <p:cNvPr id="5" name="图片 4" descr="R{1~6KMNFV`4S$B2B9J3E[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65" y="4449445"/>
            <a:ext cx="3586480" cy="1084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有关函数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设置光源属性</a:t>
            </a:r>
            <a:endParaRPr lang="zh-CN" altLang="en-US"/>
          </a:p>
          <a:p>
            <a:r>
              <a:rPr lang="zh-CN" altLang="en-US"/>
              <a:t>设置物体的材质属性</a:t>
            </a:r>
            <a:endParaRPr lang="zh-CN" altLang="en-US"/>
          </a:p>
          <a:p>
            <a:r>
              <a:rPr lang="zh-CN" altLang="en-US"/>
              <a:t>设置顶点法向量！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启用光照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启用光照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glEnable(GL_LIGHTING)</a:t>
            </a:r>
            <a:endParaRPr lang="zh-CN" altLang="en-US"/>
          </a:p>
          <a:p>
            <a:pPr lvl="0"/>
            <a:r>
              <a:rPr lang="zh-CN" altLang="en-US"/>
              <a:t>如果启用光照，glColor()命令无效</a:t>
            </a:r>
            <a:endParaRPr lang="zh-CN" altLang="en-US"/>
          </a:p>
          <a:p>
            <a:pPr lvl="0"/>
            <a:r>
              <a:rPr lang="zh-CN" altLang="en-US"/>
              <a:t>可单独启用各光源：glEnable(GL_LIGHTi), i = 0, 1, …7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法向量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</a:t>
            </a:r>
            <a:r>
              <a:rPr lang="en-US" altLang="zh-CN"/>
              <a:t>OpenGL</a:t>
            </a:r>
            <a:r>
              <a:rPr lang="zh-CN" altLang="en-US"/>
              <a:t>状态机的一部分！</a:t>
            </a:r>
            <a:endParaRPr lang="zh-CN" altLang="en-US"/>
          </a:p>
          <a:p>
            <a:r>
              <a:rPr lang="zh-CN" altLang="en-US"/>
              <a:t>glNormal*()；glNormal3d(x,y,z);；glNormal3dv(p);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变换会影响其长度</a:t>
            </a:r>
            <a:endParaRPr lang="zh-CN" altLang="en-US"/>
          </a:p>
          <a:p>
            <a:r>
              <a:rPr lang="zh-CN" altLang="en-US"/>
              <a:t>通常需要法向量为单位向量</a:t>
            </a:r>
            <a:endParaRPr lang="zh-CN" altLang="en-US"/>
          </a:p>
          <a:p>
            <a:r>
              <a:rPr lang="zh-CN" altLang="en-US"/>
              <a:t>glEnable(GL_NORMALIZE)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光照模型的参数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lvl="1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glLightModel{if}[v](参数，值)</a:t>
            </a:r>
            <a:endParaRPr lang="zh-CN" altLang="en-US">
              <a:sym typeface="+mn-ea"/>
            </a:endParaRPr>
          </a:p>
          <a:p>
            <a:pPr marL="0" lvl="1" fontAlgn="auto">
              <a:lnSpc>
                <a:spcPct val="150000"/>
              </a:lnSpc>
            </a:pPr>
            <a:r>
              <a:rPr lang="zh-CN" altLang="en-US"/>
              <a:t>GL_LIGHT_MODEL_AMBIENT, 整个场景中的环境光强</a:t>
            </a:r>
            <a:endParaRPr lang="zh-CN" altLang="en-US"/>
          </a:p>
          <a:p>
            <a:pPr marL="0" lvl="1" fontAlgn="auto">
              <a:lnSpc>
                <a:spcPct val="150000"/>
              </a:lnSpc>
            </a:pPr>
            <a:r>
              <a:rPr lang="zh-CN" altLang="en-US"/>
              <a:t>GL_LIGHT_MODEL_LOCAL_VIEWER，0.0或GL_FALSE, 不应用无穷远视点的简化计算</a:t>
            </a:r>
            <a:endParaRPr lang="zh-CN" altLang="en-US"/>
          </a:p>
          <a:p>
            <a:pPr marL="0" lvl="1" fontAlgn="auto">
              <a:lnSpc>
                <a:spcPct val="150000"/>
              </a:lnSpc>
            </a:pPr>
            <a:r>
              <a:rPr lang="zh-CN" altLang="en-US"/>
              <a:t>GL_LIGHT_MODEL_TWO_SIDED，0.0或GL_FALSE,单独对多边形的两面进行明暗处理</a:t>
            </a:r>
            <a:endParaRPr lang="zh-CN" altLang="en-US"/>
          </a:p>
          <a:p>
            <a:pPr marL="0" lvl="1" fontAlgn="auto">
              <a:lnSpc>
                <a:spcPct val="150000"/>
              </a:lnSpc>
            </a:pPr>
            <a:r>
              <a:rPr lang="zh-CN" altLang="en-US"/>
              <a:t>GL_LIGHT_MODEL_COLOR_CONTROL,GL_SINGLE_COLOR, 镜面光是否与漫反射和环境光分开计算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15,&quot;width&quot;:41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2424</Words>
  <Application>WPS 演示</Application>
  <PresentationFormat>宽屏</PresentationFormat>
  <Paragraphs>181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MS PGothic</vt:lpstr>
      <vt:lpstr>Symbol</vt:lpstr>
      <vt:lpstr>Microsoft JhengHei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</cp:lastModifiedBy>
  <cp:revision>33</cp:revision>
  <dcterms:created xsi:type="dcterms:W3CDTF">2020-11-13T08:15:32Z</dcterms:created>
  <dcterms:modified xsi:type="dcterms:W3CDTF">2020-11-13T11:26:07Z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