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7" r:id="rId4"/>
    <p:sldId id="258" r:id="rId5"/>
    <p:sldId id="268" r:id="rId6"/>
    <p:sldId id="325" r:id="rId8"/>
    <p:sldId id="326" r:id="rId9"/>
    <p:sldId id="328" r:id="rId10"/>
    <p:sldId id="327" r:id="rId11"/>
    <p:sldId id="269" r:id="rId12"/>
    <p:sldId id="275" r:id="rId13"/>
    <p:sldId id="274" r:id="rId14"/>
    <p:sldId id="270" r:id="rId15"/>
    <p:sldId id="306" r:id="rId16"/>
    <p:sldId id="331" r:id="rId17"/>
    <p:sldId id="329" r:id="rId18"/>
    <p:sldId id="330" r:id="rId19"/>
    <p:sldId id="271" r:id="rId20"/>
    <p:sldId id="317" r:id="rId21"/>
    <p:sldId id="332" r:id="rId22"/>
    <p:sldId id="344" r:id="rId23"/>
    <p:sldId id="345" r:id="rId24"/>
    <p:sldId id="333" r:id="rId25"/>
    <p:sldId id="334" r:id="rId26"/>
    <p:sldId id="26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79AA2"/>
    <a:srgbClr val="BDBDBD"/>
    <a:srgbClr val="D9E026"/>
    <a:srgbClr val="91338C"/>
    <a:srgbClr val="049FFA"/>
    <a:srgbClr val="FCC716"/>
    <a:srgbClr val="04A8FA"/>
    <a:srgbClr val="515664"/>
    <a:srgbClr val="7D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81081" autoAdjust="0"/>
  </p:normalViewPr>
  <p:slideViewPr>
    <p:cSldViewPr snapToGrid="0">
      <p:cViewPr varScale="1">
        <p:scale>
          <a:sx n="92" d="100"/>
          <a:sy n="92" d="100"/>
        </p:scale>
        <p:origin x="-1278" y="-96"/>
      </p:cViewPr>
      <p:guideLst>
        <p:guide orient="horz" pos="21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E2165-22A5-4AFE-86AD-F16D13F31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在处理业务逻辑，也就是获取到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的读写事件之后，交由线程池来处理，这样可以减小主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的性能开销，从而更专注的做事件分发工作了，从而提升整个应用的吞吐。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负责监听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，用来处理新连接的建立，将建立的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指定注册给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维护自己的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多路分离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读写事件，读写网 络数据，对业务处理的功能，另其扔给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线程池来完成。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主要是用来处理网络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连接建立操作，通常一个线程就可以处理，而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主要做和建立起来的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做数据交互和事件业务处理操作，它的个数上一般是和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个数等同，每个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一个线程来处理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Netty对半包或者粘包的处理其实也很简单。Channel中的数据读取的时候经过解析，如果不是一个完整的数据包，则解析失败，将这个数据包进行保存，等下次解析时再和这个数据包进行组装解析，直到解析到完整的数据包，才会将数据包向下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来说，内核需要等待足够的数据到来，对于用户来说，整个线程会阻塞，一直等到数据到来才会将数据从内核拷贝到用户内存，然后返回。阻塞再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由线程主动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询问内核数据准备好了没，内核中数据没准备好并不会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用户进程，而是立即返回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。线程不断主动轮询，一旦内核中的数据准备好了，那么它马上就将数据拷贝到了用户内存，然后返回。不阻塞，返回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内核提供</a:t>
            </a:r>
            <a:r>
              <a:rPr lang="en-US" altLang="zh-CN" smtClean="0"/>
              <a:t>select</a:t>
            </a:r>
            <a:r>
              <a:rPr lang="zh-CN" altLang="en-US" smtClean="0"/>
              <a:t>（</a:t>
            </a:r>
            <a:r>
              <a:rPr lang="en-US" altLang="zh-CN" smtClean="0"/>
              <a:t>1024</a:t>
            </a:r>
            <a:r>
              <a:rPr lang="zh-CN" altLang="en-US" smtClean="0"/>
              <a:t>容量限制）</a:t>
            </a:r>
            <a:r>
              <a:rPr lang="en-US" altLang="zh-CN" smtClean="0"/>
              <a:t>/epoll</a:t>
            </a:r>
            <a:r>
              <a:rPr lang="zh-CN" altLang="en-US" smtClean="0"/>
              <a:t>（基本无限制）方法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不断的轮询所负责的所有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有数据到达了，就通知用户进程。当线程调用了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，那么整个进程会被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，由内核的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方法完成数据准备好的监控，然后返回，这个时候，线程再调用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将数据拷贝到内存中。与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区别：线程是被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这个函数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，而不是被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。（如果处理的连接数不是很高的话，使用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不一定比使用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multi-threading + blocking 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性能更好，可能延迟还更大。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select/epoll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的优势并不是对于单个连接能处理得更快，而是在于能处理更多的连接。（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线程发起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操作之后，立刻就可以开始去做其它的事。内核受到一个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之后会立刻返回，所以不会对用户进程产生任何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。然后，内核会等待数据准备完成，然后将数据拷贝到用户内存，当这一切都完成之后，内核会给用户进程发送一个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，告诉它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操作完成了。不阻塞，不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，内核异步处理然后发生信号通知用户线程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线程，负责多路分离套接字，有新连接到来触发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事件之后，交由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进行处理，有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读写事件之后交给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主要任务就是构建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，在获取到和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 ，绑定到相应的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上，对应的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有读写事件之后，基于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racotor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,hanlder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就可以处理了（所有的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事件都绑定到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5E9F-B836-4D96-ABE1-C42C01557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0D7-D4D1-4A35-B085-9935BA338CB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C370-14AC-4977-916D-F1875C8E06D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49CA-CA82-4FB1-B2D0-E3E0FC77B52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204C-63FB-46E3-8362-11FF000FA7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2D7D-3654-4D0B-B4A5-C0D9DEAF15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2ED9-E694-45F2-B445-2B4C421D8C9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DD1-431B-4486-8BB7-28EB94724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6362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" y="12851"/>
            <a:ext cx="12189359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EE77-A6EF-458A-BA14-E3162CF29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036060" y="6232674"/>
            <a:ext cx="1155940" cy="61247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29324" y="639950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D02C-597A-4DFE-87C7-FCA2505A538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23B-DE5B-444A-8499-DA042FD1218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8F4-5A17-4D91-814C-71EE47096A2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7F28-54CF-4F93-9ACB-A92C45095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0AE0-F9D8-440E-9745-FF83361FB6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9" r="14274"/>
          <a:stretch>
            <a:fillRect/>
          </a:stretch>
        </p:blipFill>
        <p:spPr>
          <a:xfrm>
            <a:off x="5082639" y="0"/>
            <a:ext cx="711332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59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3" y="640629"/>
            <a:ext cx="3164809" cy="95969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65896" y="3029417"/>
            <a:ext cx="82133" cy="1730208"/>
            <a:chOff x="405183" y="3029417"/>
            <a:chExt cx="82133" cy="1730208"/>
          </a:xfrm>
        </p:grpSpPr>
        <p:sp>
          <p:nvSpPr>
            <p:cNvPr id="13" name="圆角矩形 12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6539" y="3352055"/>
            <a:ext cx="456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 &amp; 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初窥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539" y="4312059"/>
            <a:ext cx="420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在线课堂</a:t>
            </a:r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技术分享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胡迪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4611" y="1556586"/>
            <a:ext cx="997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 (正文)"/>
              </a:rPr>
              <a:t>首先，看下</a:t>
            </a:r>
            <a:r>
              <a:rPr lang="en-US" altLang="zh-CN" smtClean="0">
                <a:latin typeface="宋体 (正文)"/>
              </a:rPr>
              <a:t>jdk</a:t>
            </a:r>
            <a:r>
              <a:rPr lang="zh-CN" altLang="en-US" smtClean="0">
                <a:latin typeface="宋体 (正文)"/>
              </a:rPr>
              <a:t>的</a:t>
            </a:r>
            <a:r>
              <a:rPr lang="en-US" altLang="zh-CN" smtClean="0">
                <a:latin typeface="宋体 (正文)"/>
              </a:rPr>
              <a:t>nio</a:t>
            </a:r>
            <a:r>
              <a:rPr lang="zh-CN" altLang="en-US" smtClean="0">
                <a:latin typeface="宋体 (正文)"/>
              </a:rPr>
              <a:t>包为我们提供了些什么：</a:t>
            </a:r>
            <a:endParaRPr lang="en-US" altLang="zh-CN" smtClean="0">
              <a:latin typeface="宋体 (正文)"/>
            </a:endParaRPr>
          </a:p>
          <a:p>
            <a:endParaRPr lang="en-US" altLang="zh-CN" smtClean="0">
              <a:latin typeface="宋体 (正文)"/>
            </a:endParaRPr>
          </a:p>
          <a:p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 (正文)"/>
              </a:rPr>
              <a:t>进行异步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操作的缓冲区</a:t>
            </a:r>
            <a:r>
              <a:rPr lang="en-US" altLang="zh-CN">
                <a:latin typeface="宋体 (正文)"/>
              </a:rPr>
              <a:t>ByteBuffer</a:t>
            </a:r>
            <a:r>
              <a:rPr lang="zh-CN" altLang="en-US">
                <a:latin typeface="宋体 (正文)"/>
              </a:rPr>
              <a:t>等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进行</a:t>
            </a:r>
            <a:r>
              <a:rPr lang="zh-CN" altLang="en-US">
                <a:latin typeface="宋体 (正文)"/>
              </a:rPr>
              <a:t>异步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操作的管道</a:t>
            </a:r>
            <a:r>
              <a:rPr lang="en-US" altLang="zh-CN">
                <a:latin typeface="宋体 (正文)"/>
              </a:rPr>
              <a:t>Pipe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进行</a:t>
            </a:r>
            <a:r>
              <a:rPr lang="zh-CN" altLang="en-US">
                <a:latin typeface="宋体 (正文)"/>
              </a:rPr>
              <a:t>各种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操作（异步或者同步）的</a:t>
            </a:r>
            <a:r>
              <a:rPr lang="en-US" altLang="zh-CN">
                <a:latin typeface="宋体 (正文)"/>
              </a:rPr>
              <a:t>Channel</a:t>
            </a:r>
            <a:r>
              <a:rPr lang="zh-CN" altLang="en-US">
                <a:latin typeface="宋体 (正文)"/>
              </a:rPr>
              <a:t>，包括</a:t>
            </a:r>
            <a:r>
              <a:rPr lang="en-US" altLang="zh-CN">
                <a:latin typeface="宋体 (正文)"/>
              </a:rPr>
              <a:t>ServerSocketChannel</a:t>
            </a:r>
            <a:r>
              <a:rPr lang="zh-CN" altLang="en-US">
                <a:latin typeface="宋体 (正文)"/>
              </a:rPr>
              <a:t>和</a:t>
            </a:r>
            <a:r>
              <a:rPr lang="en-US" altLang="zh-CN">
                <a:latin typeface="宋体 (正文)"/>
              </a:rPr>
              <a:t>SocketChannel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多种</a:t>
            </a:r>
            <a:r>
              <a:rPr lang="zh-CN" altLang="en-US">
                <a:latin typeface="宋体 (正文)"/>
              </a:rPr>
              <a:t>字符集的编码能力和解码能力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实现</a:t>
            </a:r>
            <a:r>
              <a:rPr lang="zh-CN" altLang="en-US">
                <a:latin typeface="宋体 (正文)"/>
              </a:rPr>
              <a:t>非阻塞</a:t>
            </a:r>
            <a:r>
              <a:rPr lang="en-US" altLang="zh-CN">
                <a:latin typeface="宋体 (正文)"/>
              </a:rPr>
              <a:t>I/O</a:t>
            </a:r>
            <a:r>
              <a:rPr lang="zh-CN" altLang="en-US">
                <a:latin typeface="宋体 (正文)"/>
              </a:rPr>
              <a:t>操作的多路复用器</a:t>
            </a:r>
            <a:r>
              <a:rPr lang="en-US" altLang="zh-CN">
                <a:latin typeface="宋体 (正文)"/>
              </a:rPr>
              <a:t>selector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基于</a:t>
            </a:r>
            <a:r>
              <a:rPr lang="zh-CN" altLang="en-US">
                <a:latin typeface="宋体 (正文)"/>
              </a:rPr>
              <a:t>流行的</a:t>
            </a:r>
            <a:r>
              <a:rPr lang="en-US" altLang="zh-CN">
                <a:latin typeface="宋体 (正文)"/>
              </a:rPr>
              <a:t>Perl</a:t>
            </a:r>
            <a:r>
              <a:rPr lang="zh-CN" altLang="en-US">
                <a:latin typeface="宋体 (正文)"/>
              </a:rPr>
              <a:t>实现的正则表达式类库</a:t>
            </a:r>
            <a:r>
              <a:rPr lang="zh-CN" altLang="en-US" smtClean="0">
                <a:latin typeface="宋体 (正文)"/>
              </a:rPr>
              <a:t>；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宋体 (正文)"/>
              </a:rPr>
              <a:t>文件</a:t>
            </a:r>
            <a:r>
              <a:rPr lang="zh-CN" altLang="en-US">
                <a:latin typeface="宋体 (正文)"/>
              </a:rPr>
              <a:t>通道</a:t>
            </a:r>
            <a:r>
              <a:rPr lang="en-US" altLang="zh-CN">
                <a:latin typeface="宋体 (正文)"/>
              </a:rPr>
              <a:t>FileChannel</a:t>
            </a:r>
            <a:r>
              <a:rPr lang="zh-CN" altLang="en-US" smtClean="0">
                <a:latin typeface="宋体 (正文)"/>
              </a:rPr>
              <a:t>。</a:t>
            </a:r>
            <a:endParaRPr lang="en-US" altLang="zh-CN" smtClean="0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宋体 (正文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>
              <a:latin typeface="宋体 (正文)"/>
            </a:endParaRPr>
          </a:p>
          <a:p>
            <a:r>
              <a:rPr lang="zh-CN" altLang="en-US">
                <a:latin typeface="宋体 (正文)"/>
              </a:rPr>
              <a:t>三大组件：</a:t>
            </a:r>
            <a:r>
              <a:rPr lang="en-US" altLang="zh-CN" b="1">
                <a:latin typeface="宋体 (正文)"/>
              </a:rPr>
              <a:t>Buffer</a:t>
            </a:r>
            <a:r>
              <a:rPr lang="zh-CN" altLang="en-US" b="1">
                <a:latin typeface="宋体 (正文)"/>
              </a:rPr>
              <a:t>，</a:t>
            </a:r>
            <a:r>
              <a:rPr lang="en-US" altLang="zh-CN" b="1">
                <a:latin typeface="宋体 (正文)"/>
              </a:rPr>
              <a:t>Channel</a:t>
            </a:r>
            <a:r>
              <a:rPr lang="zh-CN" altLang="en-US" b="1">
                <a:latin typeface="宋体 (正文)"/>
              </a:rPr>
              <a:t>，</a:t>
            </a:r>
            <a:r>
              <a:rPr lang="en-US" altLang="zh-CN" b="1" smtClean="0">
                <a:latin typeface="宋体 (正文)"/>
              </a:rPr>
              <a:t>Selector</a:t>
            </a:r>
            <a:endParaRPr lang="zh-CN" altLang="en-US" b="1">
              <a:latin typeface="宋体 (正文)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577" y="964052"/>
            <a:ext cx="11408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>
                <a:latin typeface="+mn-ea"/>
              </a:rPr>
              <a:t>Buffer</a:t>
            </a:r>
            <a:r>
              <a:rPr lang="zh-CN" altLang="en-US" dirty="0" smtClean="0">
                <a:latin typeface="+mn-ea"/>
              </a:rPr>
              <a:t>：缓冲区实际上是一个容器对象，更直接地说，其实就是一个数组，在</a:t>
            </a:r>
            <a:r>
              <a:rPr lang="en-US" altLang="zh-CN" dirty="0" smtClean="0">
                <a:latin typeface="+mn-ea"/>
              </a:rPr>
              <a:t>NIO</a:t>
            </a:r>
            <a:r>
              <a:rPr lang="zh-CN" altLang="en-US" dirty="0" smtClean="0">
                <a:latin typeface="+mn-ea"/>
              </a:rPr>
              <a:t>库中，所有数据都是用缓冲区处理的。在</a:t>
            </a:r>
            <a:r>
              <a:rPr lang="zh-CN" altLang="en-US" dirty="0">
                <a:latin typeface="+mn-ea"/>
              </a:rPr>
              <a:t>读取数据时，它是直接读到缓冲区中的；在写入数据时，它也是写入缓冲区的；任何时候访问</a:t>
            </a:r>
            <a:r>
              <a:rPr lang="en-US" altLang="zh-CN" dirty="0">
                <a:latin typeface="+mn-ea"/>
              </a:rPr>
              <a:t>NIO</a:t>
            </a:r>
            <a:r>
              <a:rPr lang="zh-CN" altLang="en-US" dirty="0">
                <a:latin typeface="+mn-ea"/>
              </a:rPr>
              <a:t>中的数据，都是将它放到缓冲区中</a:t>
            </a:r>
            <a:r>
              <a:rPr lang="zh-CN" altLang="en-US" dirty="0" smtClean="0">
                <a:latin typeface="+mn-ea"/>
              </a:rPr>
              <a:t>。（</a:t>
            </a:r>
            <a:r>
              <a:rPr lang="en-US" altLang="zh-CN" dirty="0" err="1" smtClean="0">
                <a:latin typeface="+mn-ea"/>
              </a:rPr>
              <a:t>ByteBuffer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dirty="0" smtClean="0">
                <a:latin typeface="+mn-ea"/>
              </a:rPr>
              <a:t>Channel</a:t>
            </a:r>
            <a:r>
              <a:rPr lang="zh-CN" altLang="en-US" dirty="0">
                <a:latin typeface="+mn-ea"/>
              </a:rPr>
              <a:t>：通道是一个对象，通过它可以读取和写入数据，当然所有数据都通过</a:t>
            </a:r>
            <a:r>
              <a:rPr lang="en-US" altLang="zh-CN" dirty="0">
                <a:latin typeface="+mn-ea"/>
              </a:rPr>
              <a:t>Buffer</a:t>
            </a:r>
            <a:r>
              <a:rPr lang="zh-CN" altLang="en-US" dirty="0">
                <a:latin typeface="+mn-ea"/>
              </a:rPr>
              <a:t>对象来处理。我们永远不会将字节直接写入通道，而是将数据写入包含一个或者多个字节的缓冲区。同样也不会直接从通道中读取字节，而是将数据从通道读入缓冲区，再从缓冲区获取这个字节</a:t>
            </a:r>
            <a:r>
              <a:rPr lang="zh-CN" altLang="en-US" dirty="0" smtClean="0">
                <a:latin typeface="+mn-ea"/>
              </a:rPr>
              <a:t>。（</a:t>
            </a:r>
            <a:r>
              <a:rPr lang="en-US" altLang="zh-CN" dirty="0" err="1" smtClean="0">
                <a:latin typeface="+mn-ea"/>
              </a:rPr>
              <a:t>SocketChannel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ServerSocketChannel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b="1" dirty="0" smtClean="0">
                <a:latin typeface="+mn-ea"/>
              </a:rPr>
              <a:t>Selector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Selector</a:t>
            </a:r>
            <a:r>
              <a:rPr lang="zh-CN" altLang="en-US" dirty="0">
                <a:latin typeface="+mn-ea"/>
              </a:rPr>
              <a:t>是注册各种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事件的地方，而且当那些事件发生时，就是</a:t>
            </a:r>
            <a:r>
              <a:rPr lang="en-US" altLang="zh-CN" dirty="0" smtClean="0">
                <a:latin typeface="+mn-ea"/>
              </a:rPr>
              <a:t>Selector</a:t>
            </a:r>
            <a:r>
              <a:rPr lang="zh-CN" altLang="en-US" dirty="0">
                <a:latin typeface="+mn-ea"/>
              </a:rPr>
              <a:t>告诉我们所发生的</a:t>
            </a:r>
            <a:r>
              <a:rPr lang="zh-CN" altLang="en-US" dirty="0" smtClean="0">
                <a:latin typeface="+mn-ea"/>
              </a:rPr>
              <a:t>事件</a:t>
            </a:r>
            <a:endParaRPr lang="en-US" altLang="zh-CN" dirty="0">
              <a:latin typeface="+mn-ea"/>
            </a:endParaRPr>
          </a:p>
        </p:txBody>
      </p:sp>
      <p:sp>
        <p:nvSpPr>
          <p:cNvPr id="27" name="箭头: 五边形 29"/>
          <p:cNvSpPr/>
          <p:nvPr/>
        </p:nvSpPr>
        <p:spPr>
          <a:xfrm>
            <a:off x="380273" y="4811467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三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者关系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92" y="4201418"/>
            <a:ext cx="2991267" cy="1743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9" y="3272376"/>
            <a:ext cx="4609503" cy="32505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03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610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en-US" altLang="zh-CN" sz="40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40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 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 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16145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模型中的三种角色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850" y="2871537"/>
            <a:ext cx="9290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Reactor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I/O</a:t>
            </a:r>
            <a:r>
              <a:rPr lang="zh-CN" altLang="en-US"/>
              <a:t>事件分派给对应的</a:t>
            </a:r>
            <a:r>
              <a:rPr lang="en-US" altLang="zh-CN" smtClean="0"/>
              <a:t>Handler</a:t>
            </a:r>
            <a:r>
              <a:rPr lang="zh-CN" altLang="en-US" smtClean="0"/>
              <a:t>（</a:t>
            </a:r>
            <a:r>
              <a:rPr lang="en-US" altLang="zh-CN" smtClean="0"/>
              <a:t>selector</a:t>
            </a:r>
            <a:r>
              <a:rPr lang="zh-CN" altLang="en-US" smtClean="0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Acceptor</a:t>
            </a:r>
            <a:r>
              <a:rPr lang="en-US" altLang="zh-CN"/>
              <a:t> </a:t>
            </a:r>
            <a:r>
              <a:rPr lang="zh-CN" altLang="en-US"/>
              <a:t>处理客户端新连接，并分派请求到处理器链</a:t>
            </a:r>
            <a:r>
              <a:rPr lang="zh-CN" altLang="en-US" smtClean="0"/>
              <a:t>中（连接事件）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Handlers</a:t>
            </a:r>
            <a:r>
              <a:rPr lang="en-US" altLang="zh-CN"/>
              <a:t> </a:t>
            </a:r>
            <a:r>
              <a:rPr lang="zh-CN" altLang="en-US"/>
              <a:t>执行非阻塞读</a:t>
            </a:r>
            <a:r>
              <a:rPr lang="en-US" altLang="zh-CN"/>
              <a:t>/</a:t>
            </a:r>
            <a:r>
              <a:rPr lang="zh-CN" altLang="en-US"/>
              <a:t>写 </a:t>
            </a:r>
            <a:r>
              <a:rPr lang="zh-CN" altLang="en-US" smtClean="0"/>
              <a:t>任务（读写事件）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18669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 smtClean="0">
                <a:latin typeface="+mj-ea"/>
                <a:ea typeface="+mj-ea"/>
              </a:rPr>
              <a:t>单线程模型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1" y="1353574"/>
            <a:ext cx="10568648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577" y="800103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latin typeface="+mj-ea"/>
                <a:ea typeface="+mj-ea"/>
              </a:rPr>
              <a:t>单</a:t>
            </a:r>
            <a:r>
              <a:rPr lang="en-US" altLang="zh-CN" sz="2000" b="1" smtClean="0">
                <a:latin typeface="+mj-ea"/>
                <a:ea typeface="+mj-ea"/>
              </a:rPr>
              <a:t>reactor</a:t>
            </a:r>
            <a:r>
              <a:rPr lang="zh-CN" altLang="en-US" sz="2000" b="1">
                <a:latin typeface="+mj-ea"/>
                <a:ea typeface="+mj-ea"/>
              </a:rPr>
              <a:t>多</a:t>
            </a:r>
            <a:r>
              <a:rPr lang="zh-CN" altLang="en-US" sz="2000" b="1" smtClean="0">
                <a:latin typeface="+mj-ea"/>
                <a:ea typeface="+mj-ea"/>
              </a:rPr>
              <a:t>线程模型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1435344"/>
            <a:ext cx="10436467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多线程模型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" y="1612366"/>
            <a:ext cx="10493241" cy="46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04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128776"/>
            <a:ext cx="610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19" y="5162929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模型的使用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155" y="904009"/>
            <a:ext cx="1038051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逐步解析：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EventLoopGroup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bossGroup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workerGroup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EventLoop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（参数封裝、启动流程、反射创建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流程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（与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的关系，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节点双向链表，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的关系）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、异步处理（</a:t>
            </a:r>
            <a:r>
              <a:rPr lang="en-US" altLang="zh-CN" dirty="0"/>
              <a:t> </a:t>
            </a:r>
            <a:r>
              <a:rPr lang="en-US" altLang="zh-CN" dirty="0" err="1"/>
              <a:t>ChannelFuture</a:t>
            </a:r>
            <a:r>
              <a:rPr lang="en-US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ChannelPromise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 descr="reactor在netty中运用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020" y="2707005"/>
            <a:ext cx="7437755" cy="34194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EventLoopGroup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292340" y="1462584"/>
            <a:ext cx="1140836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bossGroup</a:t>
            </a:r>
            <a:r>
              <a:rPr lang="zh-CN" altLang="en-US" dirty="0" smtClean="0"/>
              <a:t>： 负责连接事件（</a:t>
            </a:r>
            <a:r>
              <a:rPr lang="en-US" altLang="zh-CN" dirty="0" err="1" smtClean="0"/>
              <a:t>mainReactor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workerGroup</a:t>
            </a:r>
            <a:r>
              <a:rPr lang="zh-CN" altLang="en-US" dirty="0" smtClean="0"/>
              <a:t>：负责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事件（</a:t>
            </a:r>
            <a:r>
              <a:rPr lang="en-US" altLang="zh-CN" dirty="0" err="1"/>
              <a:t>sub</a:t>
            </a:r>
            <a:r>
              <a:rPr lang="en-US" altLang="zh-CN" dirty="0" err="1" smtClean="0"/>
              <a:t>Reactor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EventLoop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SingleThreadEventExecutor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EventExecutorChooser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方法的性能优化（位与和取余）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SingleThreadEventExecutor</a:t>
            </a:r>
            <a:r>
              <a:rPr lang="zh-CN" dirty="0" smtClean="0"/>
              <a:t>中的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线程（处理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）和executor线程池（处理异步任务）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processSelectedKeys方法处理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事件 </a:t>
            </a:r>
            <a:r>
              <a:rPr lang="en-US" altLang="zh-CN" dirty="0" smtClean="0"/>
              <a:t>/ runAllTasks</a:t>
            </a:r>
            <a:r>
              <a:rPr lang="zh-CN" altLang="en-US" dirty="0" smtClean="0"/>
              <a:t>方法处理异步任务 （可通过</a:t>
            </a:r>
            <a:r>
              <a:rPr lang="en-US" altLang="zh-CN" dirty="0" smtClean="0"/>
              <a:t>ioRatio</a:t>
            </a:r>
            <a:r>
              <a:rPr lang="zh-CN" altLang="en-US" dirty="0" smtClean="0"/>
              <a:t>控制比例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rebuildSelector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nio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cpu占用100%的bug</a:t>
            </a:r>
            <a:r>
              <a:rPr lang="zh-CN" altLang="en-US" dirty="0" smtClean="0"/>
              <a:t>（设置了一个阀值</a:t>
            </a:r>
            <a:r>
              <a:rPr lang="en-US" altLang="zh-CN" dirty="0" smtClean="0"/>
              <a:t>512</a:t>
            </a:r>
            <a:r>
              <a:rPr lang="zh-CN" altLang="en-US" dirty="0" smtClean="0"/>
              <a:t>，超过阀值重新注册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childChannel的实现类是NioSocketChannel因此unsafe的实现类是NioByteUnsafe </a:t>
            </a:r>
            <a:r>
              <a:rPr lang="en-US" altLang="zh-CN" dirty="0" smtClean="0"/>
              <a:t>/ parentChannel的实现类是NioServerSocketChannel因此unsafe的实现类是NioMessageUnsafe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>
            <a:stCxn id="2" idx="0"/>
            <a:endCxn id="18" idx="0"/>
          </p:cNvCxnSpPr>
          <p:nvPr/>
        </p:nvCxnSpPr>
        <p:spPr>
          <a:xfrm flipH="1">
            <a:off x="1597888" y="2304686"/>
            <a:ext cx="2" cy="27139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30032" y="891112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A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600" dirty="0">
              <a:solidFill>
                <a:srgbClr val="00A0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330034" y="2304686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0034" y="3209325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30033" y="411396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330032" y="5018604"/>
            <a:ext cx="535711" cy="523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33599" y="2335514"/>
            <a:ext cx="444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BIO? NIO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?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IO? AIO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33598" y="3235110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 NIO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基础知识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33597" y="4144792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Reactor 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33596" y="5054474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Netty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实战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Bootstrap</a:t>
            </a:r>
            <a:endParaRPr lang="en-US" altLang="zh-CN" sz="2000" dirty="0" err="1"/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group</a:t>
            </a:r>
            <a:r>
              <a:rPr lang="zh-CN" altLang="en-US" dirty="0" smtClean="0"/>
              <a:t>： 分配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mainReactor</a:t>
            </a:r>
            <a:r>
              <a:rPr lang="zh-CN" altLang="en-US" dirty="0" err="1" smtClean="0"/>
              <a:t>和</a:t>
            </a:r>
            <a:r>
              <a:rPr lang="en-US" altLang="zh-CN" dirty="0" err="1">
                <a:sym typeface="+mn-ea"/>
              </a:rPr>
              <a:t>sub</a:t>
            </a:r>
            <a:r>
              <a:rPr lang="en-US" altLang="zh-CN" dirty="0" err="1" smtClean="0">
                <a:sym typeface="+mn-ea"/>
              </a:rPr>
              <a:t>Reactor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种模型的使用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channel</a:t>
            </a:r>
            <a:r>
              <a:rPr lang="zh-CN" altLang="en-US" dirty="0" smtClean="0"/>
              <a:t>：</a:t>
            </a:r>
            <a:r>
              <a:rPr lang="zh-CN" dirty="0" smtClean="0"/>
              <a:t>指定创建的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时通过反射实例化。实例化时开启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并指定使用</a:t>
            </a:r>
            <a:r>
              <a:rPr lang="en-US" altLang="zh-CN" dirty="0" smtClean="0"/>
              <a:t>nio</a:t>
            </a:r>
            <a:r>
              <a:rPr lang="zh-CN" altLang="en-US" dirty="0" smtClean="0"/>
              <a:t>，指定关心的事件</a:t>
            </a:r>
            <a:r>
              <a:rPr lang="en-US" altLang="zh-CN" dirty="0" smtClean="0"/>
              <a:t>selectkey</a:t>
            </a:r>
            <a:r>
              <a:rPr lang="zh-CN" altLang="en-US" dirty="0" smtClean="0"/>
              <a:t>，初始化</a:t>
            </a:r>
            <a:r>
              <a:rPr lang="en-US" altLang="zh-CN" dirty="0" smtClean="0"/>
              <a:t>pipeline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option/</a:t>
            </a:r>
            <a:r>
              <a:rPr lang="en-US" altLang="zh-CN">
                <a:sym typeface="+mn-ea"/>
              </a:rPr>
              <a:t>h</a:t>
            </a:r>
            <a:r>
              <a:rPr lang="en-US" altLang="zh-CN">
                <a:sym typeface="+mn-ea"/>
              </a:rPr>
              <a:t>andler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作用于main reactor</a:t>
            </a:r>
            <a:r>
              <a:rPr lang="zh-CN" altLang="en-US" dirty="0" err="1" smtClean="0"/>
              <a:t>（</a:t>
            </a:r>
            <a:r>
              <a:rPr lang="en-US" altLang="zh-CN" dirty="0" err="1" smtClean="0"/>
              <a:t>bossGroup</a:t>
            </a:r>
            <a:r>
              <a:rPr lang="zh-CN" altLang="en-US" dirty="0" err="1" smtClean="0"/>
              <a:t>）</a:t>
            </a:r>
            <a:endParaRPr lang="en-US" altLang="zh-CN" dirty="0" err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childOption/childHandler</a:t>
            </a:r>
            <a:r>
              <a:rPr lang="zh-CN" altLang="en-US" dirty="0" smtClean="0"/>
              <a:t>：</a:t>
            </a:r>
            <a:r>
              <a:rPr dirty="0" smtClean="0"/>
              <a:t>作用于sub reactor</a:t>
            </a:r>
            <a:r>
              <a:rPr lang="zh-CN" altLang="en-US" dirty="0" err="1" smtClean="0">
                <a:sym typeface="+mn-ea"/>
              </a:rPr>
              <a:t>（</a:t>
            </a:r>
            <a:r>
              <a:rPr lang="en-US" altLang="zh-CN" dirty="0" err="1" smtClean="0">
                <a:sym typeface="+mn-ea"/>
              </a:rPr>
              <a:t>worker</a:t>
            </a:r>
            <a:r>
              <a:rPr lang="en-US" altLang="zh-CN" dirty="0" err="1" smtClean="0">
                <a:sym typeface="+mn-ea"/>
              </a:rPr>
              <a:t>Group</a:t>
            </a:r>
            <a:r>
              <a:rPr lang="zh-CN" altLang="en-US" dirty="0" err="1" smtClean="0">
                <a:sym typeface="+mn-ea"/>
              </a:rPr>
              <a:t>）</a:t>
            </a:r>
            <a:endParaRPr lang="zh-CN" altLang="en-US" dirty="0" err="1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err="1" smtClean="0">
                <a:sym typeface="+mn-ea"/>
              </a:rPr>
              <a:t>注册</a:t>
            </a:r>
            <a:r>
              <a:rPr lang="en-US" altLang="zh-CN" dirty="0" err="1" smtClean="0">
                <a:sym typeface="+mn-ea"/>
              </a:rPr>
              <a:t>channel</a:t>
            </a:r>
            <a:r>
              <a:rPr lang="zh-CN" altLang="en-US" dirty="0" err="1" smtClean="0">
                <a:sym typeface="+mn-ea"/>
              </a:rPr>
              <a:t>时开启</a:t>
            </a:r>
            <a:r>
              <a:rPr lang="en-US" altLang="zh-CN" dirty="0" err="1" smtClean="0">
                <a:sym typeface="+mn-ea"/>
              </a:rPr>
              <a:t>eventloop</a:t>
            </a:r>
            <a:r>
              <a:rPr lang="zh-CN" altLang="en-US" dirty="0" err="1" smtClean="0">
                <a:sym typeface="+mn-ea"/>
              </a:rPr>
              <a:t>的线程监听</a:t>
            </a:r>
            <a:r>
              <a:rPr lang="en-US" altLang="zh-CN" dirty="0" err="1" smtClean="0">
                <a:sym typeface="+mn-ea"/>
              </a:rPr>
              <a:t>accept</a:t>
            </a:r>
            <a:endParaRPr lang="en-US" altLang="zh-CN" dirty="0" err="1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ym typeface="+mn-ea"/>
              </a:rPr>
              <a:t>bossgroup</a:t>
            </a:r>
            <a:r>
              <a:rPr lang="zh-CN" altLang="en-US" dirty="0" err="1" smtClean="0">
                <a:sym typeface="+mn-ea"/>
              </a:rPr>
              <a:t>只在绑定多端口时才会使用多个线程（一个端口一个线程），否则只会使用一个线程（</a:t>
            </a:r>
            <a:r>
              <a:rPr lang="en-US" altLang="zh-CN" dirty="0" err="1" smtClean="0">
                <a:sym typeface="+mn-ea"/>
              </a:rPr>
              <a:t>eventloop</a:t>
            </a:r>
            <a:r>
              <a:rPr lang="zh-CN" altLang="en-US" dirty="0" err="1" smtClean="0">
                <a:sym typeface="+mn-ea"/>
              </a:rPr>
              <a:t>）</a:t>
            </a:r>
            <a:endParaRPr lang="en-US" altLang="zh-CN" dirty="0" err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 smtClean="0"/>
          </a:p>
        </p:txBody>
      </p:sp>
      <p:pic>
        <p:nvPicPr>
          <p:cNvPr id="2" name="图片 1" descr="启动注册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355" y="4453890"/>
            <a:ext cx="5362575" cy="855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2420" y="469773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注册流程：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ym typeface="+mn-ea"/>
              </a:rPr>
              <a:t>Pipeline</a:t>
            </a:r>
            <a:endParaRPr lang="en-US" altLang="zh-CN" sz="2000" dirty="0" err="1"/>
          </a:p>
        </p:txBody>
      </p:sp>
      <p:sp>
        <p:nvSpPr>
          <p:cNvPr id="27" name="文本框 1"/>
          <p:cNvSpPr txBox="1"/>
          <p:nvPr/>
        </p:nvSpPr>
        <p:spPr>
          <a:xfrm>
            <a:off x="292100" y="1452245"/>
            <a:ext cx="71920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err="1" smtClean="0"/>
              <a:t>与</a:t>
            </a:r>
            <a:r>
              <a:rPr lang="en-US" altLang="zh-CN" dirty="0" err="1" smtClean="0"/>
              <a:t>channel</a:t>
            </a:r>
            <a:r>
              <a:rPr lang="zh-CN" altLang="en-US" dirty="0" err="1" smtClean="0"/>
              <a:t>的关系</a:t>
            </a:r>
            <a:r>
              <a:rPr lang="zh-CN" altLang="en-US" dirty="0" smtClean="0"/>
              <a:t>： </a:t>
            </a:r>
            <a:r>
              <a:rPr lang="zh-CN" dirty="0" smtClean="0"/>
              <a:t>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，互相拥有实例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节点：AbstractChannelHandlerContext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head</a:t>
            </a:r>
            <a:r>
              <a:rPr lang="zh-CN" altLang="en-US" dirty="0" smtClean="0"/>
              <a:t>节点：ChannelOutboundHandler, ChannelInboundHandler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tail</a:t>
            </a:r>
            <a:r>
              <a:rPr lang="zh-CN" altLang="en-US" dirty="0" smtClean="0"/>
              <a:t>节点：ChannelInboundHandler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in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out</a:t>
            </a:r>
            <a:r>
              <a:rPr lang="zh-CN" altLang="en-US" dirty="0" smtClean="0">
                <a:sym typeface="+mn-ea"/>
              </a:rPr>
              <a:t>的关系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</a:t>
            </a:r>
            <a:r>
              <a:rPr lang="zh-CN" altLang="en-US" dirty="0" smtClean="0"/>
              <a:t>按注册顺序，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按注册顺序倒序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注册：fireChannelRegistered方法 </a:t>
            </a:r>
            <a:r>
              <a:rPr lang="en-US" altLang="zh-CN" dirty="0" smtClean="0"/>
              <a:t>/ </a:t>
            </a:r>
            <a:r>
              <a:rPr lang="zh-CN" altLang="en-US" dirty="0" smtClean="0"/>
              <a:t>读取：fireChannelRead方法</a:t>
            </a:r>
            <a:r>
              <a:rPr lang="en-US" altLang="zh-CN" dirty="0" smtClean="0"/>
              <a:t>...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Inbound的操作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fire...</a:t>
            </a:r>
            <a:r>
              <a:rPr lang="zh-CN" altLang="en-US" dirty="0" smtClean="0"/>
              <a:t>方法传递 head</a:t>
            </a:r>
            <a:r>
              <a:rPr lang="en-US" altLang="zh-CN" dirty="0" smtClean="0"/>
              <a:t>-&gt;tail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Outbound的操作</a:t>
            </a:r>
            <a:r>
              <a:rPr lang="zh-CN" altLang="en-US" dirty="0" smtClean="0">
                <a:sym typeface="+mn-ea"/>
              </a:rPr>
              <a:t>，调用</a:t>
            </a:r>
            <a:r>
              <a:rPr lang="en-US" altLang="zh-CN" dirty="0" smtClean="0">
                <a:sym typeface="+mn-ea"/>
              </a:rPr>
              <a:t>fire...</a:t>
            </a:r>
            <a:r>
              <a:rPr lang="zh-CN" altLang="en-US" dirty="0" smtClean="0">
                <a:sym typeface="+mn-ea"/>
              </a:rPr>
              <a:t>方法传递 </a:t>
            </a:r>
            <a:r>
              <a:rPr lang="en-US" altLang="zh-CN" dirty="0" smtClean="0">
                <a:sym typeface="+mn-ea"/>
              </a:rPr>
              <a:t>tail-&gt;head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2" name="图片 1" descr="in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0330" y="1452245"/>
            <a:ext cx="3980180" cy="45345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TCP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粘包、拆包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   TCP</a:t>
            </a:r>
            <a:r>
              <a:rPr lang="zh-CN" altLang="en-US" dirty="0">
                <a:latin typeface="+mn-ea"/>
              </a:rPr>
              <a:t>是一个“流”协议。所谓流，就是没有界限的一长串二进制数据。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作为传输层协议，并不了解上层业务数据的具体含义，它会根据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缓冲区的实际情况进行数据包的划分，所以在业务上认为是一个完整包的，可能会被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拆分成多个包进行发送，也有可能把多个小的包封装成一个大的数据包发送，这就是所谓的</a:t>
            </a: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拆包和粘包问题。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15" y="2834987"/>
            <a:ext cx="8003615" cy="33579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Netty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340" y="810120"/>
            <a:ext cx="532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异步处理（ </a:t>
            </a:r>
            <a:r>
              <a:rPr lang="en-US" altLang="zh-CN" sz="2000" dirty="0" err="1"/>
              <a:t>ChannelFuture</a:t>
            </a:r>
            <a:r>
              <a:rPr lang="en-US" altLang="zh-CN" sz="2000" dirty="0"/>
              <a:t> 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ChannelPromise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27" name="文本框 1"/>
          <p:cNvSpPr txBox="1"/>
          <p:nvPr/>
        </p:nvSpPr>
        <p:spPr>
          <a:xfrm>
            <a:off x="292340" y="1452424"/>
            <a:ext cx="1140836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Netty</a:t>
            </a:r>
            <a:r>
              <a:rPr lang="zh-CN" altLang="en-US" dirty="0"/>
              <a:t>中，所有的</a:t>
            </a:r>
            <a:r>
              <a:rPr lang="en-US" altLang="zh-CN" dirty="0"/>
              <a:t>IO</a:t>
            </a:r>
            <a:r>
              <a:rPr lang="zh-CN" altLang="en-US" dirty="0"/>
              <a:t>操作都是一部执行的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Future</a:t>
            </a:r>
            <a:r>
              <a:rPr lang="zh-CN" altLang="en-US" dirty="0"/>
              <a:t>：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Future</a:t>
            </a:r>
            <a:r>
              <a:rPr lang="zh-CN" altLang="en-US" dirty="0"/>
              <a:t>的基础上拓展了监听器（</a:t>
            </a:r>
            <a:r>
              <a:rPr lang="en-US" altLang="zh-CN" dirty="0"/>
              <a:t>Listener</a:t>
            </a:r>
            <a:r>
              <a:rPr lang="zh-CN" altLang="en-US" dirty="0"/>
              <a:t>）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ChannelFuture</a:t>
            </a:r>
            <a:r>
              <a:rPr lang="en-US" altLang="zh-CN" dirty="0"/>
              <a:t> </a:t>
            </a:r>
            <a:r>
              <a:rPr lang="zh-CN" altLang="en-US" dirty="0"/>
              <a:t>：扩展了</a:t>
            </a:r>
            <a:r>
              <a:rPr lang="en-US" altLang="zh-CN" dirty="0" err="1"/>
              <a:t>Netty</a:t>
            </a:r>
            <a:r>
              <a:rPr lang="zh-CN" altLang="en-US" dirty="0"/>
              <a:t>的</a:t>
            </a:r>
            <a:r>
              <a:rPr lang="en-US" altLang="zh-CN" dirty="0"/>
              <a:t>Future</a:t>
            </a:r>
            <a:r>
              <a:rPr lang="zh-CN" altLang="en-US" dirty="0"/>
              <a:t>接口，表示一种没有返回值的异步调用，同时和一个</a:t>
            </a:r>
            <a:r>
              <a:rPr lang="en-US" altLang="zh-CN" dirty="0"/>
              <a:t>Channel</a:t>
            </a:r>
            <a:r>
              <a:rPr lang="zh-CN" altLang="en-US" dirty="0"/>
              <a:t>进行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Promise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Future</a:t>
            </a:r>
            <a:r>
              <a:rPr lang="zh-CN" altLang="en-US" dirty="0"/>
              <a:t>的扩展，表示一种可写的</a:t>
            </a:r>
            <a:r>
              <a:rPr lang="en-US" altLang="zh-CN" dirty="0"/>
              <a:t>Future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ChannelPromise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扩展了</a:t>
            </a:r>
            <a:r>
              <a:rPr lang="en-US" altLang="zh-CN" dirty="0" err="1"/>
              <a:t>Netty</a:t>
            </a:r>
            <a:r>
              <a:rPr lang="zh-CN" altLang="en-US" dirty="0" smtClean="0"/>
              <a:t>的</a:t>
            </a:r>
            <a:r>
              <a:rPr lang="en-US" altLang="zh-CN" dirty="0"/>
              <a:t>Promise</a:t>
            </a:r>
            <a:r>
              <a:rPr lang="zh-CN" altLang="en-US" dirty="0" smtClean="0"/>
              <a:t>接口，绑定</a:t>
            </a:r>
            <a:r>
              <a:rPr lang="zh-CN" altLang="en-US" dirty="0"/>
              <a:t>了</a:t>
            </a:r>
            <a:r>
              <a:rPr lang="en-US" altLang="zh-CN" dirty="0"/>
              <a:t>Channel</a:t>
            </a:r>
            <a:r>
              <a:rPr lang="zh-CN" altLang="en-US" dirty="0"/>
              <a:t>，既可以写异步执行结果，</a:t>
            </a:r>
            <a:r>
              <a:rPr lang="zh-CN" altLang="en-US" dirty="0" smtClean="0"/>
              <a:t>又有监听</a:t>
            </a:r>
            <a:r>
              <a:rPr lang="zh-CN" altLang="en-US" dirty="0"/>
              <a:t>者的功能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Channel</a:t>
            </a:r>
            <a:r>
              <a:rPr lang="zh-CN" altLang="en-US" dirty="0"/>
              <a:t>会持有</a:t>
            </a:r>
            <a:r>
              <a:rPr lang="en-US" altLang="zh-CN" dirty="0" err="1">
                <a:sym typeface="+mn-ea"/>
              </a:rPr>
              <a:t>ChannelFuture</a:t>
            </a:r>
            <a:r>
              <a:rPr lang="zh-CN" altLang="en-US" dirty="0">
                <a:sym typeface="+mn-ea"/>
              </a:rPr>
              <a:t>对象，</a:t>
            </a:r>
            <a:r>
              <a:rPr lang="en-US" altLang="zh-CN" dirty="0">
                <a:sym typeface="+mn-ea"/>
              </a:rPr>
              <a:t>listener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>
                <a:sym typeface="+mn-ea"/>
              </a:rPr>
              <a:t>add</a:t>
            </a:r>
            <a:r>
              <a:rPr lang="en-US" altLang="zh-CN" dirty="0">
                <a:sym typeface="+mn-ea"/>
              </a:rPr>
              <a:t>Listener</a:t>
            </a:r>
            <a:r>
              <a:rPr lang="zh-CN" altLang="en-US" dirty="0">
                <a:sym typeface="+mn-ea"/>
              </a:rPr>
              <a:t>方法加入</a:t>
            </a:r>
            <a:r>
              <a:rPr lang="en-US" altLang="zh-CN" dirty="0">
                <a:sym typeface="+mn-ea"/>
              </a:rPr>
              <a:t>listener</a:t>
            </a:r>
            <a:r>
              <a:rPr lang="zh-CN" altLang="en-US" dirty="0">
                <a:sym typeface="+mn-ea"/>
              </a:rPr>
              <a:t>数组，执行异步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操作时通常会携带一个</a:t>
            </a:r>
            <a:r>
              <a:rPr lang="en-US" altLang="zh-CN" dirty="0" err="1" smtClean="0">
                <a:sym typeface="+mn-ea"/>
              </a:rPr>
              <a:t>ChannelPromise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，与</a:t>
            </a:r>
            <a:r>
              <a:rPr lang="en-US" altLang="zh-CN" dirty="0" smtClean="0">
                <a:sym typeface="+mn-ea"/>
              </a:rPr>
              <a:t>Channel</a:t>
            </a:r>
            <a:r>
              <a:rPr lang="zh-CN" altLang="en-US" dirty="0" smtClean="0">
                <a:sym typeface="+mn-ea"/>
              </a:rPr>
              <a:t>绑定，之前</a:t>
            </a:r>
            <a:r>
              <a:rPr lang="zh-CN" altLang="en-US" dirty="0">
                <a:sym typeface="+mn-ea"/>
              </a:rPr>
              <a:t>ChannelFutureListener实际注册到了DefaultChannelPromise。在异步</a:t>
            </a:r>
            <a:r>
              <a:rPr lang="en-US" altLang="zh-CN" dirty="0">
                <a:sym typeface="+mn-ea"/>
              </a:rPr>
              <a:t>task</a:t>
            </a:r>
            <a:r>
              <a:rPr lang="zh-CN" altLang="en-US" dirty="0">
                <a:sym typeface="+mn-ea"/>
              </a:rPr>
              <a:t>结束后，调用</a:t>
            </a:r>
            <a:r>
              <a:rPr lang="en-US" altLang="zh-CN" dirty="0" err="1" smtClean="0">
                <a:sym typeface="+mn-ea"/>
              </a:rPr>
              <a:t>ChannelPromise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的</a:t>
            </a:r>
            <a:r>
              <a:rPr lang="en-US" altLang="zh-CN" dirty="0" smtClean="0">
                <a:sym typeface="+mn-ea"/>
              </a:rPr>
              <a:t>success</a:t>
            </a:r>
            <a:r>
              <a:rPr lang="zh-CN" altLang="en-US" dirty="0" smtClean="0">
                <a:sym typeface="+mn-ea"/>
              </a:rPr>
              <a:t>或者</a:t>
            </a:r>
            <a:r>
              <a:rPr lang="en-US" altLang="zh-CN" dirty="0" smtClean="0">
                <a:sym typeface="+mn-ea"/>
              </a:rPr>
              <a:t>failure</a:t>
            </a:r>
            <a:r>
              <a:rPr lang="zh-CN" altLang="en-US" dirty="0" smtClean="0">
                <a:sym typeface="+mn-ea"/>
              </a:rPr>
              <a:t>方法将结果回调，最后会调用</a:t>
            </a:r>
            <a:r>
              <a:rPr lang="zh-CN" altLang="en-US" dirty="0">
                <a:sym typeface="+mn-ea"/>
              </a:rPr>
              <a:t>notifyListeners方法来通知监听者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4DD7D674-A4F1-4214-93F1-F09A6F4FBB89}" type="datetime1">
              <a:rPr lang="zh-CN" altLang="en-US" smtClean="0">
                <a:solidFill>
                  <a:schemeClr val="bg1"/>
                </a:solidFill>
              </a:rPr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01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8" y="4044719"/>
            <a:ext cx="6819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BIO/NIO</a:t>
            </a:r>
            <a:r>
              <a:rPr lang="en-US" altLang="zh-CN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事件驱动</a:t>
            </a:r>
            <a:r>
              <a:rPr lang="en-US" altLang="zh-CN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IO/AIO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lang="en-US" altLang="zh-CN" sz="2000" dirty="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en-US" altLang="zh-CN" sz="2000" dirty="0" smtClean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2402" y="1677721"/>
            <a:ext cx="209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/>
              <a:t>基本概念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3533051" y="1176002"/>
            <a:ext cx="490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j-ea"/>
                <a:ea typeface="+mj-ea"/>
              </a:rPr>
              <a:t>Blocking IO (BIO)</a:t>
            </a:r>
            <a:r>
              <a:rPr lang="zh-CN" altLang="en-US" smtClean="0">
                <a:latin typeface="+mj-ea"/>
                <a:ea typeface="+mj-ea"/>
              </a:rPr>
              <a:t>：阻塞式 </a:t>
            </a:r>
            <a:r>
              <a:rPr lang="en-US" altLang="zh-CN" smtClean="0">
                <a:latin typeface="+mj-ea"/>
                <a:ea typeface="+mj-ea"/>
              </a:rPr>
              <a:t>IO </a:t>
            </a:r>
            <a:endParaRPr lang="en-US" altLang="zh-CN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Non-Blocking IO (NIO) </a:t>
            </a:r>
            <a:r>
              <a:rPr lang="zh-CN" altLang="en-US">
                <a:latin typeface="+mj-ea"/>
                <a:ea typeface="+mj-ea"/>
              </a:rPr>
              <a:t>：非阻塞式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Event Driven IO(IO</a:t>
            </a:r>
            <a:r>
              <a:rPr lang="zh-CN" altLang="en-US">
                <a:latin typeface="+mj-ea"/>
                <a:ea typeface="+mj-ea"/>
              </a:rPr>
              <a:t>多路复用</a:t>
            </a:r>
            <a:r>
              <a:rPr lang="en-US" altLang="zh-CN">
                <a:latin typeface="+mj-ea"/>
                <a:ea typeface="+mj-ea"/>
              </a:rPr>
              <a:t>)</a:t>
            </a:r>
            <a:r>
              <a:rPr lang="zh-CN" altLang="en-US">
                <a:latin typeface="+mj-ea"/>
                <a:ea typeface="+mj-ea"/>
              </a:rPr>
              <a:t>：事件驱动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</a:rPr>
              <a:t>Asynchronous IO (AIO) </a:t>
            </a:r>
            <a:r>
              <a:rPr lang="zh-CN" altLang="en-US">
                <a:latin typeface="+mj-ea"/>
                <a:ea typeface="+mj-ea"/>
              </a:rPr>
              <a:t>：异步式 </a:t>
            </a:r>
            <a:r>
              <a:rPr lang="en-US" altLang="zh-CN">
                <a:latin typeface="+mj-ea"/>
                <a:ea typeface="+mj-ea"/>
              </a:rPr>
              <a:t>IO 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6073" y="3990109"/>
            <a:ext cx="9698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mtClean="0">
                <a:latin typeface="宋体 (正文)"/>
              </a:rPr>
              <a:t>以一次</a:t>
            </a:r>
            <a:r>
              <a:rPr lang="en-US" altLang="zh-CN" smtClean="0">
                <a:latin typeface="宋体 (正文)"/>
              </a:rPr>
              <a:t>network </a:t>
            </a:r>
            <a:r>
              <a:rPr lang="en-US" altLang="zh-CN">
                <a:latin typeface="宋体 (正文)"/>
              </a:rPr>
              <a:t>IO </a:t>
            </a:r>
            <a:r>
              <a:rPr lang="zh-CN" altLang="en-US" smtClean="0">
                <a:latin typeface="宋体 (正文)"/>
              </a:rPr>
              <a:t>为例，</a:t>
            </a:r>
            <a:r>
              <a:rPr lang="zh-CN" altLang="en-US">
                <a:latin typeface="宋体 (正文)"/>
              </a:rPr>
              <a:t>它会涉及到两个系统对象，一个是调用这个</a:t>
            </a:r>
            <a:r>
              <a:rPr lang="en-US" altLang="zh-CN">
                <a:latin typeface="宋体 (正文)"/>
              </a:rPr>
              <a:t>IO</a:t>
            </a:r>
            <a:r>
              <a:rPr lang="zh-CN" altLang="en-US">
                <a:latin typeface="宋体 (正文)"/>
              </a:rPr>
              <a:t>的</a:t>
            </a:r>
            <a:r>
              <a:rPr lang="en-US" altLang="zh-CN">
                <a:latin typeface="宋体 (正文)"/>
              </a:rPr>
              <a:t>process (or thread)</a:t>
            </a:r>
            <a:r>
              <a:rPr lang="zh-CN" altLang="en-US">
                <a:latin typeface="宋体 (正文)"/>
              </a:rPr>
              <a:t>，另一个就是系统内核</a:t>
            </a:r>
            <a:r>
              <a:rPr lang="en-US" altLang="zh-CN" smtClean="0">
                <a:latin typeface="宋体 (正文)"/>
              </a:rPr>
              <a:t>(linux-&gt;kernel</a:t>
            </a:r>
            <a:r>
              <a:rPr lang="en-US" altLang="zh-CN">
                <a:latin typeface="宋体 (正文)"/>
              </a:rPr>
              <a:t>)</a:t>
            </a:r>
            <a:r>
              <a:rPr lang="zh-CN" altLang="en-US">
                <a:latin typeface="宋体 (正文)"/>
              </a:rPr>
              <a:t>。当一个</a:t>
            </a:r>
            <a:r>
              <a:rPr lang="en-US" altLang="zh-CN">
                <a:latin typeface="宋体 (正文)"/>
              </a:rPr>
              <a:t>read</a:t>
            </a:r>
            <a:r>
              <a:rPr lang="zh-CN" altLang="en-US">
                <a:latin typeface="宋体 (正文)"/>
              </a:rPr>
              <a:t>操作发生时，它会经历两个阶段：</a:t>
            </a:r>
            <a:endParaRPr lang="zh-CN" altLang="en-US">
              <a:latin typeface="宋体 (正文)"/>
            </a:endParaRPr>
          </a:p>
          <a:p>
            <a:pPr indent="457200"/>
            <a:r>
              <a:rPr lang="en-US" altLang="zh-CN" smtClean="0">
                <a:latin typeface="宋体 (正文)"/>
              </a:rPr>
              <a:t>1 </a:t>
            </a:r>
            <a:r>
              <a:rPr lang="zh-CN" altLang="en-US" smtClean="0">
                <a:latin typeface="宋体 (正文)"/>
              </a:rPr>
              <a:t>、等待</a:t>
            </a:r>
            <a:r>
              <a:rPr lang="zh-CN" altLang="en-US">
                <a:latin typeface="宋体 (正文)"/>
              </a:rPr>
              <a:t>数据准备 </a:t>
            </a:r>
            <a:r>
              <a:rPr lang="en-US" altLang="zh-CN">
                <a:latin typeface="宋体 (正文)"/>
              </a:rPr>
              <a:t>(Waiting for the data to be ready)</a:t>
            </a:r>
            <a:endParaRPr lang="en-US" altLang="zh-CN">
              <a:latin typeface="宋体 (正文)"/>
            </a:endParaRPr>
          </a:p>
          <a:p>
            <a:pPr indent="457200"/>
            <a:r>
              <a:rPr lang="en-US" altLang="zh-CN" smtClean="0">
                <a:latin typeface="宋体 (正文)"/>
              </a:rPr>
              <a:t>2 </a:t>
            </a:r>
            <a:r>
              <a:rPr lang="zh-CN" altLang="en-US" smtClean="0">
                <a:latin typeface="宋体 (正文)"/>
              </a:rPr>
              <a:t>、将</a:t>
            </a:r>
            <a:r>
              <a:rPr lang="zh-CN" altLang="en-US">
                <a:latin typeface="宋体 (正文)"/>
              </a:rPr>
              <a:t>数据从内核拷贝到进程中 </a:t>
            </a:r>
            <a:r>
              <a:rPr lang="en-US" altLang="zh-CN">
                <a:latin typeface="宋体 (正文)"/>
              </a:rPr>
              <a:t>(Copying the data from the kernel to the process</a:t>
            </a:r>
            <a:r>
              <a:rPr lang="en-US" altLang="zh-CN" smtClean="0">
                <a:latin typeface="宋体 (正文)"/>
              </a:rPr>
              <a:t>)</a:t>
            </a:r>
            <a:endParaRPr lang="en-US" altLang="zh-CN" smtClean="0">
              <a:latin typeface="宋体 (正文)"/>
            </a:endParaRPr>
          </a:p>
          <a:p>
            <a:pPr indent="457200"/>
            <a:r>
              <a:rPr lang="zh-CN" altLang="en-US" smtClean="0">
                <a:latin typeface="宋体 (正文)"/>
              </a:rPr>
              <a:t>而这些 </a:t>
            </a:r>
            <a:r>
              <a:rPr lang="en-US" altLang="zh-CN" smtClean="0">
                <a:latin typeface="宋体 (正文)"/>
              </a:rPr>
              <a:t>IO</a:t>
            </a:r>
            <a:r>
              <a:rPr lang="zh-CN" altLang="en-US" smtClean="0">
                <a:latin typeface="宋体 (正文)"/>
              </a:rPr>
              <a:t>模型之间的</a:t>
            </a:r>
            <a:r>
              <a:rPr lang="zh-CN" altLang="en-US">
                <a:latin typeface="宋体 (正文)"/>
              </a:rPr>
              <a:t>区别</a:t>
            </a:r>
            <a:r>
              <a:rPr lang="zh-CN" altLang="en-US" smtClean="0">
                <a:latin typeface="宋体 (正文)"/>
              </a:rPr>
              <a:t>就是变现在</a:t>
            </a:r>
            <a:r>
              <a:rPr lang="zh-CN" altLang="en-US">
                <a:latin typeface="宋体 (正文)"/>
              </a:rPr>
              <a:t>两个阶段上各有</a:t>
            </a:r>
            <a:r>
              <a:rPr lang="zh-CN" altLang="en-US" smtClean="0">
                <a:latin typeface="宋体 (正文)"/>
              </a:rPr>
              <a:t>不同。</a:t>
            </a:r>
            <a:endParaRPr lang="zh-CN" altLang="en-US">
              <a:latin typeface="宋体 (正文)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BIO</a:t>
            </a:r>
            <a:endParaRPr lang="zh-CN" altLang="en-US" sz="7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276137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NIO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494351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3" y="1036836"/>
            <a:ext cx="2300596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3" y="1429276"/>
            <a:ext cx="2072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Event drive IO</a:t>
            </a:r>
            <a:endParaRPr lang="zh-CN" altLang="en-US" sz="4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696470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12577" y="210791"/>
            <a:ext cx="3026655" cy="354181"/>
            <a:chOff x="2147314" y="804555"/>
            <a:chExt cx="3026655" cy="354181"/>
          </a:xfrm>
        </p:grpSpPr>
        <p:grpSp>
          <p:nvGrpSpPr>
            <p:cNvPr id="22" name="组合 21"/>
            <p:cNvGrpSpPr/>
            <p:nvPr/>
          </p:nvGrpSpPr>
          <p:grpSpPr>
            <a:xfrm>
              <a:off x="3534889" y="1040577"/>
              <a:ext cx="1639080" cy="117268"/>
              <a:chOff x="573689" y="222664"/>
              <a:chExt cx="1639080" cy="353287"/>
            </a:xfrm>
            <a:solidFill>
              <a:srgbClr val="D9E026"/>
            </a:solidFill>
          </p:grpSpPr>
          <p:sp>
            <p:nvSpPr>
              <p:cNvPr id="23" name="圆角矩形 22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48655" y="1041468"/>
              <a:ext cx="1639080" cy="117268"/>
              <a:chOff x="573689" y="222664"/>
              <a:chExt cx="1639080" cy="353287"/>
            </a:xfrm>
            <a:solidFill>
              <a:srgbClr val="91338C"/>
            </a:solidFill>
          </p:grpSpPr>
          <p:sp>
            <p:nvSpPr>
              <p:cNvPr id="20" name="圆角矩形 19"/>
              <p:cNvSpPr/>
              <p:nvPr/>
            </p:nvSpPr>
            <p:spPr>
              <a:xfrm>
                <a:off x="573689" y="222664"/>
                <a:ext cx="1639080" cy="353287"/>
              </a:xfrm>
              <a:prstGeom prst="roundRect">
                <a:avLst>
                  <a:gd name="adj" fmla="val 324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3689" y="438216"/>
                <a:ext cx="1639080" cy="1377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47314" y="804555"/>
              <a:ext cx="2207115" cy="353290"/>
              <a:chOff x="330245" y="804555"/>
              <a:chExt cx="2207115" cy="35329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898280" y="1040577"/>
                <a:ext cx="1639080" cy="117268"/>
                <a:chOff x="573689" y="222664"/>
                <a:chExt cx="1639080" cy="353287"/>
              </a:xfrm>
              <a:solidFill>
                <a:srgbClr val="049FFA"/>
              </a:solidFill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573689" y="222664"/>
                  <a:ext cx="1639080" cy="353287"/>
                </a:xfrm>
                <a:prstGeom prst="roundRect">
                  <a:avLst>
                    <a:gd name="adj" fmla="val 324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3689" y="438216"/>
                  <a:ext cx="1639080" cy="137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30245" y="804555"/>
                <a:ext cx="1639080" cy="353290"/>
                <a:chOff x="573689" y="222664"/>
                <a:chExt cx="1639080" cy="353290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573689" y="222664"/>
                  <a:ext cx="1639080" cy="234537"/>
                </a:xfrm>
                <a:prstGeom prst="roundRect">
                  <a:avLst>
                    <a:gd name="adj" fmla="val 32457"/>
                  </a:avLst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3689" y="326572"/>
                  <a:ext cx="1639080" cy="249382"/>
                </a:xfrm>
                <a:prstGeom prst="rect">
                  <a:avLst/>
                </a:prstGeom>
                <a:solidFill>
                  <a:srgbClr val="FCC7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312577" y="210791"/>
            <a:ext cx="1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402" y="1036836"/>
            <a:ext cx="2095499" cy="19852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五边形 29"/>
          <p:cNvSpPr/>
          <p:nvPr/>
        </p:nvSpPr>
        <p:spPr>
          <a:xfrm>
            <a:off x="1017870" y="4266036"/>
            <a:ext cx="1867290" cy="523220"/>
          </a:xfrm>
          <a:prstGeom prst="homePlate">
            <a:avLst>
              <a:gd name="adj" fmla="val 658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612" y="1429276"/>
            <a:ext cx="189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mtClean="0"/>
              <a:t>AIO</a:t>
            </a:r>
            <a:endParaRPr lang="zh-CN" altLang="en-US" sz="7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32" y="2547646"/>
            <a:ext cx="8197640" cy="39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0AE0-F9D8-440E-9745-FF83361FB695}" type="slidenum">
              <a:rPr lang="zh-CN" altLang="en-US" smtClean="0">
                <a:solidFill>
                  <a:srgbClr val="BDBDBD"/>
                </a:solidFill>
              </a:rPr>
            </a:fld>
            <a:endParaRPr lang="zh-CN" altLang="en-US">
              <a:solidFill>
                <a:srgbClr val="BDBD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5600" y="3771624"/>
            <a:ext cx="81309" cy="1898844"/>
            <a:chOff x="405183" y="3029417"/>
            <a:chExt cx="82133" cy="1730208"/>
          </a:xfrm>
        </p:grpSpPr>
        <p:sp>
          <p:nvSpPr>
            <p:cNvPr id="9" name="圆角矩形 8"/>
            <p:cNvSpPr/>
            <p:nvPr userDrawn="1"/>
          </p:nvSpPr>
          <p:spPr>
            <a:xfrm>
              <a:off x="405183" y="3029417"/>
              <a:ext cx="82132" cy="1500273"/>
            </a:xfrm>
            <a:prstGeom prst="roundRect">
              <a:avLst>
                <a:gd name="adj" fmla="val 50000"/>
              </a:avLst>
            </a:prstGeom>
            <a:solidFill>
              <a:srgbClr val="04A8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405184" y="4297160"/>
              <a:ext cx="82132" cy="462465"/>
            </a:xfrm>
            <a:prstGeom prst="roundRect">
              <a:avLst>
                <a:gd name="adj" fmla="val 50000"/>
              </a:avLst>
            </a:prstGeom>
            <a:solidFill>
              <a:srgbClr val="FCC7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6"/>
          <a:stretch>
            <a:fillRect/>
          </a:stretch>
        </p:blipFill>
        <p:spPr>
          <a:xfrm>
            <a:off x="0" y="-5938"/>
            <a:ext cx="12192000" cy="3487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70" y="2001424"/>
            <a:ext cx="3599695" cy="3243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87711" y="2819650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02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51519" y="4044719"/>
            <a:ext cx="521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sz="3600" b="1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3600" b="1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1520" y="4996674"/>
            <a:ext cx="462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NIO</a:t>
            </a:r>
            <a:r>
              <a:rPr lang="zh-CN" altLang="en-US" sz="2000" smtClean="0">
                <a:solidFill>
                  <a:srgbClr val="5156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三大组件</a:t>
            </a:r>
            <a:endParaRPr lang="zh-CN" altLang="en-US" sz="2000" dirty="0">
              <a:solidFill>
                <a:srgbClr val="5156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3450</Words>
  <Application>WPS 演示</Application>
  <PresentationFormat>自定义</PresentationFormat>
  <Paragraphs>211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华文中宋</vt:lpstr>
      <vt:lpstr>宋体 (正文)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hudi</cp:lastModifiedBy>
  <cp:revision>165</cp:revision>
  <dcterms:created xsi:type="dcterms:W3CDTF">2019-12-06T10:23:00Z</dcterms:created>
  <dcterms:modified xsi:type="dcterms:W3CDTF">2021-02-23T11:29:13Z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