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8" r:id="rId4"/>
    <p:sldId id="268" r:id="rId5"/>
    <p:sldId id="325" r:id="rId6"/>
    <p:sldId id="326" r:id="rId7"/>
    <p:sldId id="328" r:id="rId8"/>
    <p:sldId id="327" r:id="rId9"/>
    <p:sldId id="269" r:id="rId10"/>
    <p:sldId id="275" r:id="rId11"/>
    <p:sldId id="274" r:id="rId12"/>
    <p:sldId id="270" r:id="rId13"/>
    <p:sldId id="306" r:id="rId14"/>
    <p:sldId id="331" r:id="rId15"/>
    <p:sldId id="329" r:id="rId16"/>
    <p:sldId id="330" r:id="rId17"/>
    <p:sldId id="271" r:id="rId18"/>
    <p:sldId id="317" r:id="rId19"/>
    <p:sldId id="332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79AA2"/>
    <a:srgbClr val="BDBDBD"/>
    <a:srgbClr val="D9E026"/>
    <a:srgbClr val="91338C"/>
    <a:srgbClr val="049FFA"/>
    <a:srgbClr val="FCC716"/>
    <a:srgbClr val="04A8FA"/>
    <a:srgbClr val="515664"/>
    <a:srgbClr val="7D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1081" autoAdjust="0"/>
  </p:normalViewPr>
  <p:slideViewPr>
    <p:cSldViewPr snapToGrid="0">
      <p:cViewPr varScale="1">
        <p:scale>
          <a:sx n="60" d="100"/>
          <a:sy n="60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2165-22A5-4AFE-86AD-F16D13F31CAE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5E9F-B836-4D96-ABE1-C42C01557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0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4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在处理业务逻辑，也就是获取到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的读写事件之后，交由线程池来处理，这样可以减小主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的性能开销，从而更专注的做事件分发工作了，从而提升整个应用的吞吐。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5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，用来处理新连接的建立，将建立的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指定注册给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维护自己的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多路分离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读写事件，读写网 络数据，对业务处理的功能，另其扔给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线程池来完成。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主要是用来处理网络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连接建立操作，通常一个线程就可以处理，而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主要做和建立起来的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做数据交互和事件业务处理操作，它的个数上一般是和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个数等同，每个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一个线程来处理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57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来说，内核需要等待足够的数据到来，对于用户来说，整个线程会阻塞，一直等到数据到来才会将数据从内核拷贝到用户内存，然后返回。阻塞再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2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由线程主动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询问内核数据准备好了没，内核中数据没准备好并不会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用户进程，而是立即返回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。线程不断主动轮询，一旦内核中的数据准备好了，那么它马上就将数据拷贝到了用户内存，然后返回。不阻塞，返回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3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内核提供</a:t>
            </a:r>
            <a:r>
              <a:rPr lang="en-US" altLang="zh-CN" smtClean="0"/>
              <a:t>select</a:t>
            </a:r>
            <a:r>
              <a:rPr lang="zh-CN" altLang="en-US" smtClean="0"/>
              <a:t>（</a:t>
            </a:r>
            <a:r>
              <a:rPr lang="en-US" altLang="zh-CN" smtClean="0"/>
              <a:t>1024</a:t>
            </a:r>
            <a:r>
              <a:rPr lang="zh-CN" altLang="en-US" smtClean="0"/>
              <a:t>容量限制）</a:t>
            </a:r>
            <a:r>
              <a:rPr lang="en-US" altLang="zh-CN" smtClean="0"/>
              <a:t>/epoll</a:t>
            </a:r>
            <a:r>
              <a:rPr lang="zh-CN" altLang="en-US" smtClean="0"/>
              <a:t>（基本无限制）方法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不断的轮询所负责的所有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有数据到达了，就通知用户进程。当线程调用了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，那么整个进程会被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，由内核的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方法完成数据准备好的监控，然后返回，这个时候，线程再调用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将数据拷贝到内存中。与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区别：线程是被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。（如果处理的连接数不是很高的话，使用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不一定比使用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multi-threading + blocking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性能更好，可能延迟还更大。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的优势并不是对于单个连接能处理得更快，而是在于能处理更多的连接。（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1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线程发起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操作之后，立刻就可以开始去做其它的事。内核受到一个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之后会立刻返回，所以不会对用户进程产生任何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。然后，内核会等待数据准备完成，然后将数据拷贝到用户内存，当这一切都完成之后，内核会给用户进程发送一个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，告诉它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操作完成了。不阻塞，不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，内核异步处理然后发生信号通知用户线程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3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4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8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1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线程，负责多路分离套接字，有新连接到来触发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事件之后，交由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读写事件之后交给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主要任务就是构建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，在获取到和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 ，绑定到相应的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上，对应的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有读写事件之后，基于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racotor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就可以处理了（所有的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事件都绑定到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0D7-D4D1-4A35-B085-9935BA338CBD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C370-14AC-4977-916D-F1875C8E06D3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4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49CA-CA82-4FB1-B2D0-E3E0FC77B52E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1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204C-63FB-46E3-8362-11FF000FA706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7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2D7D-3654-4D0B-B4A5-C0D9DEAF154E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D9-E694-45F2-B445-2B4C421D8C92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D1-431B-4486-8BB7-28EB947245B5}" type="datetime1">
              <a:rPr lang="zh-CN" altLang="en-US" smtClean="0"/>
              <a:t>2021/2/11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6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362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0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" y="12851"/>
            <a:ext cx="1218935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E77-A6EF-458A-BA14-E3162CF292E0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3938D48-0278-46F3-A986-309F3A639D64}"/>
              </a:ext>
            </a:extLst>
          </p:cNvPr>
          <p:cNvSpPr txBox="1"/>
          <p:nvPr userDrawn="1"/>
        </p:nvSpPr>
        <p:spPr>
          <a:xfrm>
            <a:off x="11036060" y="6232674"/>
            <a:ext cx="1155940" cy="61247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29324" y="63995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D02C-597A-4DFE-87C7-FCA2505A5380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23B-DE5B-444A-8499-DA042FD12182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3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8F4-5A17-4D91-814C-71EE47096A27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7F28-54CF-4F93-9ACB-A92C45095708}" type="datetime1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50" r:id="rId3"/>
    <p:sldLayoutId id="2147483661" r:id="rId4"/>
    <p:sldLayoutId id="214748364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9" r="14274"/>
          <a:stretch/>
        </p:blipFill>
        <p:spPr>
          <a:xfrm>
            <a:off x="5082639" y="0"/>
            <a:ext cx="711332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3" y="640629"/>
            <a:ext cx="3164809" cy="95969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65896" y="3029417"/>
            <a:ext cx="82133" cy="1730208"/>
            <a:chOff x="405183" y="3029417"/>
            <a:chExt cx="82133" cy="1730208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6539" y="3352055"/>
            <a:ext cx="456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 &amp; 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初窥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539" y="4312059"/>
            <a:ext cx="420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在线课堂</a:t>
            </a:r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胡迪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82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4611" y="1556586"/>
            <a:ext cx="997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 (正文)"/>
              </a:rPr>
              <a:t>首先，看下</a:t>
            </a:r>
            <a:r>
              <a:rPr lang="en-US" altLang="zh-CN" smtClean="0">
                <a:latin typeface="宋体 (正文)"/>
              </a:rPr>
              <a:t>jdk</a:t>
            </a:r>
            <a:r>
              <a:rPr lang="zh-CN" altLang="en-US" smtClean="0">
                <a:latin typeface="宋体 (正文)"/>
              </a:rPr>
              <a:t>的</a:t>
            </a:r>
            <a:r>
              <a:rPr lang="en-US" altLang="zh-CN" smtClean="0">
                <a:latin typeface="宋体 (正文)"/>
              </a:rPr>
              <a:t>nio</a:t>
            </a:r>
            <a:r>
              <a:rPr lang="zh-CN" altLang="en-US" smtClean="0">
                <a:latin typeface="宋体 (正文)"/>
              </a:rPr>
              <a:t>包为我们提供了些什么</a:t>
            </a:r>
            <a:r>
              <a:rPr lang="zh-CN" altLang="en-US" smtClean="0">
                <a:latin typeface="宋体 (正文)"/>
              </a:rPr>
              <a:t>：</a:t>
            </a:r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 (正文)"/>
              </a:rPr>
              <a:t>进行异步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操作的缓冲区</a:t>
            </a:r>
            <a:r>
              <a:rPr lang="en-US" altLang="zh-CN">
                <a:latin typeface="宋体 (正文)"/>
              </a:rPr>
              <a:t>ByteBuffer</a:t>
            </a:r>
            <a:r>
              <a:rPr lang="zh-CN" altLang="en-US">
                <a:latin typeface="宋体 (正文)"/>
              </a:rPr>
              <a:t>等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操作的管道</a:t>
            </a:r>
            <a:r>
              <a:rPr lang="en-US" altLang="zh-CN">
                <a:latin typeface="宋体 (正文)"/>
              </a:rPr>
              <a:t>Pipe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各种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操作（异步或者同步）的</a:t>
            </a:r>
            <a:r>
              <a:rPr lang="en-US" altLang="zh-CN">
                <a:latin typeface="宋体 (正文)"/>
              </a:rPr>
              <a:t>Channel</a:t>
            </a:r>
            <a:r>
              <a:rPr lang="zh-CN" altLang="en-US">
                <a:latin typeface="宋体 (正文)"/>
              </a:rPr>
              <a:t>，包括</a:t>
            </a:r>
            <a:r>
              <a:rPr lang="en-US" altLang="zh-CN">
                <a:latin typeface="宋体 (正文)"/>
              </a:rPr>
              <a:t>ServerSocketChannel</a:t>
            </a:r>
            <a:r>
              <a:rPr lang="zh-CN" altLang="en-US">
                <a:latin typeface="宋体 (正文)"/>
              </a:rPr>
              <a:t>和</a:t>
            </a:r>
            <a:r>
              <a:rPr lang="en-US" altLang="zh-CN">
                <a:latin typeface="宋体 (正文)"/>
              </a:rPr>
              <a:t>SocketChannel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多种</a:t>
            </a:r>
            <a:r>
              <a:rPr lang="zh-CN" altLang="en-US">
                <a:latin typeface="宋体 (正文)"/>
              </a:rPr>
              <a:t>字符集的编码能力和解码</a:t>
            </a:r>
            <a:r>
              <a:rPr lang="zh-CN" altLang="en-US">
                <a:latin typeface="宋体 (正文)"/>
              </a:rPr>
              <a:t>能力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实现</a:t>
            </a:r>
            <a:r>
              <a:rPr lang="zh-CN" altLang="en-US">
                <a:latin typeface="宋体 (正文)"/>
              </a:rPr>
              <a:t>非阻塞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操作的多路复用器</a:t>
            </a:r>
            <a:r>
              <a:rPr lang="en-US" altLang="zh-CN">
                <a:latin typeface="宋体 (正文)"/>
              </a:rPr>
              <a:t>selector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基于</a:t>
            </a:r>
            <a:r>
              <a:rPr lang="zh-CN" altLang="en-US">
                <a:latin typeface="宋体 (正文)"/>
              </a:rPr>
              <a:t>流行的</a:t>
            </a:r>
            <a:r>
              <a:rPr lang="en-US" altLang="zh-CN">
                <a:latin typeface="宋体 (正文)"/>
              </a:rPr>
              <a:t>Perl</a:t>
            </a:r>
            <a:r>
              <a:rPr lang="zh-CN" altLang="en-US">
                <a:latin typeface="宋体 (正文)"/>
              </a:rPr>
              <a:t>实现的正则表达式类</a:t>
            </a:r>
            <a:r>
              <a:rPr lang="zh-CN" altLang="en-US">
                <a:latin typeface="宋体 (正文)"/>
              </a:rPr>
              <a:t>库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文件</a:t>
            </a:r>
            <a:r>
              <a:rPr lang="zh-CN" altLang="en-US">
                <a:latin typeface="宋体 (正文)"/>
              </a:rPr>
              <a:t>通道</a:t>
            </a:r>
            <a:r>
              <a:rPr lang="en-US" altLang="zh-CN">
                <a:latin typeface="宋体 (正文)"/>
              </a:rPr>
              <a:t>FileChannel</a:t>
            </a:r>
            <a:r>
              <a:rPr lang="zh-CN" altLang="en-US" smtClean="0">
                <a:latin typeface="宋体 (正文)"/>
              </a:rPr>
              <a:t>。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>
              <a:latin typeface="宋体 (正文)"/>
            </a:endParaRPr>
          </a:p>
          <a:p>
            <a:r>
              <a:rPr lang="zh-CN" altLang="en-US">
                <a:latin typeface="宋体 (正文)"/>
              </a:rPr>
              <a:t>三大组件：</a:t>
            </a:r>
            <a:r>
              <a:rPr lang="en-US" altLang="zh-CN" b="1">
                <a:latin typeface="宋体 (正文)"/>
              </a:rPr>
              <a:t>Buffer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>
                <a:latin typeface="宋体 (正文)"/>
              </a:rPr>
              <a:t>Channel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 smtClean="0">
                <a:latin typeface="宋体 (正文)"/>
              </a:rPr>
              <a:t>Selector</a:t>
            </a:r>
            <a:endParaRPr lang="zh-CN" altLang="en-US" b="1">
              <a:latin typeface="宋体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378055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51CDFD7-5C9E-4E8C-82E9-E31F55931347}"/>
              </a:ext>
            </a:extLst>
          </p:cNvPr>
          <p:cNvSpPr txBox="1"/>
          <p:nvPr/>
        </p:nvSpPr>
        <p:spPr>
          <a:xfrm>
            <a:off x="312577" y="964052"/>
            <a:ext cx="11408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smtClean="0">
                <a:latin typeface="+mn-ea"/>
              </a:rPr>
              <a:t>Buffer</a:t>
            </a:r>
            <a:r>
              <a:rPr lang="zh-CN" altLang="en-US" smtClean="0">
                <a:latin typeface="+mn-ea"/>
              </a:rPr>
              <a:t>：缓冲区实际上是一个容器对象，更直接地说，其实就是一个数组，在</a:t>
            </a:r>
            <a:r>
              <a:rPr lang="en-US" altLang="zh-CN" smtClean="0">
                <a:latin typeface="+mn-ea"/>
              </a:rPr>
              <a:t>NIO</a:t>
            </a:r>
            <a:r>
              <a:rPr lang="zh-CN" altLang="en-US" smtClean="0">
                <a:latin typeface="+mn-ea"/>
              </a:rPr>
              <a:t>库中，所有数据都是用缓冲区处理的。在</a:t>
            </a:r>
            <a:r>
              <a:rPr lang="zh-CN" altLang="en-US">
                <a:latin typeface="+mn-ea"/>
              </a:rPr>
              <a:t>读取数据时，它是直接读到缓冲区中的；在写入数据时，它也是写入缓冲区的；任何时候访问</a:t>
            </a:r>
            <a:r>
              <a:rPr lang="en-US" altLang="zh-CN">
                <a:latin typeface="+mn-ea"/>
              </a:rPr>
              <a:t>NIO</a:t>
            </a:r>
            <a:r>
              <a:rPr lang="zh-CN" altLang="en-US">
                <a:latin typeface="+mn-ea"/>
              </a:rPr>
              <a:t>中的数据，都是将它放到缓冲区中</a:t>
            </a:r>
            <a:r>
              <a:rPr lang="zh-CN" altLang="en-US" smtClean="0">
                <a:latin typeface="+mn-ea"/>
              </a:rPr>
              <a:t>。（</a:t>
            </a:r>
            <a:r>
              <a:rPr lang="en-US" altLang="zh-CN" smtClean="0">
                <a:latin typeface="+mn-ea"/>
              </a:rPr>
              <a:t>ByteBuffer</a:t>
            </a:r>
            <a:r>
              <a:rPr lang="zh-CN" altLang="en-US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smtClean="0">
                <a:latin typeface="+mn-ea"/>
              </a:rPr>
              <a:t>Channel</a:t>
            </a:r>
            <a:r>
              <a:rPr lang="zh-CN" altLang="en-US">
                <a:latin typeface="+mn-ea"/>
              </a:rPr>
              <a:t>：通道是一个对象，通过它可以读取和写入数据，当然所有数据都通过</a:t>
            </a:r>
            <a:r>
              <a:rPr lang="en-US" altLang="zh-CN">
                <a:latin typeface="+mn-ea"/>
              </a:rPr>
              <a:t>Buffer</a:t>
            </a:r>
            <a:r>
              <a:rPr lang="zh-CN" altLang="en-US">
                <a:latin typeface="+mn-ea"/>
              </a:rPr>
              <a:t>对象来处理。我们永远不会将字节直接写入通道，而是将数据写入包含一个或者多个字节的缓冲区。同样也不会直接从通道中读取字节，而是将数据从通道读入缓冲区，再从缓冲区获取这个字节</a:t>
            </a:r>
            <a:r>
              <a:rPr lang="zh-CN" altLang="en-US" smtClean="0">
                <a:latin typeface="+mn-ea"/>
              </a:rPr>
              <a:t>。（</a:t>
            </a:r>
            <a:r>
              <a:rPr lang="en-US" altLang="zh-CN" smtClean="0">
                <a:latin typeface="+mn-ea"/>
              </a:rPr>
              <a:t>SocketChannel</a:t>
            </a:r>
            <a:r>
              <a:rPr lang="zh-CN" altLang="en-US" smtClean="0">
                <a:latin typeface="+mn-ea"/>
              </a:rPr>
              <a:t>、</a:t>
            </a:r>
            <a:r>
              <a:rPr lang="en-US" altLang="zh-CN" smtClean="0">
                <a:latin typeface="+mn-ea"/>
              </a:rPr>
              <a:t>ServerSocketChannel</a:t>
            </a:r>
            <a:r>
              <a:rPr lang="zh-CN" altLang="en-US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smtClean="0">
                <a:latin typeface="+mn-ea"/>
              </a:rPr>
              <a:t>Selector</a:t>
            </a:r>
            <a:r>
              <a:rPr lang="zh-CN" altLang="en-US" smtClean="0">
                <a:latin typeface="+mn-ea"/>
              </a:rPr>
              <a:t>：</a:t>
            </a:r>
            <a:r>
              <a:rPr lang="en-US" altLang="zh-CN">
                <a:latin typeface="+mn-ea"/>
              </a:rPr>
              <a:t>Selector</a:t>
            </a:r>
            <a:r>
              <a:rPr lang="zh-CN" altLang="en-US">
                <a:latin typeface="+mn-ea"/>
              </a:rPr>
              <a:t>是注册各种</a:t>
            </a:r>
            <a:r>
              <a:rPr lang="en-US" altLang="zh-CN">
                <a:latin typeface="+mn-ea"/>
              </a:rPr>
              <a:t>I/O</a:t>
            </a:r>
            <a:r>
              <a:rPr lang="zh-CN" altLang="en-US">
                <a:latin typeface="+mn-ea"/>
              </a:rPr>
              <a:t>事件的地方，而且当那些事件发生时，就是</a:t>
            </a:r>
            <a:r>
              <a:rPr lang="en-US" altLang="zh-CN">
                <a:latin typeface="+mn-ea"/>
              </a:rPr>
              <a:t>Seleetor</a:t>
            </a:r>
            <a:r>
              <a:rPr lang="zh-CN" altLang="en-US">
                <a:latin typeface="+mn-ea"/>
              </a:rPr>
              <a:t>告诉我们所发生的</a:t>
            </a:r>
            <a:r>
              <a:rPr lang="zh-CN" altLang="en-US" smtClean="0">
                <a:latin typeface="+mn-ea"/>
              </a:rPr>
              <a:t>事件</a:t>
            </a:r>
            <a:endParaRPr lang="en-US" altLang="zh-CN" dirty="0">
              <a:latin typeface="+mn-ea"/>
            </a:endParaRPr>
          </a:p>
        </p:txBody>
      </p:sp>
      <p:sp>
        <p:nvSpPr>
          <p:cNvPr id="27" name="箭头: 五边形 29">
            <a:extLst>
              <a:ext uri="{FF2B5EF4-FFF2-40B4-BE49-F238E27FC236}">
                <a16:creationId xmlns:a16="http://schemas.microsoft.com/office/drawing/2014/main" xmlns="" id="{DAB6CC48-B0D6-471B-B188-D7433129D682}"/>
              </a:ext>
            </a:extLst>
          </p:cNvPr>
          <p:cNvSpPr/>
          <p:nvPr/>
        </p:nvSpPr>
        <p:spPr>
          <a:xfrm>
            <a:off x="380273" y="4811467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者关系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2" y="4201418"/>
            <a:ext cx="2991267" cy="1743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3272376"/>
            <a:ext cx="4609503" cy="3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12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03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610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en-US" altLang="zh-CN" sz="40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36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FCF1AD-71D0-456C-9CE1-90FE52800ED6}"/>
              </a:ext>
            </a:extLst>
          </p:cNvPr>
          <p:cNvSpPr txBox="1"/>
          <p:nvPr/>
        </p:nvSpPr>
        <p:spPr>
          <a:xfrm>
            <a:off x="312577" y="816145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模型中的三种角色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850" y="2871537"/>
            <a:ext cx="9290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Reactor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I/O</a:t>
            </a:r>
            <a:r>
              <a:rPr lang="zh-CN" altLang="en-US"/>
              <a:t>事件分派给对应的</a:t>
            </a:r>
            <a:r>
              <a:rPr lang="en-US" altLang="zh-CN" smtClean="0"/>
              <a:t>Handler</a:t>
            </a:r>
            <a:r>
              <a:rPr lang="zh-CN" altLang="en-US" smtClean="0"/>
              <a:t>（</a:t>
            </a:r>
            <a:r>
              <a:rPr lang="en-US" altLang="zh-CN" smtClean="0"/>
              <a:t>selector</a:t>
            </a:r>
            <a:r>
              <a:rPr lang="zh-CN" altLang="en-US" smtClean="0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Acceptor</a:t>
            </a:r>
            <a:r>
              <a:rPr lang="en-US" altLang="zh-CN"/>
              <a:t> </a:t>
            </a:r>
            <a:r>
              <a:rPr lang="zh-CN" altLang="en-US"/>
              <a:t>处理客户端新连接，并分派请求到处理器链</a:t>
            </a:r>
            <a:r>
              <a:rPr lang="zh-CN" altLang="en-US" smtClean="0"/>
              <a:t>中（连接事件）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Handlers</a:t>
            </a:r>
            <a:r>
              <a:rPr lang="en-US" altLang="zh-CN"/>
              <a:t> </a:t>
            </a:r>
            <a:r>
              <a:rPr lang="zh-CN" altLang="en-US"/>
              <a:t>执行非阻塞读</a:t>
            </a:r>
            <a:r>
              <a:rPr lang="en-US" altLang="zh-CN"/>
              <a:t>/</a:t>
            </a:r>
            <a:r>
              <a:rPr lang="zh-CN" altLang="en-US"/>
              <a:t>写 </a:t>
            </a:r>
            <a:r>
              <a:rPr lang="zh-CN" altLang="en-US" smtClean="0"/>
              <a:t>任务（读写事件）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8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FCF1AD-71D0-456C-9CE1-90FE52800ED6}"/>
              </a:ext>
            </a:extLst>
          </p:cNvPr>
          <p:cNvSpPr txBox="1"/>
          <p:nvPr/>
        </p:nvSpPr>
        <p:spPr>
          <a:xfrm>
            <a:off x="312577" y="818669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单线程模型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1" y="1353574"/>
            <a:ext cx="1056864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FCF1AD-71D0-456C-9CE1-90FE52800ED6}"/>
              </a:ext>
            </a:extLst>
          </p:cNvPr>
          <p:cNvSpPr txBox="1"/>
          <p:nvPr/>
        </p:nvSpPr>
        <p:spPr>
          <a:xfrm>
            <a:off x="312577" y="800103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>
                <a:latin typeface="+mj-ea"/>
                <a:ea typeface="+mj-ea"/>
              </a:rPr>
              <a:t>多</a:t>
            </a:r>
            <a:r>
              <a:rPr lang="zh-CN" altLang="en-US" sz="2000" b="1" smtClean="0">
                <a:latin typeface="+mj-ea"/>
                <a:ea typeface="+mj-ea"/>
              </a:rPr>
              <a:t>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1435344"/>
            <a:ext cx="1043646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2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FCF1AD-71D0-456C-9CE1-90FE52800ED6}"/>
              </a:ext>
            </a:extLst>
          </p:cNvPr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多线程模型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" y="1612366"/>
            <a:ext cx="1049324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17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128776"/>
            <a:ext cx="61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19" y="5162929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77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8B44AC4-178C-4FF8-98C0-54DE5913C444}"/>
              </a:ext>
            </a:extLst>
          </p:cNvPr>
          <p:cNvSpPr txBox="1"/>
          <p:nvPr/>
        </p:nvSpPr>
        <p:spPr>
          <a:xfrm>
            <a:off x="312577" y="1020862"/>
            <a:ext cx="9890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EventLoopGroup</a:t>
            </a:r>
            <a:r>
              <a:rPr lang="zh-CN" altLang="en-US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Bossgroup</a:t>
            </a:r>
            <a:r>
              <a:rPr lang="zh-CN" altLang="en-US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workerGroup</a:t>
            </a:r>
            <a:r>
              <a:rPr lang="zh-CN" altLang="en-US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Pipeline</a:t>
            </a:r>
          </a:p>
          <a:p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33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19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128776"/>
            <a:ext cx="61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扩展知识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19" y="5162929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粘包拆包、零拷贝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74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4F82AEC9-8133-4E99-A3E8-17EDF383156A}"/>
              </a:ext>
            </a:extLst>
          </p:cNvPr>
          <p:cNvCxnSpPr>
            <a:cxnSpLocks/>
            <a:stCxn id="2" idx="0"/>
            <a:endCxn id="13" idx="0"/>
          </p:cNvCxnSpPr>
          <p:nvPr/>
        </p:nvCxnSpPr>
        <p:spPr>
          <a:xfrm>
            <a:off x="1597890" y="2304686"/>
            <a:ext cx="4857" cy="35826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30032" y="891112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A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F6F496CA-19B2-4E5E-9689-0B78E17A5E9B}"/>
              </a:ext>
            </a:extLst>
          </p:cNvPr>
          <p:cNvSpPr/>
          <p:nvPr/>
        </p:nvSpPr>
        <p:spPr>
          <a:xfrm>
            <a:off x="1330034" y="2304686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F948F2CF-6BF4-4364-B94C-9C895F9D6EE3}"/>
              </a:ext>
            </a:extLst>
          </p:cNvPr>
          <p:cNvSpPr/>
          <p:nvPr/>
        </p:nvSpPr>
        <p:spPr>
          <a:xfrm>
            <a:off x="1330034" y="3209325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960579D-4B18-4045-A7DF-5A5607CE4911}"/>
              </a:ext>
            </a:extLst>
          </p:cNvPr>
          <p:cNvSpPr/>
          <p:nvPr/>
        </p:nvSpPr>
        <p:spPr>
          <a:xfrm>
            <a:off x="1330033" y="411396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EBF22627-4B0D-4815-9CD7-70126627A3F2}"/>
              </a:ext>
            </a:extLst>
          </p:cNvPr>
          <p:cNvSpPr/>
          <p:nvPr/>
        </p:nvSpPr>
        <p:spPr>
          <a:xfrm>
            <a:off x="1330032" y="501860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62BAE3B-3985-4DE1-BDEC-CE283FEC7C9F}"/>
              </a:ext>
            </a:extLst>
          </p:cNvPr>
          <p:cNvSpPr txBox="1"/>
          <p:nvPr/>
        </p:nvSpPr>
        <p:spPr>
          <a:xfrm>
            <a:off x="2133599" y="2335514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BIO? NIO? AIO?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BB02A754-638E-446B-8201-0308E849C701}"/>
              </a:ext>
            </a:extLst>
          </p:cNvPr>
          <p:cNvSpPr txBox="1"/>
          <p:nvPr/>
        </p:nvSpPr>
        <p:spPr>
          <a:xfrm>
            <a:off x="2133598" y="323511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 NIO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509A0A5-F09B-4E46-AD58-F06EA84CDE63}"/>
              </a:ext>
            </a:extLst>
          </p:cNvPr>
          <p:cNvSpPr txBox="1"/>
          <p:nvPr/>
        </p:nvSpPr>
        <p:spPr>
          <a:xfrm>
            <a:off x="2133597" y="4144792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02BE785-F4A2-4751-9B5B-9D0686289990}"/>
              </a:ext>
            </a:extLst>
          </p:cNvPr>
          <p:cNvSpPr txBox="1"/>
          <p:nvPr/>
        </p:nvSpPr>
        <p:spPr>
          <a:xfrm>
            <a:off x="2133596" y="505447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Netty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实战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EBF22627-4B0D-4815-9CD7-70126627A3F2}"/>
              </a:ext>
            </a:extLst>
          </p:cNvPr>
          <p:cNvSpPr/>
          <p:nvPr/>
        </p:nvSpPr>
        <p:spPr>
          <a:xfrm>
            <a:off x="1334891" y="5887370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02BE785-F4A2-4751-9B5B-9D0686289990}"/>
              </a:ext>
            </a:extLst>
          </p:cNvPr>
          <p:cNvSpPr txBox="1"/>
          <p:nvPr/>
        </p:nvSpPr>
        <p:spPr>
          <a:xfrm>
            <a:off x="2138455" y="59232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扩展知识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78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4DD7D674-A4F1-4214-93F1-F09A6F4FBB89}" type="datetime1">
              <a:rPr lang="zh-CN" altLang="en-US" smtClean="0">
                <a:solidFill>
                  <a:schemeClr val="bg1"/>
                </a:solidFill>
              </a:rPr>
              <a:t>2021/2/11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01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3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01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8" y="4044719"/>
            <a:ext cx="681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BIO/NIO</a:t>
            </a:r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IO/AIO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sz="2000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en-US" altLang="zh-CN" sz="2000" dirty="0" smtClean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1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2402" y="1677721"/>
            <a:ext cx="209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基本概念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3533051" y="1176002"/>
            <a:ext cx="490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j-ea"/>
                <a:ea typeface="+mj-ea"/>
              </a:rPr>
              <a:t>Blocking IO (BIO)</a:t>
            </a:r>
            <a:r>
              <a:rPr lang="zh-CN" altLang="en-US" smtClean="0">
                <a:latin typeface="+mj-ea"/>
                <a:ea typeface="+mj-ea"/>
              </a:rPr>
              <a:t>：阻塞式 </a:t>
            </a:r>
            <a:r>
              <a:rPr lang="en-US" altLang="zh-CN" smtClean="0">
                <a:latin typeface="+mj-ea"/>
                <a:ea typeface="+mj-ea"/>
              </a:rPr>
              <a:t>IO </a:t>
            </a:r>
            <a:endParaRPr lang="en-US" altLang="zh-CN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Non-Blocking IO (NIO) </a:t>
            </a:r>
            <a:r>
              <a:rPr lang="zh-CN" altLang="en-US">
                <a:latin typeface="+mj-ea"/>
                <a:ea typeface="+mj-ea"/>
              </a:rPr>
              <a:t>：非阻塞式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Event Driven IO(IO</a:t>
            </a:r>
            <a:r>
              <a:rPr lang="zh-CN" altLang="en-US">
                <a:latin typeface="+mj-ea"/>
                <a:ea typeface="+mj-ea"/>
              </a:rPr>
              <a:t>多路复用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：事件驱动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Asynchronous IO (AIO) </a:t>
            </a:r>
            <a:r>
              <a:rPr lang="zh-CN" altLang="en-US">
                <a:latin typeface="+mj-ea"/>
                <a:ea typeface="+mj-ea"/>
              </a:rPr>
              <a:t>：异步式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6073" y="3990109"/>
            <a:ext cx="9698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mtClean="0">
                <a:latin typeface="宋体 (正文)"/>
              </a:rPr>
              <a:t>以</a:t>
            </a:r>
            <a:r>
              <a:rPr lang="zh-CN" altLang="en-US" smtClean="0">
                <a:latin typeface="宋体 (正文)"/>
              </a:rPr>
              <a:t>一次</a:t>
            </a:r>
            <a:r>
              <a:rPr lang="en-US" altLang="zh-CN" smtClean="0">
                <a:latin typeface="宋体 (正文)"/>
              </a:rPr>
              <a:t>network </a:t>
            </a:r>
            <a:r>
              <a:rPr lang="en-US" altLang="zh-CN">
                <a:latin typeface="宋体 (正文)"/>
              </a:rPr>
              <a:t>IO </a:t>
            </a:r>
            <a:r>
              <a:rPr lang="zh-CN" altLang="en-US" smtClean="0">
                <a:latin typeface="宋体 (正文)"/>
              </a:rPr>
              <a:t>为例，</a:t>
            </a:r>
            <a:r>
              <a:rPr lang="zh-CN" altLang="en-US">
                <a:latin typeface="宋体 (正文)"/>
              </a:rPr>
              <a:t>它会涉及到两个系统对象，一个是调用这个</a:t>
            </a:r>
            <a:r>
              <a:rPr lang="en-US" altLang="zh-CN">
                <a:latin typeface="宋体 (正文)"/>
              </a:rPr>
              <a:t>IO</a:t>
            </a:r>
            <a:r>
              <a:rPr lang="zh-CN" altLang="en-US">
                <a:latin typeface="宋体 (正文)"/>
              </a:rPr>
              <a:t>的</a:t>
            </a:r>
            <a:r>
              <a:rPr lang="en-US" altLang="zh-CN">
                <a:latin typeface="宋体 (正文)"/>
              </a:rPr>
              <a:t>process (or thread)</a:t>
            </a:r>
            <a:r>
              <a:rPr lang="zh-CN" altLang="en-US">
                <a:latin typeface="宋体 (正文)"/>
              </a:rPr>
              <a:t>，另一个就是系统内核</a:t>
            </a:r>
            <a:r>
              <a:rPr lang="en-US" altLang="zh-CN" smtClean="0">
                <a:latin typeface="宋体 (正文)"/>
              </a:rPr>
              <a:t>(linux-&gt;kernel</a:t>
            </a:r>
            <a:r>
              <a:rPr lang="en-US" altLang="zh-CN">
                <a:latin typeface="宋体 (正文)"/>
              </a:rPr>
              <a:t>)</a:t>
            </a:r>
            <a:r>
              <a:rPr lang="zh-CN" altLang="en-US">
                <a:latin typeface="宋体 (正文)"/>
              </a:rPr>
              <a:t>。当一个</a:t>
            </a:r>
            <a:r>
              <a:rPr lang="en-US" altLang="zh-CN">
                <a:latin typeface="宋体 (正文)"/>
              </a:rPr>
              <a:t>read</a:t>
            </a:r>
            <a:r>
              <a:rPr lang="zh-CN" altLang="en-US">
                <a:latin typeface="宋体 (正文)"/>
              </a:rPr>
              <a:t>操作发生时，它会经历两个阶段：</a:t>
            </a:r>
          </a:p>
          <a:p>
            <a:pPr indent="457200"/>
            <a:r>
              <a:rPr lang="en-US" altLang="zh-CN" smtClean="0">
                <a:latin typeface="宋体 (正文)"/>
              </a:rPr>
              <a:t>1 </a:t>
            </a:r>
            <a:r>
              <a:rPr lang="zh-CN" altLang="en-US" smtClean="0">
                <a:latin typeface="宋体 (正文)"/>
              </a:rPr>
              <a:t>、等待</a:t>
            </a:r>
            <a:r>
              <a:rPr lang="zh-CN" altLang="en-US">
                <a:latin typeface="宋体 (正文)"/>
              </a:rPr>
              <a:t>数据准备 </a:t>
            </a:r>
            <a:r>
              <a:rPr lang="en-US" altLang="zh-CN">
                <a:latin typeface="宋体 (正文)"/>
              </a:rPr>
              <a:t>(Waiting for the data to be ready)</a:t>
            </a:r>
          </a:p>
          <a:p>
            <a:pPr indent="457200"/>
            <a:r>
              <a:rPr lang="en-US" altLang="zh-CN" smtClean="0">
                <a:latin typeface="宋体 (正文)"/>
              </a:rPr>
              <a:t>2 </a:t>
            </a:r>
            <a:r>
              <a:rPr lang="zh-CN" altLang="en-US" smtClean="0">
                <a:latin typeface="宋体 (正文)"/>
              </a:rPr>
              <a:t>、将</a:t>
            </a:r>
            <a:r>
              <a:rPr lang="zh-CN" altLang="en-US">
                <a:latin typeface="宋体 (正文)"/>
              </a:rPr>
              <a:t>数据从内核拷贝到进程中 </a:t>
            </a:r>
            <a:r>
              <a:rPr lang="en-US" altLang="zh-CN">
                <a:latin typeface="宋体 (正文)"/>
              </a:rPr>
              <a:t>(Copying the data from the kernel to the process</a:t>
            </a:r>
            <a:r>
              <a:rPr lang="en-US" altLang="zh-CN" smtClean="0">
                <a:latin typeface="宋体 (正文)"/>
              </a:rPr>
              <a:t>)</a:t>
            </a:r>
          </a:p>
          <a:p>
            <a:pPr indent="457200"/>
            <a:r>
              <a:rPr lang="zh-CN" altLang="en-US" smtClean="0">
                <a:latin typeface="宋体 (正文)"/>
              </a:rPr>
              <a:t>而</a:t>
            </a:r>
            <a:r>
              <a:rPr lang="zh-CN" altLang="en-US" smtClean="0">
                <a:latin typeface="宋体 (正文)"/>
              </a:rPr>
              <a:t>这些 </a:t>
            </a:r>
            <a:r>
              <a:rPr lang="en-US" altLang="zh-CN" smtClean="0">
                <a:latin typeface="宋体 (正文)"/>
              </a:rPr>
              <a:t>IO</a:t>
            </a:r>
            <a:r>
              <a:rPr lang="zh-CN" altLang="en-US" smtClean="0">
                <a:latin typeface="宋体 (正文)"/>
              </a:rPr>
              <a:t>模型之间的</a:t>
            </a:r>
            <a:r>
              <a:rPr lang="zh-CN" altLang="en-US">
                <a:latin typeface="宋体 (正文)"/>
              </a:rPr>
              <a:t>区别</a:t>
            </a:r>
            <a:r>
              <a:rPr lang="zh-CN" altLang="en-US" smtClean="0">
                <a:latin typeface="宋体 (正文)"/>
              </a:rPr>
              <a:t>就是变现在</a:t>
            </a:r>
            <a:r>
              <a:rPr lang="zh-CN" altLang="en-US">
                <a:latin typeface="宋体 (正文)"/>
              </a:rPr>
              <a:t>两个阶段上各有</a:t>
            </a:r>
            <a:r>
              <a:rPr lang="zh-CN" altLang="en-US" smtClean="0">
                <a:latin typeface="宋体 (正文)"/>
              </a:rPr>
              <a:t>不同。</a:t>
            </a:r>
            <a:endParaRPr lang="zh-CN" altLang="en-US">
              <a:latin typeface="宋体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39647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xmlns="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BIO</a:t>
            </a:r>
            <a:endParaRPr lang="zh-CN" altLang="en-US" sz="7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2761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7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xmlns="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NIO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49435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48D4BC0-0C46-4694-80B9-FCDFE5F4C3B5}"/>
              </a:ext>
            </a:extLst>
          </p:cNvPr>
          <p:cNvSpPr txBox="1"/>
          <p:nvPr/>
        </p:nvSpPr>
        <p:spPr>
          <a:xfrm>
            <a:off x="652403" y="1036836"/>
            <a:ext cx="2300596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xmlns="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3" y="1429276"/>
            <a:ext cx="207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Event drive IO</a:t>
            </a:r>
            <a:endParaRPr lang="zh-CN" altLang="en-US" sz="4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69647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48D4BC0-0C46-4694-80B9-FCDFE5F4C3B5}"/>
              </a:ext>
            </a:extLst>
          </p:cNvPr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xmlns="" id="{DAB6CC48-B0D6-471B-B188-D7433129D682}"/>
              </a:ext>
            </a:extLst>
          </p:cNvPr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AIO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1976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pPr/>
              <a:t>9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/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02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52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2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1244</Words>
  <Application>Microsoft Office PowerPoint</Application>
  <PresentationFormat>宽屏</PresentationFormat>
  <Paragraphs>115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华文中宋</vt:lpstr>
      <vt:lpstr>宋体</vt:lpstr>
      <vt:lpstr>宋体 (正文)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新天地电脑城</cp:lastModifiedBy>
  <cp:revision>145</cp:revision>
  <dcterms:created xsi:type="dcterms:W3CDTF">2019-12-06T10:23:10Z</dcterms:created>
  <dcterms:modified xsi:type="dcterms:W3CDTF">2021-02-11T13:13:38Z</dcterms:modified>
</cp:coreProperties>
</file>