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67" r:id="rId3"/>
    <p:sldId id="258" r:id="rId4"/>
    <p:sldId id="268" r:id="rId5"/>
    <p:sldId id="325" r:id="rId6"/>
    <p:sldId id="326" r:id="rId7"/>
    <p:sldId id="328" r:id="rId8"/>
    <p:sldId id="327" r:id="rId9"/>
    <p:sldId id="269" r:id="rId10"/>
    <p:sldId id="275" r:id="rId11"/>
    <p:sldId id="274" r:id="rId12"/>
    <p:sldId id="270" r:id="rId13"/>
    <p:sldId id="306" r:id="rId14"/>
    <p:sldId id="331" r:id="rId15"/>
    <p:sldId id="329" r:id="rId16"/>
    <p:sldId id="330" r:id="rId17"/>
    <p:sldId id="271" r:id="rId18"/>
    <p:sldId id="317" r:id="rId19"/>
    <p:sldId id="332" r:id="rId20"/>
    <p:sldId id="334" r:id="rId21"/>
    <p:sldId id="333" r:id="rId22"/>
    <p:sldId id="261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8F8"/>
    <a:srgbClr val="979AA2"/>
    <a:srgbClr val="BDBDBD"/>
    <a:srgbClr val="D9E026"/>
    <a:srgbClr val="91338C"/>
    <a:srgbClr val="049FFA"/>
    <a:srgbClr val="FCC716"/>
    <a:srgbClr val="04A8FA"/>
    <a:srgbClr val="515664"/>
    <a:srgbClr val="7DC5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2"/>
    <p:restoredTop sz="81081" autoAdjust="0"/>
  </p:normalViewPr>
  <p:slideViewPr>
    <p:cSldViewPr snapToGrid="0">
      <p:cViewPr varScale="1">
        <p:scale>
          <a:sx n="92" d="100"/>
          <a:sy n="92" d="100"/>
        </p:scale>
        <p:origin x="-1278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BE2165-22A5-4AFE-86AD-F16D13F31CAE}" type="datetimeFigureOut">
              <a:rPr lang="zh-CN" altLang="en-US" smtClean="0"/>
              <a:t>2021/2/18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7D5E9F-B836-4D96-ABE1-C42C015571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59074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7D5E9F-B836-4D96-ABE1-C42C01557198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00416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在处理业务逻辑，也就是获取到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的读写事件之后，交由线程池来处理，这样可以减小主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reactor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的性能开销，从而更专注的做事件分发工作了，从而提升整个应用的吞吐。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7D5E9F-B836-4D96-ABE1-C42C01557198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01506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mainReactor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负责监听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server socket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，用来处理新连接的建立，将建立的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socketChannel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指定注册给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subReactor</a:t>
            </a:r>
          </a:p>
          <a:p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subReactor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维护自己的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selector, 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基于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mainReactor 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注册的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socketChannel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多路分离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读写事件，读写网 络数据，对业务处理的功能，另其扔给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worker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线程池来完成。</a:t>
            </a:r>
            <a:endParaRPr lang="en-US" altLang="zh-CN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mainReactor 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主要是用来处理网络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 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连接建立操作，通常一个线程就可以处理，而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subReactor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主要做和建立起来的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socket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做数据交互和事件业务处理操作，它的个数上一般是和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CPU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个数等同，每个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subReactor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一个线程来处理</a:t>
            </a:r>
            <a:endParaRPr lang="en-US" altLang="zh-CN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7D5E9F-B836-4D96-ABE1-C42C01557198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62695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7D5E9F-B836-4D96-ABE1-C42C01557198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11576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7D5E9F-B836-4D96-ABE1-C42C01557198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62695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7D5E9F-B836-4D96-ABE1-C42C01557198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62695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7D5E9F-B836-4D96-ABE1-C42C01557198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62695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对于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network io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来说，内核需要等待足够的数据到来，对于用户来说，整个线程会阻塞，一直等到数据到来才会将数据从内核拷贝到用户内存，然后返回。阻塞再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read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方法上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7D5E9F-B836-4D96-ABE1-C42C01557198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82224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由线程主动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询问内核数据准备好了没，内核中数据没准备好并不会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block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用户进程，而是立即返回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error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。线程不断主动轮询，一旦内核中的数据准备好了，那么它马上就将数据拷贝到了用户内存，然后返回。不阻塞，返回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error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7D5E9F-B836-4D96-ABE1-C42C01557198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82348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内核提供</a:t>
            </a:r>
            <a:r>
              <a:rPr lang="en-US" altLang="zh-CN" smtClean="0"/>
              <a:t>select</a:t>
            </a:r>
            <a:r>
              <a:rPr lang="zh-CN" altLang="en-US" smtClean="0"/>
              <a:t>（</a:t>
            </a:r>
            <a:r>
              <a:rPr lang="en-US" altLang="zh-CN" smtClean="0"/>
              <a:t>1024</a:t>
            </a:r>
            <a:r>
              <a:rPr lang="zh-CN" altLang="en-US" smtClean="0"/>
              <a:t>容量限制）</a:t>
            </a:r>
            <a:r>
              <a:rPr lang="en-US" altLang="zh-CN" smtClean="0"/>
              <a:t>/epoll</a:t>
            </a:r>
            <a:r>
              <a:rPr lang="zh-CN" altLang="en-US" smtClean="0"/>
              <a:t>（基本无限制）方法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不断的轮询所负责的所有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socket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，当某个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socket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有数据到达了，就通知用户进程。当线程调用了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，那么整个进程会被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block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，由内核的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方法完成数据准备好的监控，然后返回，这个时候，线程再调用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read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将数据拷贝到内存中。与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BIO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区别：线程是被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这个函数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block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，而不是被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socket IO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给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block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。（如果处理的连接数不是很高的话，使用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select/epoll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 server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不一定比使用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multi-threading + blocking IO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 server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性能更好，可能延迟还更大。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select/epoll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的优势并不是对于单个连接能处理得更快，而是在于能处理更多的连接。（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redis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nginx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））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7D5E9F-B836-4D96-ABE1-C42C01557198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64176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线程发起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read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操作之后，立刻就可以开始去做其它的事。内核受到一个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asynchronous read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之后会立刻返回，所以不会对用户进程产生任何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block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。然后，内核会等待数据准备完成，然后将数据拷贝到用户内存，当这一切都完成之后，内核会给用户进程发送一个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signal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，告诉它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read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操作完成了。不阻塞，不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error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，内核异步处理然后发生信号通知用户线程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7D5E9F-B836-4D96-ABE1-C42C01557198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91335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7D5E9F-B836-4D96-ABE1-C42C01557198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63456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7D5E9F-B836-4D96-ABE1-C42C01557198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18863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7D5E9F-B836-4D96-ABE1-C42C01557198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70170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Reactor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线程，负责多路分离套接字，有新连接到来触发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connect 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事件之后，交由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Acceptor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进行处理，有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读写事件之后交给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hanlder 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处理。</a:t>
            </a:r>
            <a:endParaRPr lang="en-US" altLang="zh-CN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Acceptor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主要任务就是构建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handler 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，在获取到和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client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相关的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SocketChannel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之后 ，绑定到相应的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hanlder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上，对应的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SocketChannel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有读写事件之后，基于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racotor 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分发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,hanlder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就可以处理了（所有的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事件都绑定到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selector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上，有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Reactor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分发）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7D5E9F-B836-4D96-ABE1-C42C01557198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35349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00AE0-F9D8-440E-9745-FF83361FB6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6038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060D7-D4D1-4A35-B085-9935BA338CBD}" type="datetime1">
              <a:rPr lang="zh-CN" altLang="en-US" smtClean="0"/>
              <a:t>2021/2/18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00AE0-F9D8-440E-9745-FF83361FB6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8760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7C370-14AC-4977-916D-F1875C8E06D3}" type="datetime1">
              <a:rPr lang="zh-CN" altLang="en-US" smtClean="0"/>
              <a:t>2021/2/18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00AE0-F9D8-440E-9745-FF83361FB6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01426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B49CA-CA82-4FB1-B2D0-E3E0FC77B52E}" type="datetime1">
              <a:rPr lang="zh-CN" altLang="en-US" smtClean="0"/>
              <a:t>2021/2/18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00AE0-F9D8-440E-9745-FF83361FB6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44129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5204C-63FB-46E3-8362-11FF000FA706}" type="datetime1">
              <a:rPr lang="zh-CN" altLang="en-US" smtClean="0"/>
              <a:t>2021/2/18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00AE0-F9D8-440E-9745-FF83361FB6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56709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A2D7D-3654-4D0B-B4A5-C0D9DEAF154E}" type="datetime1">
              <a:rPr lang="zh-CN" altLang="en-US" smtClean="0"/>
              <a:t>2021/2/18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00AE0-F9D8-440E-9745-FF83361FB6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3561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12ED9-E694-45F2-B445-2B4C421D8C92}" type="datetime1">
              <a:rPr lang="zh-CN" altLang="en-US" smtClean="0"/>
              <a:t>2021/2/18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00AE0-F9D8-440E-9745-FF83361FB6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7477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7ADD1-431B-4486-8BB7-28EB947245B5}" type="datetime1">
              <a:rPr lang="zh-CN" altLang="en-US" smtClean="0"/>
              <a:t>2021/2/18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AB00AE0-F9D8-440E-9745-FF83361FB69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1063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359" cy="6858000"/>
          </a:xfrm>
          <a:prstGeom prst="rect">
            <a:avLst/>
          </a:prstGeom>
        </p:spPr>
      </p:pic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9163620" y="6492875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AB00AE0-F9D8-440E-9745-FF83361FB69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3802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1" y="12851"/>
            <a:ext cx="12189359" cy="6858000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0EE77-A6EF-458A-BA14-E3162CF292E0}" type="datetime1">
              <a:rPr lang="zh-CN" altLang="en-US" smtClean="0"/>
              <a:t>2021/2/18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="" xmlns:a16="http://schemas.microsoft.com/office/drawing/2014/main" id="{A3938D48-0278-46F3-A986-309F3A639D64}"/>
              </a:ext>
            </a:extLst>
          </p:cNvPr>
          <p:cNvSpPr txBox="1"/>
          <p:nvPr userDrawn="1"/>
        </p:nvSpPr>
        <p:spPr>
          <a:xfrm>
            <a:off x="11036060" y="6232674"/>
            <a:ext cx="1155940" cy="612475"/>
          </a:xfrm>
          <a:prstGeom prst="rect">
            <a:avLst/>
          </a:prstGeom>
          <a:solidFill>
            <a:srgbClr val="F8F8F8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9229324" y="6399505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3067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00AE0-F9D8-440E-9745-FF83361FB695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3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881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4D02C-597A-4DFE-87C7-FCA2505A5380}" type="datetime1">
              <a:rPr lang="zh-CN" altLang="en-US" smtClean="0"/>
              <a:t>2021/2/18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00AE0-F9D8-440E-9745-FF83361FB6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2161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A23B-DE5B-444A-8499-DA042FD12182}" type="datetime1">
              <a:rPr lang="zh-CN" altLang="en-US" smtClean="0"/>
              <a:t>2021/2/18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00AE0-F9D8-440E-9745-FF83361FB6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2133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398F4-5A17-4D91-814C-71EE47096A27}" type="datetime1">
              <a:rPr lang="zh-CN" altLang="en-US" smtClean="0"/>
              <a:t>2021/2/18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00AE0-F9D8-440E-9745-FF83361FB6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6589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097F28-54CF-4F93-9ACB-A92C45095708}" type="datetime1">
              <a:rPr lang="zh-CN" altLang="en-US" smtClean="0"/>
              <a:t>2021/2/18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B00AE0-F9D8-440E-9745-FF83361FB6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5959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2" r:id="rId2"/>
    <p:sldLayoutId id="2147483650" r:id="rId3"/>
    <p:sldLayoutId id="2147483661" r:id="rId4"/>
    <p:sldLayoutId id="2147483649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699" r="14274"/>
          <a:stretch/>
        </p:blipFill>
        <p:spPr>
          <a:xfrm>
            <a:off x="5082639" y="0"/>
            <a:ext cx="7113320" cy="6858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359" cy="68580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83" y="640629"/>
            <a:ext cx="3164809" cy="959694"/>
          </a:xfrm>
          <a:prstGeom prst="rect">
            <a:avLst/>
          </a:prstGeom>
        </p:spPr>
      </p:pic>
      <p:grpSp>
        <p:nvGrpSpPr>
          <p:cNvPr id="12" name="组合 11"/>
          <p:cNvGrpSpPr/>
          <p:nvPr/>
        </p:nvGrpSpPr>
        <p:grpSpPr>
          <a:xfrm>
            <a:off x="565896" y="3029417"/>
            <a:ext cx="82133" cy="1730208"/>
            <a:chOff x="405183" y="3029417"/>
            <a:chExt cx="82133" cy="1730208"/>
          </a:xfrm>
        </p:grpSpPr>
        <p:sp>
          <p:nvSpPr>
            <p:cNvPr id="13" name="圆角矩形 12"/>
            <p:cNvSpPr/>
            <p:nvPr userDrawn="1"/>
          </p:nvSpPr>
          <p:spPr>
            <a:xfrm>
              <a:off x="405183" y="3029417"/>
              <a:ext cx="82132" cy="1500273"/>
            </a:xfrm>
            <a:prstGeom prst="roundRect">
              <a:avLst>
                <a:gd name="adj" fmla="val 50000"/>
              </a:avLst>
            </a:prstGeom>
            <a:solidFill>
              <a:srgbClr val="04A8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圆角矩形 13"/>
            <p:cNvSpPr/>
            <p:nvPr userDrawn="1"/>
          </p:nvSpPr>
          <p:spPr>
            <a:xfrm>
              <a:off x="405184" y="4297160"/>
              <a:ext cx="82132" cy="462465"/>
            </a:xfrm>
            <a:prstGeom prst="roundRect">
              <a:avLst>
                <a:gd name="adj" fmla="val 50000"/>
              </a:avLst>
            </a:prstGeom>
            <a:solidFill>
              <a:srgbClr val="FCC7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836539" y="3352055"/>
            <a:ext cx="45667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solidFill>
                  <a:srgbClr val="5156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NIO &amp; NETTY </a:t>
            </a:r>
            <a:r>
              <a:rPr lang="zh-CN" altLang="en-US" sz="3600" b="1" smtClean="0">
                <a:solidFill>
                  <a:srgbClr val="5156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初窥</a:t>
            </a:r>
            <a:endParaRPr lang="zh-CN" altLang="en-US" sz="3600" b="1" dirty="0">
              <a:solidFill>
                <a:srgbClr val="5156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36539" y="4312059"/>
            <a:ext cx="42011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5156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在线课堂</a:t>
            </a:r>
            <a:r>
              <a:rPr lang="zh-CN" altLang="en-US" sz="2000">
                <a:solidFill>
                  <a:srgbClr val="5156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后端 </a:t>
            </a:r>
            <a:r>
              <a:rPr lang="zh-CN" altLang="en-US" sz="2000" smtClean="0">
                <a:solidFill>
                  <a:srgbClr val="5156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技术分享 </a:t>
            </a:r>
            <a:r>
              <a:rPr lang="en-US" altLang="zh-CN" sz="2000" smtClean="0">
                <a:solidFill>
                  <a:srgbClr val="5156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 </a:t>
            </a:r>
            <a:r>
              <a:rPr lang="zh-CN" altLang="en-US" sz="2000" smtClean="0">
                <a:solidFill>
                  <a:srgbClr val="5156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胡迪</a:t>
            </a:r>
            <a:endParaRPr lang="zh-CN" altLang="en-US" sz="2000" dirty="0">
              <a:solidFill>
                <a:srgbClr val="5156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80821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/>
          <p:cNvGrpSpPr/>
          <p:nvPr/>
        </p:nvGrpSpPr>
        <p:grpSpPr>
          <a:xfrm>
            <a:off x="312577" y="210791"/>
            <a:ext cx="3026655" cy="354181"/>
            <a:chOff x="2147314" y="804555"/>
            <a:chExt cx="3026655" cy="354181"/>
          </a:xfrm>
        </p:grpSpPr>
        <p:grpSp>
          <p:nvGrpSpPr>
            <p:cNvPr id="22" name="组合 21"/>
            <p:cNvGrpSpPr/>
            <p:nvPr/>
          </p:nvGrpSpPr>
          <p:grpSpPr>
            <a:xfrm>
              <a:off x="3534889" y="1040577"/>
              <a:ext cx="1639080" cy="117268"/>
              <a:chOff x="573689" y="222664"/>
              <a:chExt cx="1639080" cy="353287"/>
            </a:xfrm>
            <a:solidFill>
              <a:srgbClr val="D9E026"/>
            </a:solidFill>
          </p:grpSpPr>
          <p:sp>
            <p:nvSpPr>
              <p:cNvPr id="23" name="圆角矩形 22"/>
              <p:cNvSpPr/>
              <p:nvPr/>
            </p:nvSpPr>
            <p:spPr>
              <a:xfrm>
                <a:off x="573689" y="222664"/>
                <a:ext cx="1639080" cy="353287"/>
              </a:xfrm>
              <a:prstGeom prst="roundRect">
                <a:avLst>
                  <a:gd name="adj" fmla="val 3245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573689" y="438216"/>
                <a:ext cx="1639080" cy="13773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9" name="组合 18"/>
            <p:cNvGrpSpPr/>
            <p:nvPr/>
          </p:nvGrpSpPr>
          <p:grpSpPr>
            <a:xfrm>
              <a:off x="3148655" y="1041468"/>
              <a:ext cx="1639080" cy="117268"/>
              <a:chOff x="573689" y="222664"/>
              <a:chExt cx="1639080" cy="353287"/>
            </a:xfrm>
            <a:solidFill>
              <a:srgbClr val="91338C"/>
            </a:solidFill>
          </p:grpSpPr>
          <p:sp>
            <p:nvSpPr>
              <p:cNvPr id="20" name="圆角矩形 19"/>
              <p:cNvSpPr/>
              <p:nvPr/>
            </p:nvSpPr>
            <p:spPr>
              <a:xfrm>
                <a:off x="573689" y="222664"/>
                <a:ext cx="1639080" cy="353287"/>
              </a:xfrm>
              <a:prstGeom prst="roundRect">
                <a:avLst>
                  <a:gd name="adj" fmla="val 3245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573689" y="438216"/>
                <a:ext cx="1639080" cy="13773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2147314" y="804555"/>
              <a:ext cx="2207115" cy="353290"/>
              <a:chOff x="330245" y="804555"/>
              <a:chExt cx="2207115" cy="353290"/>
            </a:xfrm>
          </p:grpSpPr>
          <p:grpSp>
            <p:nvGrpSpPr>
              <p:cNvPr id="16" name="组合 15"/>
              <p:cNvGrpSpPr/>
              <p:nvPr/>
            </p:nvGrpSpPr>
            <p:grpSpPr>
              <a:xfrm>
                <a:off x="898280" y="1040577"/>
                <a:ext cx="1639080" cy="117268"/>
                <a:chOff x="573689" y="222664"/>
                <a:chExt cx="1639080" cy="353287"/>
              </a:xfrm>
              <a:solidFill>
                <a:srgbClr val="049FFA"/>
              </a:solidFill>
            </p:grpSpPr>
            <p:sp>
              <p:nvSpPr>
                <p:cNvPr id="17" name="圆角矩形 16"/>
                <p:cNvSpPr/>
                <p:nvPr/>
              </p:nvSpPr>
              <p:spPr>
                <a:xfrm>
                  <a:off x="573689" y="222664"/>
                  <a:ext cx="1639080" cy="353287"/>
                </a:xfrm>
                <a:prstGeom prst="roundRect">
                  <a:avLst>
                    <a:gd name="adj" fmla="val 32457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" name="矩形 17"/>
                <p:cNvSpPr/>
                <p:nvPr/>
              </p:nvSpPr>
              <p:spPr>
                <a:xfrm>
                  <a:off x="573689" y="438216"/>
                  <a:ext cx="1639080" cy="137735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5" name="组合 14"/>
              <p:cNvGrpSpPr/>
              <p:nvPr/>
            </p:nvGrpSpPr>
            <p:grpSpPr>
              <a:xfrm>
                <a:off x="330245" y="804555"/>
                <a:ext cx="1639080" cy="353290"/>
                <a:chOff x="573689" y="222664"/>
                <a:chExt cx="1639080" cy="353290"/>
              </a:xfrm>
            </p:grpSpPr>
            <p:sp>
              <p:nvSpPr>
                <p:cNvPr id="13" name="圆角矩形 12"/>
                <p:cNvSpPr/>
                <p:nvPr/>
              </p:nvSpPr>
              <p:spPr>
                <a:xfrm>
                  <a:off x="573689" y="222664"/>
                  <a:ext cx="1639080" cy="234537"/>
                </a:xfrm>
                <a:prstGeom prst="roundRect">
                  <a:avLst>
                    <a:gd name="adj" fmla="val 32457"/>
                  </a:avLst>
                </a:prstGeom>
                <a:solidFill>
                  <a:srgbClr val="FCC71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" name="矩形 13"/>
                <p:cNvSpPr/>
                <p:nvPr/>
              </p:nvSpPr>
              <p:spPr>
                <a:xfrm>
                  <a:off x="573689" y="326572"/>
                  <a:ext cx="1639080" cy="249382"/>
                </a:xfrm>
                <a:prstGeom prst="rect">
                  <a:avLst/>
                </a:prstGeom>
                <a:solidFill>
                  <a:srgbClr val="FCC71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sp>
        <p:nvSpPr>
          <p:cNvPr id="3" name="文本框 2"/>
          <p:cNvSpPr txBox="1"/>
          <p:nvPr/>
        </p:nvSpPr>
        <p:spPr>
          <a:xfrm>
            <a:off x="312577" y="210791"/>
            <a:ext cx="1638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en-US" altLang="zh-CN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</a:t>
            </a:r>
            <a:r>
              <a:rPr lang="zh-CN" altLang="en-US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994611" y="1556586"/>
            <a:ext cx="997818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>
                <a:latin typeface="宋体 (正文)"/>
              </a:rPr>
              <a:t>首先，看下</a:t>
            </a:r>
            <a:r>
              <a:rPr lang="en-US" altLang="zh-CN" smtClean="0">
                <a:latin typeface="宋体 (正文)"/>
              </a:rPr>
              <a:t>jdk</a:t>
            </a:r>
            <a:r>
              <a:rPr lang="zh-CN" altLang="en-US" smtClean="0">
                <a:latin typeface="宋体 (正文)"/>
              </a:rPr>
              <a:t>的</a:t>
            </a:r>
            <a:r>
              <a:rPr lang="en-US" altLang="zh-CN" smtClean="0">
                <a:latin typeface="宋体 (正文)"/>
              </a:rPr>
              <a:t>nio</a:t>
            </a:r>
            <a:r>
              <a:rPr lang="zh-CN" altLang="en-US" smtClean="0">
                <a:latin typeface="宋体 (正文)"/>
              </a:rPr>
              <a:t>包为我们提供了些什么：</a:t>
            </a:r>
            <a:endParaRPr lang="en-US" altLang="zh-CN" smtClean="0">
              <a:latin typeface="宋体 (正文)"/>
            </a:endParaRPr>
          </a:p>
          <a:p>
            <a:endParaRPr lang="en-US" altLang="zh-CN" smtClean="0">
              <a:latin typeface="宋体 (正文)"/>
            </a:endParaRPr>
          </a:p>
          <a:p>
            <a:endParaRPr lang="en-US" altLang="zh-CN" smtClean="0">
              <a:latin typeface="宋体 (正文)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latin typeface="宋体 (正文)"/>
              </a:rPr>
              <a:t>进行异步</a:t>
            </a:r>
            <a:r>
              <a:rPr lang="en-US" altLang="zh-CN">
                <a:latin typeface="宋体 (正文)"/>
              </a:rPr>
              <a:t>I/O</a:t>
            </a:r>
            <a:r>
              <a:rPr lang="zh-CN" altLang="en-US">
                <a:latin typeface="宋体 (正文)"/>
              </a:rPr>
              <a:t>操作的缓冲区</a:t>
            </a:r>
            <a:r>
              <a:rPr lang="en-US" altLang="zh-CN">
                <a:latin typeface="宋体 (正文)"/>
              </a:rPr>
              <a:t>ByteBuffer</a:t>
            </a:r>
            <a:r>
              <a:rPr lang="zh-CN" altLang="en-US">
                <a:latin typeface="宋体 (正文)"/>
              </a:rPr>
              <a:t>等</a:t>
            </a:r>
            <a:r>
              <a:rPr lang="zh-CN" altLang="en-US" smtClean="0">
                <a:latin typeface="宋体 (正文)"/>
              </a:rPr>
              <a:t>；</a:t>
            </a:r>
            <a:endParaRPr lang="en-US" altLang="zh-CN" smtClean="0">
              <a:latin typeface="宋体 (正文)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mtClean="0">
                <a:latin typeface="宋体 (正文)"/>
              </a:rPr>
              <a:t>进行</a:t>
            </a:r>
            <a:r>
              <a:rPr lang="zh-CN" altLang="en-US">
                <a:latin typeface="宋体 (正文)"/>
              </a:rPr>
              <a:t>异步</a:t>
            </a:r>
            <a:r>
              <a:rPr lang="en-US" altLang="zh-CN">
                <a:latin typeface="宋体 (正文)"/>
              </a:rPr>
              <a:t>I/O</a:t>
            </a:r>
            <a:r>
              <a:rPr lang="zh-CN" altLang="en-US">
                <a:latin typeface="宋体 (正文)"/>
              </a:rPr>
              <a:t>操作的管道</a:t>
            </a:r>
            <a:r>
              <a:rPr lang="en-US" altLang="zh-CN">
                <a:latin typeface="宋体 (正文)"/>
              </a:rPr>
              <a:t>Pipe</a:t>
            </a:r>
            <a:r>
              <a:rPr lang="zh-CN" altLang="en-US" smtClean="0">
                <a:latin typeface="宋体 (正文)"/>
              </a:rPr>
              <a:t>；</a:t>
            </a:r>
            <a:endParaRPr lang="en-US" altLang="zh-CN" smtClean="0">
              <a:latin typeface="宋体 (正文)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mtClean="0">
                <a:latin typeface="宋体 (正文)"/>
              </a:rPr>
              <a:t>进行</a:t>
            </a:r>
            <a:r>
              <a:rPr lang="zh-CN" altLang="en-US">
                <a:latin typeface="宋体 (正文)"/>
              </a:rPr>
              <a:t>各种</a:t>
            </a:r>
            <a:r>
              <a:rPr lang="en-US" altLang="zh-CN">
                <a:latin typeface="宋体 (正文)"/>
              </a:rPr>
              <a:t>I/O</a:t>
            </a:r>
            <a:r>
              <a:rPr lang="zh-CN" altLang="en-US">
                <a:latin typeface="宋体 (正文)"/>
              </a:rPr>
              <a:t>操作（异步或者同步）的</a:t>
            </a:r>
            <a:r>
              <a:rPr lang="en-US" altLang="zh-CN">
                <a:latin typeface="宋体 (正文)"/>
              </a:rPr>
              <a:t>Channel</a:t>
            </a:r>
            <a:r>
              <a:rPr lang="zh-CN" altLang="en-US">
                <a:latin typeface="宋体 (正文)"/>
              </a:rPr>
              <a:t>，包括</a:t>
            </a:r>
            <a:r>
              <a:rPr lang="en-US" altLang="zh-CN">
                <a:latin typeface="宋体 (正文)"/>
              </a:rPr>
              <a:t>ServerSocketChannel</a:t>
            </a:r>
            <a:r>
              <a:rPr lang="zh-CN" altLang="en-US">
                <a:latin typeface="宋体 (正文)"/>
              </a:rPr>
              <a:t>和</a:t>
            </a:r>
            <a:r>
              <a:rPr lang="en-US" altLang="zh-CN">
                <a:latin typeface="宋体 (正文)"/>
              </a:rPr>
              <a:t>SocketChannel</a:t>
            </a:r>
            <a:r>
              <a:rPr lang="zh-CN" altLang="en-US" smtClean="0">
                <a:latin typeface="宋体 (正文)"/>
              </a:rPr>
              <a:t>；</a:t>
            </a:r>
            <a:endParaRPr lang="en-US" altLang="zh-CN" smtClean="0">
              <a:latin typeface="宋体 (正文)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mtClean="0">
                <a:latin typeface="宋体 (正文)"/>
              </a:rPr>
              <a:t>多种</a:t>
            </a:r>
            <a:r>
              <a:rPr lang="zh-CN" altLang="en-US">
                <a:latin typeface="宋体 (正文)"/>
              </a:rPr>
              <a:t>字符集的编码能力和解码能力</a:t>
            </a:r>
            <a:r>
              <a:rPr lang="zh-CN" altLang="en-US" smtClean="0">
                <a:latin typeface="宋体 (正文)"/>
              </a:rPr>
              <a:t>；</a:t>
            </a:r>
            <a:endParaRPr lang="en-US" altLang="zh-CN" smtClean="0">
              <a:latin typeface="宋体 (正文)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mtClean="0">
                <a:latin typeface="宋体 (正文)"/>
              </a:rPr>
              <a:t>实现</a:t>
            </a:r>
            <a:r>
              <a:rPr lang="zh-CN" altLang="en-US">
                <a:latin typeface="宋体 (正文)"/>
              </a:rPr>
              <a:t>非阻塞</a:t>
            </a:r>
            <a:r>
              <a:rPr lang="en-US" altLang="zh-CN">
                <a:latin typeface="宋体 (正文)"/>
              </a:rPr>
              <a:t>I/O</a:t>
            </a:r>
            <a:r>
              <a:rPr lang="zh-CN" altLang="en-US">
                <a:latin typeface="宋体 (正文)"/>
              </a:rPr>
              <a:t>操作的多路复用器</a:t>
            </a:r>
            <a:r>
              <a:rPr lang="en-US" altLang="zh-CN">
                <a:latin typeface="宋体 (正文)"/>
              </a:rPr>
              <a:t>selector</a:t>
            </a:r>
            <a:r>
              <a:rPr lang="zh-CN" altLang="en-US" smtClean="0">
                <a:latin typeface="宋体 (正文)"/>
              </a:rPr>
              <a:t>；</a:t>
            </a:r>
            <a:endParaRPr lang="en-US" altLang="zh-CN" smtClean="0">
              <a:latin typeface="宋体 (正文)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mtClean="0">
                <a:latin typeface="宋体 (正文)"/>
              </a:rPr>
              <a:t>基于</a:t>
            </a:r>
            <a:r>
              <a:rPr lang="zh-CN" altLang="en-US">
                <a:latin typeface="宋体 (正文)"/>
              </a:rPr>
              <a:t>流行的</a:t>
            </a:r>
            <a:r>
              <a:rPr lang="en-US" altLang="zh-CN">
                <a:latin typeface="宋体 (正文)"/>
              </a:rPr>
              <a:t>Perl</a:t>
            </a:r>
            <a:r>
              <a:rPr lang="zh-CN" altLang="en-US">
                <a:latin typeface="宋体 (正文)"/>
              </a:rPr>
              <a:t>实现的正则表达式类库</a:t>
            </a:r>
            <a:r>
              <a:rPr lang="zh-CN" altLang="en-US" smtClean="0">
                <a:latin typeface="宋体 (正文)"/>
              </a:rPr>
              <a:t>；</a:t>
            </a:r>
            <a:endParaRPr lang="en-US" altLang="zh-CN" smtClean="0">
              <a:latin typeface="宋体 (正文)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mtClean="0">
                <a:latin typeface="宋体 (正文)"/>
              </a:rPr>
              <a:t>文件</a:t>
            </a:r>
            <a:r>
              <a:rPr lang="zh-CN" altLang="en-US">
                <a:latin typeface="宋体 (正文)"/>
              </a:rPr>
              <a:t>通道</a:t>
            </a:r>
            <a:r>
              <a:rPr lang="en-US" altLang="zh-CN">
                <a:latin typeface="宋体 (正文)"/>
              </a:rPr>
              <a:t>FileChannel</a:t>
            </a:r>
            <a:r>
              <a:rPr lang="zh-CN" altLang="en-US" smtClean="0">
                <a:latin typeface="宋体 (正文)"/>
              </a:rPr>
              <a:t>。</a:t>
            </a:r>
            <a:endParaRPr lang="en-US" altLang="zh-CN" smtClean="0">
              <a:latin typeface="宋体 (正文)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>
              <a:latin typeface="宋体 (正文)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mtClean="0">
              <a:latin typeface="宋体 (正文)"/>
            </a:endParaRPr>
          </a:p>
          <a:p>
            <a:r>
              <a:rPr lang="zh-CN" altLang="en-US">
                <a:latin typeface="宋体 (正文)"/>
              </a:rPr>
              <a:t>三大组件：</a:t>
            </a:r>
            <a:r>
              <a:rPr lang="en-US" altLang="zh-CN" b="1">
                <a:latin typeface="宋体 (正文)"/>
              </a:rPr>
              <a:t>Buffer</a:t>
            </a:r>
            <a:r>
              <a:rPr lang="zh-CN" altLang="en-US" b="1">
                <a:latin typeface="宋体 (正文)"/>
              </a:rPr>
              <a:t>，</a:t>
            </a:r>
            <a:r>
              <a:rPr lang="en-US" altLang="zh-CN" b="1">
                <a:latin typeface="宋体 (正文)"/>
              </a:rPr>
              <a:t>Channel</a:t>
            </a:r>
            <a:r>
              <a:rPr lang="zh-CN" altLang="en-US" b="1">
                <a:latin typeface="宋体 (正文)"/>
              </a:rPr>
              <a:t>，</a:t>
            </a:r>
            <a:r>
              <a:rPr lang="en-US" altLang="zh-CN" b="1" smtClean="0">
                <a:latin typeface="宋体 (正文)"/>
              </a:rPr>
              <a:t>Selector</a:t>
            </a:r>
            <a:endParaRPr lang="zh-CN" altLang="en-US" b="1">
              <a:latin typeface="宋体 (正文)"/>
            </a:endParaRPr>
          </a:p>
        </p:txBody>
      </p:sp>
    </p:spTree>
    <p:extLst>
      <p:ext uri="{BB962C8B-B14F-4D97-AF65-F5344CB8AC3E}">
        <p14:creationId xmlns:p14="http://schemas.microsoft.com/office/powerpoint/2010/main" val="37805524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/>
          <p:cNvGrpSpPr/>
          <p:nvPr/>
        </p:nvGrpSpPr>
        <p:grpSpPr>
          <a:xfrm>
            <a:off x="312577" y="210791"/>
            <a:ext cx="3026655" cy="354181"/>
            <a:chOff x="2147314" y="804555"/>
            <a:chExt cx="3026655" cy="354181"/>
          </a:xfrm>
        </p:grpSpPr>
        <p:grpSp>
          <p:nvGrpSpPr>
            <p:cNvPr id="22" name="组合 21"/>
            <p:cNvGrpSpPr/>
            <p:nvPr/>
          </p:nvGrpSpPr>
          <p:grpSpPr>
            <a:xfrm>
              <a:off x="3534889" y="1040577"/>
              <a:ext cx="1639080" cy="117268"/>
              <a:chOff x="573689" y="222664"/>
              <a:chExt cx="1639080" cy="353287"/>
            </a:xfrm>
            <a:solidFill>
              <a:srgbClr val="D9E026"/>
            </a:solidFill>
          </p:grpSpPr>
          <p:sp>
            <p:nvSpPr>
              <p:cNvPr id="23" name="圆角矩形 22"/>
              <p:cNvSpPr/>
              <p:nvPr/>
            </p:nvSpPr>
            <p:spPr>
              <a:xfrm>
                <a:off x="573689" y="222664"/>
                <a:ext cx="1639080" cy="353287"/>
              </a:xfrm>
              <a:prstGeom prst="roundRect">
                <a:avLst>
                  <a:gd name="adj" fmla="val 3245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573689" y="438216"/>
                <a:ext cx="1639080" cy="13773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9" name="组合 18"/>
            <p:cNvGrpSpPr/>
            <p:nvPr/>
          </p:nvGrpSpPr>
          <p:grpSpPr>
            <a:xfrm>
              <a:off x="3148655" y="1041468"/>
              <a:ext cx="1639080" cy="117268"/>
              <a:chOff x="573689" y="222664"/>
              <a:chExt cx="1639080" cy="353287"/>
            </a:xfrm>
            <a:solidFill>
              <a:srgbClr val="91338C"/>
            </a:solidFill>
          </p:grpSpPr>
          <p:sp>
            <p:nvSpPr>
              <p:cNvPr id="20" name="圆角矩形 19"/>
              <p:cNvSpPr/>
              <p:nvPr/>
            </p:nvSpPr>
            <p:spPr>
              <a:xfrm>
                <a:off x="573689" y="222664"/>
                <a:ext cx="1639080" cy="353287"/>
              </a:xfrm>
              <a:prstGeom prst="roundRect">
                <a:avLst>
                  <a:gd name="adj" fmla="val 3245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573689" y="438216"/>
                <a:ext cx="1639080" cy="13773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2147314" y="804555"/>
              <a:ext cx="2207115" cy="353290"/>
              <a:chOff x="330245" y="804555"/>
              <a:chExt cx="2207115" cy="353290"/>
            </a:xfrm>
          </p:grpSpPr>
          <p:grpSp>
            <p:nvGrpSpPr>
              <p:cNvPr id="16" name="组合 15"/>
              <p:cNvGrpSpPr/>
              <p:nvPr/>
            </p:nvGrpSpPr>
            <p:grpSpPr>
              <a:xfrm>
                <a:off x="898280" y="1040577"/>
                <a:ext cx="1639080" cy="117268"/>
                <a:chOff x="573689" y="222664"/>
                <a:chExt cx="1639080" cy="353287"/>
              </a:xfrm>
              <a:solidFill>
                <a:srgbClr val="049FFA"/>
              </a:solidFill>
            </p:grpSpPr>
            <p:sp>
              <p:nvSpPr>
                <p:cNvPr id="17" name="圆角矩形 16"/>
                <p:cNvSpPr/>
                <p:nvPr/>
              </p:nvSpPr>
              <p:spPr>
                <a:xfrm>
                  <a:off x="573689" y="222664"/>
                  <a:ext cx="1639080" cy="353287"/>
                </a:xfrm>
                <a:prstGeom prst="roundRect">
                  <a:avLst>
                    <a:gd name="adj" fmla="val 32457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" name="矩形 17"/>
                <p:cNvSpPr/>
                <p:nvPr/>
              </p:nvSpPr>
              <p:spPr>
                <a:xfrm>
                  <a:off x="573689" y="438216"/>
                  <a:ext cx="1639080" cy="137735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5" name="组合 14"/>
              <p:cNvGrpSpPr/>
              <p:nvPr/>
            </p:nvGrpSpPr>
            <p:grpSpPr>
              <a:xfrm>
                <a:off x="330245" y="804555"/>
                <a:ext cx="1639080" cy="353290"/>
                <a:chOff x="573689" y="222664"/>
                <a:chExt cx="1639080" cy="353290"/>
              </a:xfrm>
            </p:grpSpPr>
            <p:sp>
              <p:nvSpPr>
                <p:cNvPr id="13" name="圆角矩形 12"/>
                <p:cNvSpPr/>
                <p:nvPr/>
              </p:nvSpPr>
              <p:spPr>
                <a:xfrm>
                  <a:off x="573689" y="222664"/>
                  <a:ext cx="1639080" cy="234537"/>
                </a:xfrm>
                <a:prstGeom prst="roundRect">
                  <a:avLst>
                    <a:gd name="adj" fmla="val 32457"/>
                  </a:avLst>
                </a:prstGeom>
                <a:solidFill>
                  <a:srgbClr val="FCC71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" name="矩形 13"/>
                <p:cNvSpPr/>
                <p:nvPr/>
              </p:nvSpPr>
              <p:spPr>
                <a:xfrm>
                  <a:off x="573689" y="326572"/>
                  <a:ext cx="1639080" cy="249382"/>
                </a:xfrm>
                <a:prstGeom prst="rect">
                  <a:avLst/>
                </a:prstGeom>
                <a:solidFill>
                  <a:srgbClr val="FCC71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sp>
        <p:nvSpPr>
          <p:cNvPr id="3" name="文本框 2"/>
          <p:cNvSpPr txBox="1"/>
          <p:nvPr/>
        </p:nvSpPr>
        <p:spPr>
          <a:xfrm>
            <a:off x="312577" y="210791"/>
            <a:ext cx="1638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NIO</a:t>
            </a:r>
            <a:r>
              <a:rPr lang="zh-CN" altLang="en-US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="" xmlns:a16="http://schemas.microsoft.com/office/drawing/2014/main" id="{851CDFD7-5C9E-4E8C-82E9-E31F55931347}"/>
              </a:ext>
            </a:extLst>
          </p:cNvPr>
          <p:cNvSpPr txBox="1"/>
          <p:nvPr/>
        </p:nvSpPr>
        <p:spPr>
          <a:xfrm>
            <a:off x="312577" y="964052"/>
            <a:ext cx="1140836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CN" b="1" dirty="0" smtClean="0">
                <a:latin typeface="+mn-ea"/>
              </a:rPr>
              <a:t>Buffer</a:t>
            </a:r>
            <a:r>
              <a:rPr lang="zh-CN" altLang="en-US" dirty="0" smtClean="0">
                <a:latin typeface="+mn-ea"/>
              </a:rPr>
              <a:t>：缓冲区实际上是一个容器对象，更直接地说，其实就是一个数组，在</a:t>
            </a:r>
            <a:r>
              <a:rPr lang="en-US" altLang="zh-CN" dirty="0" smtClean="0">
                <a:latin typeface="+mn-ea"/>
              </a:rPr>
              <a:t>NIO</a:t>
            </a:r>
            <a:r>
              <a:rPr lang="zh-CN" altLang="en-US" dirty="0" smtClean="0">
                <a:latin typeface="+mn-ea"/>
              </a:rPr>
              <a:t>库中，所有数据都是用缓冲区处理的。在</a:t>
            </a:r>
            <a:r>
              <a:rPr lang="zh-CN" altLang="en-US" dirty="0">
                <a:latin typeface="+mn-ea"/>
              </a:rPr>
              <a:t>读取数据时，它是直接读到缓冲区中的；在写入数据时，它也是写入缓冲区的；任何时候访问</a:t>
            </a:r>
            <a:r>
              <a:rPr lang="en-US" altLang="zh-CN" dirty="0">
                <a:latin typeface="+mn-ea"/>
              </a:rPr>
              <a:t>NIO</a:t>
            </a:r>
            <a:r>
              <a:rPr lang="zh-CN" altLang="en-US" dirty="0">
                <a:latin typeface="+mn-ea"/>
              </a:rPr>
              <a:t>中的数据，都是将它放到缓冲区中</a:t>
            </a:r>
            <a:r>
              <a:rPr lang="zh-CN" altLang="en-US" dirty="0" smtClean="0">
                <a:latin typeface="+mn-ea"/>
              </a:rPr>
              <a:t>。（</a:t>
            </a:r>
            <a:r>
              <a:rPr lang="en-US" altLang="zh-CN" dirty="0" err="1" smtClean="0">
                <a:latin typeface="+mn-ea"/>
              </a:rPr>
              <a:t>ByteBuffer</a:t>
            </a:r>
            <a:r>
              <a:rPr lang="zh-CN" altLang="en-US" dirty="0" smtClean="0">
                <a:latin typeface="+mn-ea"/>
              </a:rPr>
              <a:t>）</a:t>
            </a:r>
            <a:endParaRPr lang="en-US" altLang="zh-CN" dirty="0">
              <a:latin typeface="+mn-ea"/>
            </a:endParaRPr>
          </a:p>
          <a:p>
            <a:pPr marL="342900" indent="-342900">
              <a:buFontTx/>
              <a:buAutoNum type="arabicPeriod"/>
            </a:pPr>
            <a:r>
              <a:rPr lang="en-US" altLang="zh-CN" b="1" dirty="0" smtClean="0">
                <a:latin typeface="+mn-ea"/>
              </a:rPr>
              <a:t>Channel</a:t>
            </a:r>
            <a:r>
              <a:rPr lang="zh-CN" altLang="en-US" dirty="0">
                <a:latin typeface="+mn-ea"/>
              </a:rPr>
              <a:t>：通道是一个对象，通过它可以读取和写入数据，当然所有数据都通过</a:t>
            </a:r>
            <a:r>
              <a:rPr lang="en-US" altLang="zh-CN" dirty="0">
                <a:latin typeface="+mn-ea"/>
              </a:rPr>
              <a:t>Buffer</a:t>
            </a:r>
            <a:r>
              <a:rPr lang="zh-CN" altLang="en-US" dirty="0">
                <a:latin typeface="+mn-ea"/>
              </a:rPr>
              <a:t>对象来处理。我们永远不会将字节直接写入通道，而是将数据写入包含一个或者多个字节的缓冲区。同样也不会直接从通道中读取字节，而是将数据从通道读入缓冲区，再从缓冲区获取这个字节</a:t>
            </a:r>
            <a:r>
              <a:rPr lang="zh-CN" altLang="en-US" dirty="0" smtClean="0">
                <a:latin typeface="+mn-ea"/>
              </a:rPr>
              <a:t>。（</a:t>
            </a:r>
            <a:r>
              <a:rPr lang="en-US" altLang="zh-CN" dirty="0" err="1" smtClean="0">
                <a:latin typeface="+mn-ea"/>
              </a:rPr>
              <a:t>SocketChannel</a:t>
            </a:r>
            <a:r>
              <a:rPr lang="zh-CN" altLang="en-US" dirty="0" smtClean="0">
                <a:latin typeface="+mn-ea"/>
              </a:rPr>
              <a:t>、</a:t>
            </a:r>
            <a:r>
              <a:rPr lang="en-US" altLang="zh-CN" dirty="0" err="1" smtClean="0">
                <a:latin typeface="+mn-ea"/>
              </a:rPr>
              <a:t>ServerSocketChannel</a:t>
            </a:r>
            <a:r>
              <a:rPr lang="zh-CN" altLang="en-US" dirty="0" smtClean="0">
                <a:latin typeface="+mn-ea"/>
              </a:rPr>
              <a:t>）</a:t>
            </a:r>
            <a:endParaRPr lang="en-US" altLang="zh-CN" dirty="0">
              <a:latin typeface="+mn-ea"/>
            </a:endParaRPr>
          </a:p>
          <a:p>
            <a:pPr marL="342900" indent="-342900">
              <a:buFontTx/>
              <a:buAutoNum type="arabicPeriod"/>
            </a:pPr>
            <a:r>
              <a:rPr lang="en-US" altLang="zh-CN" b="1" dirty="0" smtClean="0">
                <a:latin typeface="+mn-ea"/>
              </a:rPr>
              <a:t>Selector</a:t>
            </a:r>
            <a:r>
              <a:rPr lang="zh-CN" altLang="en-US" dirty="0" smtClean="0">
                <a:latin typeface="+mn-ea"/>
              </a:rPr>
              <a:t>：</a:t>
            </a:r>
            <a:r>
              <a:rPr lang="en-US" altLang="zh-CN" dirty="0">
                <a:latin typeface="+mn-ea"/>
              </a:rPr>
              <a:t>Selector</a:t>
            </a:r>
            <a:r>
              <a:rPr lang="zh-CN" altLang="en-US" dirty="0">
                <a:latin typeface="+mn-ea"/>
              </a:rPr>
              <a:t>是注册各种</a:t>
            </a:r>
            <a:r>
              <a:rPr lang="en-US" altLang="zh-CN" dirty="0">
                <a:latin typeface="+mn-ea"/>
              </a:rPr>
              <a:t>I/O</a:t>
            </a:r>
            <a:r>
              <a:rPr lang="zh-CN" altLang="en-US" dirty="0">
                <a:latin typeface="+mn-ea"/>
              </a:rPr>
              <a:t>事件的地方，而且当那些事件发生时，就是</a:t>
            </a:r>
            <a:r>
              <a:rPr lang="en-US" altLang="zh-CN" dirty="0" smtClean="0">
                <a:latin typeface="+mn-ea"/>
              </a:rPr>
              <a:t>Selector</a:t>
            </a:r>
            <a:r>
              <a:rPr lang="zh-CN" altLang="en-US" dirty="0">
                <a:latin typeface="+mn-ea"/>
              </a:rPr>
              <a:t>告诉我们所发生的</a:t>
            </a:r>
            <a:r>
              <a:rPr lang="zh-CN" altLang="en-US" dirty="0" smtClean="0">
                <a:latin typeface="+mn-ea"/>
              </a:rPr>
              <a:t>事件</a:t>
            </a:r>
            <a:endParaRPr lang="en-US" altLang="zh-CN" dirty="0">
              <a:latin typeface="+mn-ea"/>
            </a:endParaRPr>
          </a:p>
        </p:txBody>
      </p:sp>
      <p:sp>
        <p:nvSpPr>
          <p:cNvPr id="27" name="箭头: 五边形 29">
            <a:extLst>
              <a:ext uri="{FF2B5EF4-FFF2-40B4-BE49-F238E27FC236}">
                <a16:creationId xmlns="" xmlns:a16="http://schemas.microsoft.com/office/drawing/2014/main" id="{DAB6CC48-B0D6-471B-B188-D7433129D682}"/>
              </a:ext>
            </a:extLst>
          </p:cNvPr>
          <p:cNvSpPr/>
          <p:nvPr/>
        </p:nvSpPr>
        <p:spPr>
          <a:xfrm>
            <a:off x="380273" y="4811467"/>
            <a:ext cx="1867290" cy="523220"/>
          </a:xfrm>
          <a:prstGeom prst="homePlate">
            <a:avLst>
              <a:gd name="adj" fmla="val 65888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华文中宋" panose="02010600040101010101" pitchFamily="2" charset="-122"/>
                <a:ea typeface="华文中宋" panose="02010600040101010101" pitchFamily="2" charset="-122"/>
              </a:rPr>
              <a:t>三</a:t>
            </a:r>
            <a:r>
              <a:rPr lang="zh-CN" altLang="en-US" smtClean="0">
                <a:latin typeface="华文中宋" panose="02010600040101010101" pitchFamily="2" charset="-122"/>
                <a:ea typeface="华文中宋" panose="02010600040101010101" pitchFamily="2" charset="-122"/>
              </a:rPr>
              <a:t>者关系</a:t>
            </a:r>
            <a:endParaRPr lang="zh-CN" altLang="en-US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9692" y="4201418"/>
            <a:ext cx="2991267" cy="174331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0589" y="3272376"/>
            <a:ext cx="4609503" cy="3250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5196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00AE0-F9D8-440E-9745-FF83361FB695}" type="slidenum">
              <a:rPr lang="zh-CN" altLang="en-US" smtClean="0">
                <a:solidFill>
                  <a:srgbClr val="BDBDBD"/>
                </a:solidFill>
              </a:rPr>
              <a:pPr/>
              <a:t>12</a:t>
            </a:fld>
            <a:endParaRPr lang="zh-CN" altLang="en-US">
              <a:solidFill>
                <a:srgbClr val="BDBDBD"/>
              </a:solidFill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165600" y="3771624"/>
            <a:ext cx="81309" cy="1898844"/>
            <a:chOff x="405183" y="3029417"/>
            <a:chExt cx="82133" cy="1730208"/>
          </a:xfrm>
        </p:grpSpPr>
        <p:sp>
          <p:nvSpPr>
            <p:cNvPr id="9" name="圆角矩形 8"/>
            <p:cNvSpPr/>
            <p:nvPr userDrawn="1"/>
          </p:nvSpPr>
          <p:spPr>
            <a:xfrm>
              <a:off x="405183" y="3029417"/>
              <a:ext cx="82132" cy="1500273"/>
            </a:xfrm>
            <a:prstGeom prst="roundRect">
              <a:avLst>
                <a:gd name="adj" fmla="val 50000"/>
              </a:avLst>
            </a:prstGeom>
            <a:solidFill>
              <a:srgbClr val="04A8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圆角矩形 9"/>
            <p:cNvSpPr/>
            <p:nvPr userDrawn="1"/>
          </p:nvSpPr>
          <p:spPr>
            <a:xfrm>
              <a:off x="405184" y="4297160"/>
              <a:ext cx="82132" cy="462465"/>
            </a:xfrm>
            <a:prstGeom prst="roundRect">
              <a:avLst>
                <a:gd name="adj" fmla="val 50000"/>
              </a:avLst>
            </a:prstGeom>
            <a:solidFill>
              <a:srgbClr val="FCC7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436"/>
          <a:stretch/>
        </p:blipFill>
        <p:spPr>
          <a:xfrm>
            <a:off x="0" y="-5938"/>
            <a:ext cx="12192000" cy="348730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9570" y="2001424"/>
            <a:ext cx="3599695" cy="3243079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8587711" y="2819650"/>
            <a:ext cx="122341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0" b="1" dirty="0">
                <a:solidFill>
                  <a:schemeClr val="bg1"/>
                </a:solidFill>
              </a:rPr>
              <a:t>03</a:t>
            </a:r>
            <a:endParaRPr lang="zh-CN" altLang="en-US" sz="8000" b="1" dirty="0">
              <a:solidFill>
                <a:schemeClr val="bg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451519" y="4044719"/>
            <a:ext cx="61038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smtClean="0">
                <a:solidFill>
                  <a:srgbClr val="5156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Reactor</a:t>
            </a:r>
            <a:r>
              <a:rPr lang="en-US" altLang="zh-CN" sz="4000" b="1" smtClean="0">
                <a:solidFill>
                  <a:srgbClr val="5156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4000" b="1">
                <a:solidFill>
                  <a:srgbClr val="5156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</a:t>
            </a:r>
            <a:endParaRPr lang="zh-CN" altLang="en-US" sz="4000" b="1" dirty="0">
              <a:solidFill>
                <a:srgbClr val="5156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451520" y="4996674"/>
            <a:ext cx="46294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rgbClr val="5156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</a:t>
            </a:r>
            <a:r>
              <a:rPr lang="zh-CN" altLang="en-US" sz="2000" smtClean="0">
                <a:solidFill>
                  <a:srgbClr val="5156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种 </a:t>
            </a:r>
            <a:r>
              <a:rPr lang="en-US" altLang="zh-CN" sz="2000" smtClean="0">
                <a:solidFill>
                  <a:srgbClr val="5156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reactor </a:t>
            </a:r>
            <a:r>
              <a:rPr lang="zh-CN" altLang="en-US" sz="2000" smtClean="0">
                <a:solidFill>
                  <a:srgbClr val="5156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模型介绍</a:t>
            </a:r>
            <a:endParaRPr lang="zh-CN" altLang="en-US" sz="2000" dirty="0">
              <a:solidFill>
                <a:srgbClr val="5156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713696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/>
          <p:cNvGrpSpPr/>
          <p:nvPr/>
        </p:nvGrpSpPr>
        <p:grpSpPr>
          <a:xfrm>
            <a:off x="312577" y="210791"/>
            <a:ext cx="3026655" cy="354181"/>
            <a:chOff x="2147314" y="804555"/>
            <a:chExt cx="3026655" cy="354181"/>
          </a:xfrm>
        </p:grpSpPr>
        <p:grpSp>
          <p:nvGrpSpPr>
            <p:cNvPr id="22" name="组合 21"/>
            <p:cNvGrpSpPr/>
            <p:nvPr/>
          </p:nvGrpSpPr>
          <p:grpSpPr>
            <a:xfrm>
              <a:off x="3534889" y="1040577"/>
              <a:ext cx="1639080" cy="117268"/>
              <a:chOff x="573689" y="222664"/>
              <a:chExt cx="1639080" cy="353287"/>
            </a:xfrm>
            <a:solidFill>
              <a:srgbClr val="D9E026"/>
            </a:solidFill>
          </p:grpSpPr>
          <p:sp>
            <p:nvSpPr>
              <p:cNvPr id="23" name="圆角矩形 22"/>
              <p:cNvSpPr/>
              <p:nvPr/>
            </p:nvSpPr>
            <p:spPr>
              <a:xfrm>
                <a:off x="573689" y="222664"/>
                <a:ext cx="1639080" cy="353287"/>
              </a:xfrm>
              <a:prstGeom prst="roundRect">
                <a:avLst>
                  <a:gd name="adj" fmla="val 3245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573689" y="438216"/>
                <a:ext cx="1639080" cy="13773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9" name="组合 18"/>
            <p:cNvGrpSpPr/>
            <p:nvPr/>
          </p:nvGrpSpPr>
          <p:grpSpPr>
            <a:xfrm>
              <a:off x="3148655" y="1041468"/>
              <a:ext cx="1639080" cy="117268"/>
              <a:chOff x="573689" y="222664"/>
              <a:chExt cx="1639080" cy="353287"/>
            </a:xfrm>
            <a:solidFill>
              <a:srgbClr val="91338C"/>
            </a:solidFill>
          </p:grpSpPr>
          <p:sp>
            <p:nvSpPr>
              <p:cNvPr id="20" name="圆角矩形 19"/>
              <p:cNvSpPr/>
              <p:nvPr/>
            </p:nvSpPr>
            <p:spPr>
              <a:xfrm>
                <a:off x="573689" y="222664"/>
                <a:ext cx="1639080" cy="353287"/>
              </a:xfrm>
              <a:prstGeom prst="roundRect">
                <a:avLst>
                  <a:gd name="adj" fmla="val 3245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573689" y="438216"/>
                <a:ext cx="1639080" cy="13773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2147314" y="804555"/>
              <a:ext cx="2207115" cy="353290"/>
              <a:chOff x="330245" y="804555"/>
              <a:chExt cx="2207115" cy="353290"/>
            </a:xfrm>
          </p:grpSpPr>
          <p:grpSp>
            <p:nvGrpSpPr>
              <p:cNvPr id="16" name="组合 15"/>
              <p:cNvGrpSpPr/>
              <p:nvPr/>
            </p:nvGrpSpPr>
            <p:grpSpPr>
              <a:xfrm>
                <a:off x="898280" y="1040577"/>
                <a:ext cx="1639080" cy="117268"/>
                <a:chOff x="573689" y="222664"/>
                <a:chExt cx="1639080" cy="353287"/>
              </a:xfrm>
              <a:solidFill>
                <a:srgbClr val="049FFA"/>
              </a:solidFill>
            </p:grpSpPr>
            <p:sp>
              <p:nvSpPr>
                <p:cNvPr id="17" name="圆角矩形 16"/>
                <p:cNvSpPr/>
                <p:nvPr/>
              </p:nvSpPr>
              <p:spPr>
                <a:xfrm>
                  <a:off x="573689" y="222664"/>
                  <a:ext cx="1639080" cy="353287"/>
                </a:xfrm>
                <a:prstGeom prst="roundRect">
                  <a:avLst>
                    <a:gd name="adj" fmla="val 32457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" name="矩形 17"/>
                <p:cNvSpPr/>
                <p:nvPr/>
              </p:nvSpPr>
              <p:spPr>
                <a:xfrm>
                  <a:off x="573689" y="438216"/>
                  <a:ext cx="1639080" cy="137735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5" name="组合 14"/>
              <p:cNvGrpSpPr/>
              <p:nvPr/>
            </p:nvGrpSpPr>
            <p:grpSpPr>
              <a:xfrm>
                <a:off x="330245" y="804555"/>
                <a:ext cx="1639080" cy="353290"/>
                <a:chOff x="573689" y="222664"/>
                <a:chExt cx="1639080" cy="353290"/>
              </a:xfrm>
            </p:grpSpPr>
            <p:sp>
              <p:nvSpPr>
                <p:cNvPr id="13" name="圆角矩形 12"/>
                <p:cNvSpPr/>
                <p:nvPr/>
              </p:nvSpPr>
              <p:spPr>
                <a:xfrm>
                  <a:off x="573689" y="222664"/>
                  <a:ext cx="1639080" cy="234537"/>
                </a:xfrm>
                <a:prstGeom prst="roundRect">
                  <a:avLst>
                    <a:gd name="adj" fmla="val 32457"/>
                  </a:avLst>
                </a:prstGeom>
                <a:solidFill>
                  <a:srgbClr val="FCC71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" name="矩形 13"/>
                <p:cNvSpPr/>
                <p:nvPr/>
              </p:nvSpPr>
              <p:spPr>
                <a:xfrm>
                  <a:off x="573689" y="326572"/>
                  <a:ext cx="1639080" cy="249382"/>
                </a:xfrm>
                <a:prstGeom prst="rect">
                  <a:avLst/>
                </a:prstGeom>
                <a:solidFill>
                  <a:srgbClr val="FCC71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sp>
        <p:nvSpPr>
          <p:cNvPr id="3" name="文本框 2"/>
          <p:cNvSpPr txBox="1"/>
          <p:nvPr/>
        </p:nvSpPr>
        <p:spPr>
          <a:xfrm>
            <a:off x="312577" y="210791"/>
            <a:ext cx="1638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Reactor</a:t>
            </a:r>
            <a:r>
              <a:rPr lang="zh-CN" altLang="en-US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="" xmlns:a16="http://schemas.microsoft.com/office/drawing/2014/main" id="{AFFCF1AD-71D0-456C-9CE1-90FE52800ED6}"/>
              </a:ext>
            </a:extLst>
          </p:cNvPr>
          <p:cNvSpPr txBox="1"/>
          <p:nvPr/>
        </p:nvSpPr>
        <p:spPr>
          <a:xfrm>
            <a:off x="312577" y="816145"/>
            <a:ext cx="532131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smtClean="0">
                <a:latin typeface="+mj-ea"/>
                <a:ea typeface="+mj-ea"/>
              </a:rPr>
              <a:t>reactor</a:t>
            </a:r>
            <a:r>
              <a:rPr lang="zh-CN" altLang="en-US" sz="2000" b="1" smtClean="0">
                <a:latin typeface="+mj-ea"/>
                <a:ea typeface="+mj-ea"/>
              </a:rPr>
              <a:t>模型中的三种角色</a:t>
            </a:r>
            <a:endParaRPr lang="en-US" altLang="zh-CN" sz="2000" b="1" dirty="0">
              <a:latin typeface="+mj-ea"/>
              <a:ea typeface="+mj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88850" y="2871537"/>
            <a:ext cx="929008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/>
              <a:t>Reactor</a:t>
            </a:r>
            <a:r>
              <a:rPr lang="en-US" altLang="zh-CN"/>
              <a:t> </a:t>
            </a:r>
            <a:r>
              <a:rPr lang="zh-CN" altLang="en-US"/>
              <a:t>将</a:t>
            </a:r>
            <a:r>
              <a:rPr lang="en-US" altLang="zh-CN"/>
              <a:t>I/O</a:t>
            </a:r>
            <a:r>
              <a:rPr lang="zh-CN" altLang="en-US"/>
              <a:t>事件分派给对应的</a:t>
            </a:r>
            <a:r>
              <a:rPr lang="en-US" altLang="zh-CN" smtClean="0"/>
              <a:t>Handler</a:t>
            </a:r>
            <a:r>
              <a:rPr lang="zh-CN" altLang="en-US" smtClean="0"/>
              <a:t>（</a:t>
            </a:r>
            <a:r>
              <a:rPr lang="en-US" altLang="zh-CN" smtClean="0"/>
              <a:t>selector</a:t>
            </a:r>
            <a:r>
              <a:rPr lang="zh-CN" altLang="en-US" smtClean="0"/>
              <a:t>）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/>
              <a:t>Acceptor</a:t>
            </a:r>
            <a:r>
              <a:rPr lang="en-US" altLang="zh-CN"/>
              <a:t> </a:t>
            </a:r>
            <a:r>
              <a:rPr lang="zh-CN" altLang="en-US"/>
              <a:t>处理客户端新连接，并分派请求到处理器链</a:t>
            </a:r>
            <a:r>
              <a:rPr lang="zh-CN" altLang="en-US" smtClean="0"/>
              <a:t>中（连接事件）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/>
              <a:t>Handlers</a:t>
            </a:r>
            <a:r>
              <a:rPr lang="en-US" altLang="zh-CN"/>
              <a:t> </a:t>
            </a:r>
            <a:r>
              <a:rPr lang="zh-CN" altLang="en-US"/>
              <a:t>执行非阻塞读</a:t>
            </a:r>
            <a:r>
              <a:rPr lang="en-US" altLang="zh-CN"/>
              <a:t>/</a:t>
            </a:r>
            <a:r>
              <a:rPr lang="zh-CN" altLang="en-US"/>
              <a:t>写 </a:t>
            </a:r>
            <a:r>
              <a:rPr lang="zh-CN" altLang="en-US" smtClean="0"/>
              <a:t>任务（读写事件）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27819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/>
          <p:cNvGrpSpPr/>
          <p:nvPr/>
        </p:nvGrpSpPr>
        <p:grpSpPr>
          <a:xfrm>
            <a:off x="312577" y="210791"/>
            <a:ext cx="3026655" cy="354181"/>
            <a:chOff x="2147314" y="804555"/>
            <a:chExt cx="3026655" cy="354181"/>
          </a:xfrm>
        </p:grpSpPr>
        <p:grpSp>
          <p:nvGrpSpPr>
            <p:cNvPr id="22" name="组合 21"/>
            <p:cNvGrpSpPr/>
            <p:nvPr/>
          </p:nvGrpSpPr>
          <p:grpSpPr>
            <a:xfrm>
              <a:off x="3534889" y="1040577"/>
              <a:ext cx="1639080" cy="117268"/>
              <a:chOff x="573689" y="222664"/>
              <a:chExt cx="1639080" cy="353287"/>
            </a:xfrm>
            <a:solidFill>
              <a:srgbClr val="D9E026"/>
            </a:solidFill>
          </p:grpSpPr>
          <p:sp>
            <p:nvSpPr>
              <p:cNvPr id="23" name="圆角矩形 22"/>
              <p:cNvSpPr/>
              <p:nvPr/>
            </p:nvSpPr>
            <p:spPr>
              <a:xfrm>
                <a:off x="573689" y="222664"/>
                <a:ext cx="1639080" cy="353287"/>
              </a:xfrm>
              <a:prstGeom prst="roundRect">
                <a:avLst>
                  <a:gd name="adj" fmla="val 3245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573689" y="438216"/>
                <a:ext cx="1639080" cy="13773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9" name="组合 18"/>
            <p:cNvGrpSpPr/>
            <p:nvPr/>
          </p:nvGrpSpPr>
          <p:grpSpPr>
            <a:xfrm>
              <a:off x="3148655" y="1041468"/>
              <a:ext cx="1639080" cy="117268"/>
              <a:chOff x="573689" y="222664"/>
              <a:chExt cx="1639080" cy="353287"/>
            </a:xfrm>
            <a:solidFill>
              <a:srgbClr val="91338C"/>
            </a:solidFill>
          </p:grpSpPr>
          <p:sp>
            <p:nvSpPr>
              <p:cNvPr id="20" name="圆角矩形 19"/>
              <p:cNvSpPr/>
              <p:nvPr/>
            </p:nvSpPr>
            <p:spPr>
              <a:xfrm>
                <a:off x="573689" y="222664"/>
                <a:ext cx="1639080" cy="353287"/>
              </a:xfrm>
              <a:prstGeom prst="roundRect">
                <a:avLst>
                  <a:gd name="adj" fmla="val 3245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573689" y="438216"/>
                <a:ext cx="1639080" cy="13773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2147314" y="804555"/>
              <a:ext cx="2207115" cy="353290"/>
              <a:chOff x="330245" y="804555"/>
              <a:chExt cx="2207115" cy="353290"/>
            </a:xfrm>
          </p:grpSpPr>
          <p:grpSp>
            <p:nvGrpSpPr>
              <p:cNvPr id="16" name="组合 15"/>
              <p:cNvGrpSpPr/>
              <p:nvPr/>
            </p:nvGrpSpPr>
            <p:grpSpPr>
              <a:xfrm>
                <a:off x="898280" y="1040577"/>
                <a:ext cx="1639080" cy="117268"/>
                <a:chOff x="573689" y="222664"/>
                <a:chExt cx="1639080" cy="353287"/>
              </a:xfrm>
              <a:solidFill>
                <a:srgbClr val="049FFA"/>
              </a:solidFill>
            </p:grpSpPr>
            <p:sp>
              <p:nvSpPr>
                <p:cNvPr id="17" name="圆角矩形 16"/>
                <p:cNvSpPr/>
                <p:nvPr/>
              </p:nvSpPr>
              <p:spPr>
                <a:xfrm>
                  <a:off x="573689" y="222664"/>
                  <a:ext cx="1639080" cy="353287"/>
                </a:xfrm>
                <a:prstGeom prst="roundRect">
                  <a:avLst>
                    <a:gd name="adj" fmla="val 32457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" name="矩形 17"/>
                <p:cNvSpPr/>
                <p:nvPr/>
              </p:nvSpPr>
              <p:spPr>
                <a:xfrm>
                  <a:off x="573689" y="438216"/>
                  <a:ext cx="1639080" cy="137735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5" name="组合 14"/>
              <p:cNvGrpSpPr/>
              <p:nvPr/>
            </p:nvGrpSpPr>
            <p:grpSpPr>
              <a:xfrm>
                <a:off x="330245" y="804555"/>
                <a:ext cx="1639080" cy="353290"/>
                <a:chOff x="573689" y="222664"/>
                <a:chExt cx="1639080" cy="353290"/>
              </a:xfrm>
            </p:grpSpPr>
            <p:sp>
              <p:nvSpPr>
                <p:cNvPr id="13" name="圆角矩形 12"/>
                <p:cNvSpPr/>
                <p:nvPr/>
              </p:nvSpPr>
              <p:spPr>
                <a:xfrm>
                  <a:off x="573689" y="222664"/>
                  <a:ext cx="1639080" cy="234537"/>
                </a:xfrm>
                <a:prstGeom prst="roundRect">
                  <a:avLst>
                    <a:gd name="adj" fmla="val 32457"/>
                  </a:avLst>
                </a:prstGeom>
                <a:solidFill>
                  <a:srgbClr val="FCC71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" name="矩形 13"/>
                <p:cNvSpPr/>
                <p:nvPr/>
              </p:nvSpPr>
              <p:spPr>
                <a:xfrm>
                  <a:off x="573689" y="326572"/>
                  <a:ext cx="1639080" cy="249382"/>
                </a:xfrm>
                <a:prstGeom prst="rect">
                  <a:avLst/>
                </a:prstGeom>
                <a:solidFill>
                  <a:srgbClr val="FCC71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sp>
        <p:nvSpPr>
          <p:cNvPr id="3" name="文本框 2"/>
          <p:cNvSpPr txBox="1"/>
          <p:nvPr/>
        </p:nvSpPr>
        <p:spPr>
          <a:xfrm>
            <a:off x="312577" y="210791"/>
            <a:ext cx="1638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Reactor</a:t>
            </a:r>
            <a:r>
              <a:rPr lang="zh-CN" altLang="en-US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="" xmlns:a16="http://schemas.microsoft.com/office/drawing/2014/main" id="{AFFCF1AD-71D0-456C-9CE1-90FE52800ED6}"/>
              </a:ext>
            </a:extLst>
          </p:cNvPr>
          <p:cNvSpPr txBox="1"/>
          <p:nvPr/>
        </p:nvSpPr>
        <p:spPr>
          <a:xfrm>
            <a:off x="312577" y="818669"/>
            <a:ext cx="532131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1" smtClean="0">
                <a:latin typeface="+mj-ea"/>
                <a:ea typeface="+mj-ea"/>
              </a:rPr>
              <a:t>单</a:t>
            </a:r>
            <a:r>
              <a:rPr lang="en-US" altLang="zh-CN" sz="2000" b="1" smtClean="0">
                <a:latin typeface="+mj-ea"/>
                <a:ea typeface="+mj-ea"/>
              </a:rPr>
              <a:t>reactor</a:t>
            </a:r>
            <a:r>
              <a:rPr lang="zh-CN" altLang="en-US" sz="2000" b="1" smtClean="0">
                <a:latin typeface="+mj-ea"/>
                <a:ea typeface="+mj-ea"/>
              </a:rPr>
              <a:t>单线程模型</a:t>
            </a:r>
            <a:endParaRPr lang="en-US" altLang="zh-CN" sz="2000" b="1" dirty="0">
              <a:latin typeface="+mj-ea"/>
              <a:ea typeface="+mj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611" y="1353574"/>
            <a:ext cx="10568648" cy="46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5498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/>
          <p:cNvGrpSpPr/>
          <p:nvPr/>
        </p:nvGrpSpPr>
        <p:grpSpPr>
          <a:xfrm>
            <a:off x="312577" y="210791"/>
            <a:ext cx="3026655" cy="354181"/>
            <a:chOff x="2147314" y="804555"/>
            <a:chExt cx="3026655" cy="354181"/>
          </a:xfrm>
        </p:grpSpPr>
        <p:grpSp>
          <p:nvGrpSpPr>
            <p:cNvPr id="22" name="组合 21"/>
            <p:cNvGrpSpPr/>
            <p:nvPr/>
          </p:nvGrpSpPr>
          <p:grpSpPr>
            <a:xfrm>
              <a:off x="3534889" y="1040577"/>
              <a:ext cx="1639080" cy="117268"/>
              <a:chOff x="573689" y="222664"/>
              <a:chExt cx="1639080" cy="353287"/>
            </a:xfrm>
            <a:solidFill>
              <a:srgbClr val="D9E026"/>
            </a:solidFill>
          </p:grpSpPr>
          <p:sp>
            <p:nvSpPr>
              <p:cNvPr id="23" name="圆角矩形 22"/>
              <p:cNvSpPr/>
              <p:nvPr/>
            </p:nvSpPr>
            <p:spPr>
              <a:xfrm>
                <a:off x="573689" y="222664"/>
                <a:ext cx="1639080" cy="353287"/>
              </a:xfrm>
              <a:prstGeom prst="roundRect">
                <a:avLst>
                  <a:gd name="adj" fmla="val 3245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573689" y="438216"/>
                <a:ext cx="1639080" cy="13773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9" name="组合 18"/>
            <p:cNvGrpSpPr/>
            <p:nvPr/>
          </p:nvGrpSpPr>
          <p:grpSpPr>
            <a:xfrm>
              <a:off x="3148655" y="1041468"/>
              <a:ext cx="1639080" cy="117268"/>
              <a:chOff x="573689" y="222664"/>
              <a:chExt cx="1639080" cy="353287"/>
            </a:xfrm>
            <a:solidFill>
              <a:srgbClr val="91338C"/>
            </a:solidFill>
          </p:grpSpPr>
          <p:sp>
            <p:nvSpPr>
              <p:cNvPr id="20" name="圆角矩形 19"/>
              <p:cNvSpPr/>
              <p:nvPr/>
            </p:nvSpPr>
            <p:spPr>
              <a:xfrm>
                <a:off x="573689" y="222664"/>
                <a:ext cx="1639080" cy="353287"/>
              </a:xfrm>
              <a:prstGeom prst="roundRect">
                <a:avLst>
                  <a:gd name="adj" fmla="val 3245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573689" y="438216"/>
                <a:ext cx="1639080" cy="13773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2147314" y="804555"/>
              <a:ext cx="2207115" cy="353290"/>
              <a:chOff x="330245" y="804555"/>
              <a:chExt cx="2207115" cy="353290"/>
            </a:xfrm>
          </p:grpSpPr>
          <p:grpSp>
            <p:nvGrpSpPr>
              <p:cNvPr id="16" name="组合 15"/>
              <p:cNvGrpSpPr/>
              <p:nvPr/>
            </p:nvGrpSpPr>
            <p:grpSpPr>
              <a:xfrm>
                <a:off x="898280" y="1040577"/>
                <a:ext cx="1639080" cy="117268"/>
                <a:chOff x="573689" y="222664"/>
                <a:chExt cx="1639080" cy="353287"/>
              </a:xfrm>
              <a:solidFill>
                <a:srgbClr val="049FFA"/>
              </a:solidFill>
            </p:grpSpPr>
            <p:sp>
              <p:nvSpPr>
                <p:cNvPr id="17" name="圆角矩形 16"/>
                <p:cNvSpPr/>
                <p:nvPr/>
              </p:nvSpPr>
              <p:spPr>
                <a:xfrm>
                  <a:off x="573689" y="222664"/>
                  <a:ext cx="1639080" cy="353287"/>
                </a:xfrm>
                <a:prstGeom prst="roundRect">
                  <a:avLst>
                    <a:gd name="adj" fmla="val 32457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" name="矩形 17"/>
                <p:cNvSpPr/>
                <p:nvPr/>
              </p:nvSpPr>
              <p:spPr>
                <a:xfrm>
                  <a:off x="573689" y="438216"/>
                  <a:ext cx="1639080" cy="137735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5" name="组合 14"/>
              <p:cNvGrpSpPr/>
              <p:nvPr/>
            </p:nvGrpSpPr>
            <p:grpSpPr>
              <a:xfrm>
                <a:off x="330245" y="804555"/>
                <a:ext cx="1639080" cy="353290"/>
                <a:chOff x="573689" y="222664"/>
                <a:chExt cx="1639080" cy="353290"/>
              </a:xfrm>
            </p:grpSpPr>
            <p:sp>
              <p:nvSpPr>
                <p:cNvPr id="13" name="圆角矩形 12"/>
                <p:cNvSpPr/>
                <p:nvPr/>
              </p:nvSpPr>
              <p:spPr>
                <a:xfrm>
                  <a:off x="573689" y="222664"/>
                  <a:ext cx="1639080" cy="234537"/>
                </a:xfrm>
                <a:prstGeom prst="roundRect">
                  <a:avLst>
                    <a:gd name="adj" fmla="val 32457"/>
                  </a:avLst>
                </a:prstGeom>
                <a:solidFill>
                  <a:srgbClr val="FCC71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" name="矩形 13"/>
                <p:cNvSpPr/>
                <p:nvPr/>
              </p:nvSpPr>
              <p:spPr>
                <a:xfrm>
                  <a:off x="573689" y="326572"/>
                  <a:ext cx="1639080" cy="249382"/>
                </a:xfrm>
                <a:prstGeom prst="rect">
                  <a:avLst/>
                </a:prstGeom>
                <a:solidFill>
                  <a:srgbClr val="FCC71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sp>
        <p:nvSpPr>
          <p:cNvPr id="3" name="文本框 2"/>
          <p:cNvSpPr txBox="1"/>
          <p:nvPr/>
        </p:nvSpPr>
        <p:spPr>
          <a:xfrm>
            <a:off x="312577" y="210791"/>
            <a:ext cx="1638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Reactor</a:t>
            </a:r>
            <a:r>
              <a:rPr lang="zh-CN" altLang="en-US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="" xmlns:a16="http://schemas.microsoft.com/office/drawing/2014/main" id="{AFFCF1AD-71D0-456C-9CE1-90FE52800ED6}"/>
              </a:ext>
            </a:extLst>
          </p:cNvPr>
          <p:cNvSpPr txBox="1"/>
          <p:nvPr/>
        </p:nvSpPr>
        <p:spPr>
          <a:xfrm>
            <a:off x="312577" y="800103"/>
            <a:ext cx="532131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1" smtClean="0">
                <a:latin typeface="+mj-ea"/>
                <a:ea typeface="+mj-ea"/>
              </a:rPr>
              <a:t>单</a:t>
            </a:r>
            <a:r>
              <a:rPr lang="en-US" altLang="zh-CN" sz="2000" b="1" smtClean="0">
                <a:latin typeface="+mj-ea"/>
                <a:ea typeface="+mj-ea"/>
              </a:rPr>
              <a:t>reactor</a:t>
            </a:r>
            <a:r>
              <a:rPr lang="zh-CN" altLang="en-US" sz="2000" b="1">
                <a:latin typeface="+mj-ea"/>
                <a:ea typeface="+mj-ea"/>
              </a:rPr>
              <a:t>多</a:t>
            </a:r>
            <a:r>
              <a:rPr lang="zh-CN" altLang="en-US" sz="2000" b="1" smtClean="0">
                <a:latin typeface="+mj-ea"/>
                <a:ea typeface="+mj-ea"/>
              </a:rPr>
              <a:t>线程模型</a:t>
            </a:r>
            <a:endParaRPr lang="en-US" altLang="zh-CN" sz="2000" b="1" dirty="0">
              <a:latin typeface="+mj-ea"/>
              <a:ea typeface="+mj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863" y="1435344"/>
            <a:ext cx="10436467" cy="46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4208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/>
          <p:cNvGrpSpPr/>
          <p:nvPr/>
        </p:nvGrpSpPr>
        <p:grpSpPr>
          <a:xfrm>
            <a:off x="312577" y="210791"/>
            <a:ext cx="3026655" cy="354181"/>
            <a:chOff x="2147314" y="804555"/>
            <a:chExt cx="3026655" cy="354181"/>
          </a:xfrm>
        </p:grpSpPr>
        <p:grpSp>
          <p:nvGrpSpPr>
            <p:cNvPr id="22" name="组合 21"/>
            <p:cNvGrpSpPr/>
            <p:nvPr/>
          </p:nvGrpSpPr>
          <p:grpSpPr>
            <a:xfrm>
              <a:off x="3534889" y="1040577"/>
              <a:ext cx="1639080" cy="117268"/>
              <a:chOff x="573689" y="222664"/>
              <a:chExt cx="1639080" cy="353287"/>
            </a:xfrm>
            <a:solidFill>
              <a:srgbClr val="D9E026"/>
            </a:solidFill>
          </p:grpSpPr>
          <p:sp>
            <p:nvSpPr>
              <p:cNvPr id="23" name="圆角矩形 22"/>
              <p:cNvSpPr/>
              <p:nvPr/>
            </p:nvSpPr>
            <p:spPr>
              <a:xfrm>
                <a:off x="573689" y="222664"/>
                <a:ext cx="1639080" cy="353287"/>
              </a:xfrm>
              <a:prstGeom prst="roundRect">
                <a:avLst>
                  <a:gd name="adj" fmla="val 3245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573689" y="438216"/>
                <a:ext cx="1639080" cy="13773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9" name="组合 18"/>
            <p:cNvGrpSpPr/>
            <p:nvPr/>
          </p:nvGrpSpPr>
          <p:grpSpPr>
            <a:xfrm>
              <a:off x="3148655" y="1041468"/>
              <a:ext cx="1639080" cy="117268"/>
              <a:chOff x="573689" y="222664"/>
              <a:chExt cx="1639080" cy="353287"/>
            </a:xfrm>
            <a:solidFill>
              <a:srgbClr val="91338C"/>
            </a:solidFill>
          </p:grpSpPr>
          <p:sp>
            <p:nvSpPr>
              <p:cNvPr id="20" name="圆角矩形 19"/>
              <p:cNvSpPr/>
              <p:nvPr/>
            </p:nvSpPr>
            <p:spPr>
              <a:xfrm>
                <a:off x="573689" y="222664"/>
                <a:ext cx="1639080" cy="353287"/>
              </a:xfrm>
              <a:prstGeom prst="roundRect">
                <a:avLst>
                  <a:gd name="adj" fmla="val 3245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573689" y="438216"/>
                <a:ext cx="1639080" cy="13773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2147314" y="804555"/>
              <a:ext cx="2207115" cy="353290"/>
              <a:chOff x="330245" y="804555"/>
              <a:chExt cx="2207115" cy="353290"/>
            </a:xfrm>
          </p:grpSpPr>
          <p:grpSp>
            <p:nvGrpSpPr>
              <p:cNvPr id="16" name="组合 15"/>
              <p:cNvGrpSpPr/>
              <p:nvPr/>
            </p:nvGrpSpPr>
            <p:grpSpPr>
              <a:xfrm>
                <a:off x="898280" y="1040577"/>
                <a:ext cx="1639080" cy="117268"/>
                <a:chOff x="573689" y="222664"/>
                <a:chExt cx="1639080" cy="353287"/>
              </a:xfrm>
              <a:solidFill>
                <a:srgbClr val="049FFA"/>
              </a:solidFill>
            </p:grpSpPr>
            <p:sp>
              <p:nvSpPr>
                <p:cNvPr id="17" name="圆角矩形 16"/>
                <p:cNvSpPr/>
                <p:nvPr/>
              </p:nvSpPr>
              <p:spPr>
                <a:xfrm>
                  <a:off x="573689" y="222664"/>
                  <a:ext cx="1639080" cy="353287"/>
                </a:xfrm>
                <a:prstGeom prst="roundRect">
                  <a:avLst>
                    <a:gd name="adj" fmla="val 32457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" name="矩形 17"/>
                <p:cNvSpPr/>
                <p:nvPr/>
              </p:nvSpPr>
              <p:spPr>
                <a:xfrm>
                  <a:off x="573689" y="438216"/>
                  <a:ext cx="1639080" cy="137735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5" name="组合 14"/>
              <p:cNvGrpSpPr/>
              <p:nvPr/>
            </p:nvGrpSpPr>
            <p:grpSpPr>
              <a:xfrm>
                <a:off x="330245" y="804555"/>
                <a:ext cx="1639080" cy="353290"/>
                <a:chOff x="573689" y="222664"/>
                <a:chExt cx="1639080" cy="353290"/>
              </a:xfrm>
            </p:grpSpPr>
            <p:sp>
              <p:nvSpPr>
                <p:cNvPr id="13" name="圆角矩形 12"/>
                <p:cNvSpPr/>
                <p:nvPr/>
              </p:nvSpPr>
              <p:spPr>
                <a:xfrm>
                  <a:off x="573689" y="222664"/>
                  <a:ext cx="1639080" cy="234537"/>
                </a:xfrm>
                <a:prstGeom prst="roundRect">
                  <a:avLst>
                    <a:gd name="adj" fmla="val 32457"/>
                  </a:avLst>
                </a:prstGeom>
                <a:solidFill>
                  <a:srgbClr val="FCC71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" name="矩形 13"/>
                <p:cNvSpPr/>
                <p:nvPr/>
              </p:nvSpPr>
              <p:spPr>
                <a:xfrm>
                  <a:off x="573689" y="326572"/>
                  <a:ext cx="1639080" cy="249382"/>
                </a:xfrm>
                <a:prstGeom prst="rect">
                  <a:avLst/>
                </a:prstGeom>
                <a:solidFill>
                  <a:srgbClr val="FCC71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sp>
        <p:nvSpPr>
          <p:cNvPr id="3" name="文本框 2"/>
          <p:cNvSpPr txBox="1"/>
          <p:nvPr/>
        </p:nvSpPr>
        <p:spPr>
          <a:xfrm>
            <a:off x="312577" y="210791"/>
            <a:ext cx="1638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Reactor</a:t>
            </a:r>
            <a:r>
              <a:rPr lang="zh-CN" altLang="en-US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="" xmlns:a16="http://schemas.microsoft.com/office/drawing/2014/main" id="{AFFCF1AD-71D0-456C-9CE1-90FE52800ED6}"/>
              </a:ext>
            </a:extLst>
          </p:cNvPr>
          <p:cNvSpPr txBox="1"/>
          <p:nvPr/>
        </p:nvSpPr>
        <p:spPr>
          <a:xfrm>
            <a:off x="292340" y="810120"/>
            <a:ext cx="532131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多</a:t>
            </a:r>
            <a:r>
              <a:rPr lang="en-US" altLang="zh-CN" sz="20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reactor</a:t>
            </a:r>
            <a:r>
              <a:rPr lang="zh-CN" altLang="en-US" sz="20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多线程模型</a:t>
            </a:r>
            <a:endParaRPr lang="en-US" altLang="zh-CN" sz="20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612" y="1612366"/>
            <a:ext cx="10493241" cy="46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7572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00AE0-F9D8-440E-9745-FF83361FB695}" type="slidenum">
              <a:rPr lang="zh-CN" altLang="en-US" smtClean="0">
                <a:solidFill>
                  <a:srgbClr val="BDBDBD"/>
                </a:solidFill>
              </a:rPr>
              <a:pPr/>
              <a:t>17</a:t>
            </a:fld>
            <a:endParaRPr lang="zh-CN" altLang="en-US">
              <a:solidFill>
                <a:srgbClr val="BDBDBD"/>
              </a:solidFill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165600" y="3771624"/>
            <a:ext cx="81309" cy="1898844"/>
            <a:chOff x="405183" y="3029417"/>
            <a:chExt cx="82133" cy="1730208"/>
          </a:xfrm>
        </p:grpSpPr>
        <p:sp>
          <p:nvSpPr>
            <p:cNvPr id="9" name="圆角矩形 8"/>
            <p:cNvSpPr/>
            <p:nvPr userDrawn="1"/>
          </p:nvSpPr>
          <p:spPr>
            <a:xfrm>
              <a:off x="405183" y="3029417"/>
              <a:ext cx="82132" cy="1500273"/>
            </a:xfrm>
            <a:prstGeom prst="roundRect">
              <a:avLst>
                <a:gd name="adj" fmla="val 50000"/>
              </a:avLst>
            </a:prstGeom>
            <a:solidFill>
              <a:srgbClr val="04A8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圆角矩形 9"/>
            <p:cNvSpPr/>
            <p:nvPr userDrawn="1"/>
          </p:nvSpPr>
          <p:spPr>
            <a:xfrm>
              <a:off x="405184" y="4297160"/>
              <a:ext cx="82132" cy="462465"/>
            </a:xfrm>
            <a:prstGeom prst="roundRect">
              <a:avLst>
                <a:gd name="adj" fmla="val 50000"/>
              </a:avLst>
            </a:prstGeom>
            <a:solidFill>
              <a:srgbClr val="FCC7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436"/>
          <a:stretch/>
        </p:blipFill>
        <p:spPr>
          <a:xfrm>
            <a:off x="0" y="-5938"/>
            <a:ext cx="12192000" cy="348730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9570" y="2001424"/>
            <a:ext cx="3599695" cy="3243079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8587711" y="2819650"/>
            <a:ext cx="122341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0" b="1" dirty="0">
                <a:solidFill>
                  <a:schemeClr val="bg1"/>
                </a:solidFill>
              </a:rPr>
              <a:t>04</a:t>
            </a:r>
            <a:endParaRPr lang="zh-CN" altLang="en-US" sz="8000" b="1" dirty="0">
              <a:solidFill>
                <a:schemeClr val="bg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451519" y="4128776"/>
            <a:ext cx="6103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smtClean="0">
                <a:solidFill>
                  <a:srgbClr val="5156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Netty </a:t>
            </a:r>
            <a:r>
              <a:rPr lang="zh-CN" altLang="en-US" sz="3600" b="1" smtClean="0">
                <a:solidFill>
                  <a:srgbClr val="5156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实战</a:t>
            </a:r>
            <a:endParaRPr lang="zh-CN" altLang="en-US" sz="3600" b="1" dirty="0">
              <a:solidFill>
                <a:srgbClr val="5156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451519" y="5162929"/>
            <a:ext cx="46294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smtClean="0">
                <a:solidFill>
                  <a:srgbClr val="5156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Netty</a:t>
            </a:r>
            <a:r>
              <a:rPr lang="zh-CN" altLang="en-US" sz="2000" smtClean="0">
                <a:solidFill>
                  <a:srgbClr val="5156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r>
              <a:rPr lang="en-US" altLang="zh-CN" sz="2000" smtClean="0">
                <a:solidFill>
                  <a:srgbClr val="5156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nio</a:t>
            </a:r>
            <a:r>
              <a:rPr lang="zh-CN" altLang="en-US" sz="2000" smtClean="0">
                <a:solidFill>
                  <a:srgbClr val="5156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smtClean="0">
                <a:solidFill>
                  <a:srgbClr val="5156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reactor</a:t>
            </a:r>
            <a:r>
              <a:rPr lang="zh-CN" altLang="en-US" sz="2000" smtClean="0">
                <a:solidFill>
                  <a:srgbClr val="5156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模型的使用</a:t>
            </a:r>
            <a:endParaRPr lang="zh-CN" altLang="en-US" sz="2000" dirty="0">
              <a:solidFill>
                <a:srgbClr val="5156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007737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/>
          <p:cNvGrpSpPr/>
          <p:nvPr/>
        </p:nvGrpSpPr>
        <p:grpSpPr>
          <a:xfrm>
            <a:off x="312577" y="210791"/>
            <a:ext cx="3026655" cy="354181"/>
            <a:chOff x="2147314" y="804555"/>
            <a:chExt cx="3026655" cy="354181"/>
          </a:xfrm>
        </p:grpSpPr>
        <p:grpSp>
          <p:nvGrpSpPr>
            <p:cNvPr id="22" name="组合 21"/>
            <p:cNvGrpSpPr/>
            <p:nvPr/>
          </p:nvGrpSpPr>
          <p:grpSpPr>
            <a:xfrm>
              <a:off x="3534889" y="1040577"/>
              <a:ext cx="1639080" cy="117268"/>
              <a:chOff x="573689" y="222664"/>
              <a:chExt cx="1639080" cy="353287"/>
            </a:xfrm>
            <a:solidFill>
              <a:srgbClr val="D9E026"/>
            </a:solidFill>
          </p:grpSpPr>
          <p:sp>
            <p:nvSpPr>
              <p:cNvPr id="23" name="圆角矩形 22"/>
              <p:cNvSpPr/>
              <p:nvPr/>
            </p:nvSpPr>
            <p:spPr>
              <a:xfrm>
                <a:off x="573689" y="222664"/>
                <a:ext cx="1639080" cy="353287"/>
              </a:xfrm>
              <a:prstGeom prst="roundRect">
                <a:avLst>
                  <a:gd name="adj" fmla="val 3245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573689" y="438216"/>
                <a:ext cx="1639080" cy="13773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9" name="组合 18"/>
            <p:cNvGrpSpPr/>
            <p:nvPr/>
          </p:nvGrpSpPr>
          <p:grpSpPr>
            <a:xfrm>
              <a:off x="3148655" y="1041468"/>
              <a:ext cx="1639080" cy="117268"/>
              <a:chOff x="573689" y="222664"/>
              <a:chExt cx="1639080" cy="353287"/>
            </a:xfrm>
            <a:solidFill>
              <a:srgbClr val="91338C"/>
            </a:solidFill>
          </p:grpSpPr>
          <p:sp>
            <p:nvSpPr>
              <p:cNvPr id="20" name="圆角矩形 19"/>
              <p:cNvSpPr/>
              <p:nvPr/>
            </p:nvSpPr>
            <p:spPr>
              <a:xfrm>
                <a:off x="573689" y="222664"/>
                <a:ext cx="1639080" cy="353287"/>
              </a:xfrm>
              <a:prstGeom prst="roundRect">
                <a:avLst>
                  <a:gd name="adj" fmla="val 3245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573689" y="438216"/>
                <a:ext cx="1639080" cy="13773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2147314" y="804555"/>
              <a:ext cx="2207115" cy="353290"/>
              <a:chOff x="330245" y="804555"/>
              <a:chExt cx="2207115" cy="353290"/>
            </a:xfrm>
          </p:grpSpPr>
          <p:grpSp>
            <p:nvGrpSpPr>
              <p:cNvPr id="16" name="组合 15"/>
              <p:cNvGrpSpPr/>
              <p:nvPr/>
            </p:nvGrpSpPr>
            <p:grpSpPr>
              <a:xfrm>
                <a:off x="898280" y="1040577"/>
                <a:ext cx="1639080" cy="117268"/>
                <a:chOff x="573689" y="222664"/>
                <a:chExt cx="1639080" cy="353287"/>
              </a:xfrm>
              <a:solidFill>
                <a:srgbClr val="049FFA"/>
              </a:solidFill>
            </p:grpSpPr>
            <p:sp>
              <p:nvSpPr>
                <p:cNvPr id="17" name="圆角矩形 16"/>
                <p:cNvSpPr/>
                <p:nvPr/>
              </p:nvSpPr>
              <p:spPr>
                <a:xfrm>
                  <a:off x="573689" y="222664"/>
                  <a:ext cx="1639080" cy="353287"/>
                </a:xfrm>
                <a:prstGeom prst="roundRect">
                  <a:avLst>
                    <a:gd name="adj" fmla="val 32457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" name="矩形 17"/>
                <p:cNvSpPr/>
                <p:nvPr/>
              </p:nvSpPr>
              <p:spPr>
                <a:xfrm>
                  <a:off x="573689" y="438216"/>
                  <a:ext cx="1639080" cy="137735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5" name="组合 14"/>
              <p:cNvGrpSpPr/>
              <p:nvPr/>
            </p:nvGrpSpPr>
            <p:grpSpPr>
              <a:xfrm>
                <a:off x="330245" y="804555"/>
                <a:ext cx="1639080" cy="353290"/>
                <a:chOff x="573689" y="222664"/>
                <a:chExt cx="1639080" cy="353290"/>
              </a:xfrm>
            </p:grpSpPr>
            <p:sp>
              <p:nvSpPr>
                <p:cNvPr id="13" name="圆角矩形 12"/>
                <p:cNvSpPr/>
                <p:nvPr/>
              </p:nvSpPr>
              <p:spPr>
                <a:xfrm>
                  <a:off x="573689" y="222664"/>
                  <a:ext cx="1639080" cy="234537"/>
                </a:xfrm>
                <a:prstGeom prst="roundRect">
                  <a:avLst>
                    <a:gd name="adj" fmla="val 32457"/>
                  </a:avLst>
                </a:prstGeom>
                <a:solidFill>
                  <a:srgbClr val="FCC71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" name="矩形 13"/>
                <p:cNvSpPr/>
                <p:nvPr/>
              </p:nvSpPr>
              <p:spPr>
                <a:xfrm>
                  <a:off x="573689" y="326572"/>
                  <a:ext cx="1639080" cy="249382"/>
                </a:xfrm>
                <a:prstGeom prst="rect">
                  <a:avLst/>
                </a:prstGeom>
                <a:solidFill>
                  <a:srgbClr val="FCC71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sp>
        <p:nvSpPr>
          <p:cNvPr id="3" name="文本框 2"/>
          <p:cNvSpPr txBox="1"/>
          <p:nvPr/>
        </p:nvSpPr>
        <p:spPr>
          <a:xfrm>
            <a:off x="312577" y="210791"/>
            <a:ext cx="1638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Netty</a:t>
            </a:r>
            <a:r>
              <a:rPr lang="zh-CN" altLang="en-US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实战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09155" y="904009"/>
            <a:ext cx="1038051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逐步解析：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EventLoopGroup</a:t>
            </a:r>
            <a:r>
              <a:rPr lang="zh-CN" altLang="en-US" dirty="0" smtClean="0"/>
              <a:t>（</a:t>
            </a:r>
            <a:r>
              <a:rPr lang="en-US" altLang="zh-CN" dirty="0" err="1" smtClean="0"/>
              <a:t>bossGroup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workerGroup</a:t>
            </a:r>
            <a:r>
              <a:rPr lang="zh-CN" altLang="en-US" dirty="0" smtClean="0"/>
              <a:t>、</a:t>
            </a:r>
            <a:r>
              <a:rPr lang="en-US" altLang="zh-CN" dirty="0"/>
              <a:t> </a:t>
            </a:r>
            <a:r>
              <a:rPr lang="en-US" altLang="zh-CN" dirty="0" err="1" smtClean="0"/>
              <a:t>EventLoop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Bootstrap</a:t>
            </a:r>
            <a:r>
              <a:rPr lang="zh-CN" altLang="en-US" dirty="0" smtClean="0"/>
              <a:t>（参数封裝、启动流程）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en-US" altLang="zh-CN" dirty="0" smtClean="0"/>
              <a:t>Pipeline</a:t>
            </a:r>
            <a:r>
              <a:rPr lang="zh-CN" altLang="en-US" dirty="0" smtClean="0"/>
              <a:t>（与</a:t>
            </a:r>
            <a:r>
              <a:rPr lang="en-US" altLang="zh-CN" dirty="0" smtClean="0"/>
              <a:t>channel</a:t>
            </a:r>
            <a:r>
              <a:rPr lang="zh-CN" altLang="en-US" dirty="0" smtClean="0"/>
              <a:t>的关系，</a:t>
            </a:r>
            <a:r>
              <a:rPr lang="en-US" altLang="zh-CN" dirty="0" smtClean="0"/>
              <a:t>head</a:t>
            </a:r>
            <a:r>
              <a:rPr lang="zh-CN" altLang="en-US" dirty="0" smtClean="0"/>
              <a:t>、</a:t>
            </a:r>
            <a:r>
              <a:rPr lang="en-US" altLang="zh-CN" dirty="0" smtClean="0"/>
              <a:t>tail</a:t>
            </a:r>
            <a:r>
              <a:rPr lang="zh-CN" altLang="en-US" dirty="0" smtClean="0"/>
              <a:t>节点双向链表，</a:t>
            </a:r>
            <a:r>
              <a:rPr lang="en-US" altLang="zh-CN" dirty="0" smtClean="0"/>
              <a:t>in</a:t>
            </a:r>
            <a:r>
              <a:rPr lang="zh-CN" altLang="en-US" dirty="0" smtClean="0"/>
              <a:t>和</a:t>
            </a:r>
            <a:r>
              <a:rPr lang="en-US" altLang="zh-CN" dirty="0" smtClean="0"/>
              <a:t>out</a:t>
            </a:r>
            <a:r>
              <a:rPr lang="zh-CN" altLang="en-US" dirty="0" smtClean="0"/>
              <a:t>的关系）</a:t>
            </a:r>
            <a:endParaRPr lang="en-US" altLang="zh-CN" dirty="0" smtClean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、异步处理（</a:t>
            </a:r>
            <a:r>
              <a:rPr lang="en-US" altLang="zh-CN" dirty="0"/>
              <a:t> </a:t>
            </a:r>
            <a:r>
              <a:rPr lang="en-US" altLang="zh-CN" dirty="0" err="1"/>
              <a:t>ChannelFuture</a:t>
            </a:r>
            <a:r>
              <a:rPr lang="en-US" altLang="zh-CN" dirty="0"/>
              <a:t> </a:t>
            </a:r>
            <a:r>
              <a:rPr lang="zh-CN" altLang="en-US" dirty="0" smtClean="0"/>
              <a:t>、</a:t>
            </a:r>
            <a:r>
              <a:rPr lang="en-US" altLang="zh-CN" dirty="0"/>
              <a:t> </a:t>
            </a:r>
            <a:r>
              <a:rPr lang="en-US" altLang="zh-CN" dirty="0" err="1"/>
              <a:t>ChannelPromise</a:t>
            </a:r>
            <a:r>
              <a:rPr lang="en-US" altLang="zh-CN" dirty="0"/>
              <a:t> 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5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Bytebuf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033307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/>
          <p:cNvGrpSpPr/>
          <p:nvPr/>
        </p:nvGrpSpPr>
        <p:grpSpPr>
          <a:xfrm>
            <a:off x="312577" y="210791"/>
            <a:ext cx="3026655" cy="354181"/>
            <a:chOff x="2147314" y="804555"/>
            <a:chExt cx="3026655" cy="354181"/>
          </a:xfrm>
        </p:grpSpPr>
        <p:grpSp>
          <p:nvGrpSpPr>
            <p:cNvPr id="22" name="组合 21"/>
            <p:cNvGrpSpPr/>
            <p:nvPr/>
          </p:nvGrpSpPr>
          <p:grpSpPr>
            <a:xfrm>
              <a:off x="3534889" y="1040577"/>
              <a:ext cx="1639080" cy="117268"/>
              <a:chOff x="573689" y="222664"/>
              <a:chExt cx="1639080" cy="353287"/>
            </a:xfrm>
            <a:solidFill>
              <a:srgbClr val="D9E026"/>
            </a:solidFill>
          </p:grpSpPr>
          <p:sp>
            <p:nvSpPr>
              <p:cNvPr id="23" name="圆角矩形 22"/>
              <p:cNvSpPr/>
              <p:nvPr/>
            </p:nvSpPr>
            <p:spPr>
              <a:xfrm>
                <a:off x="573689" y="222664"/>
                <a:ext cx="1639080" cy="353287"/>
              </a:xfrm>
              <a:prstGeom prst="roundRect">
                <a:avLst>
                  <a:gd name="adj" fmla="val 3245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573689" y="438216"/>
                <a:ext cx="1639080" cy="13773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9" name="组合 18"/>
            <p:cNvGrpSpPr/>
            <p:nvPr/>
          </p:nvGrpSpPr>
          <p:grpSpPr>
            <a:xfrm>
              <a:off x="3148655" y="1041468"/>
              <a:ext cx="1639080" cy="117268"/>
              <a:chOff x="573689" y="222664"/>
              <a:chExt cx="1639080" cy="353287"/>
            </a:xfrm>
            <a:solidFill>
              <a:srgbClr val="91338C"/>
            </a:solidFill>
          </p:grpSpPr>
          <p:sp>
            <p:nvSpPr>
              <p:cNvPr id="20" name="圆角矩形 19"/>
              <p:cNvSpPr/>
              <p:nvPr/>
            </p:nvSpPr>
            <p:spPr>
              <a:xfrm>
                <a:off x="573689" y="222664"/>
                <a:ext cx="1639080" cy="353287"/>
              </a:xfrm>
              <a:prstGeom prst="roundRect">
                <a:avLst>
                  <a:gd name="adj" fmla="val 3245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573689" y="438216"/>
                <a:ext cx="1639080" cy="13773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2147314" y="804555"/>
              <a:ext cx="2207115" cy="353290"/>
              <a:chOff x="330245" y="804555"/>
              <a:chExt cx="2207115" cy="353290"/>
            </a:xfrm>
          </p:grpSpPr>
          <p:grpSp>
            <p:nvGrpSpPr>
              <p:cNvPr id="16" name="组合 15"/>
              <p:cNvGrpSpPr/>
              <p:nvPr/>
            </p:nvGrpSpPr>
            <p:grpSpPr>
              <a:xfrm>
                <a:off x="898280" y="1040577"/>
                <a:ext cx="1639080" cy="117268"/>
                <a:chOff x="573689" y="222664"/>
                <a:chExt cx="1639080" cy="353287"/>
              </a:xfrm>
              <a:solidFill>
                <a:srgbClr val="049FFA"/>
              </a:solidFill>
            </p:grpSpPr>
            <p:sp>
              <p:nvSpPr>
                <p:cNvPr id="17" name="圆角矩形 16"/>
                <p:cNvSpPr/>
                <p:nvPr/>
              </p:nvSpPr>
              <p:spPr>
                <a:xfrm>
                  <a:off x="573689" y="222664"/>
                  <a:ext cx="1639080" cy="353287"/>
                </a:xfrm>
                <a:prstGeom prst="roundRect">
                  <a:avLst>
                    <a:gd name="adj" fmla="val 32457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" name="矩形 17"/>
                <p:cNvSpPr/>
                <p:nvPr/>
              </p:nvSpPr>
              <p:spPr>
                <a:xfrm>
                  <a:off x="573689" y="438216"/>
                  <a:ext cx="1639080" cy="137735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5" name="组合 14"/>
              <p:cNvGrpSpPr/>
              <p:nvPr/>
            </p:nvGrpSpPr>
            <p:grpSpPr>
              <a:xfrm>
                <a:off x="330245" y="804555"/>
                <a:ext cx="1639080" cy="353290"/>
                <a:chOff x="573689" y="222664"/>
                <a:chExt cx="1639080" cy="353290"/>
              </a:xfrm>
            </p:grpSpPr>
            <p:sp>
              <p:nvSpPr>
                <p:cNvPr id="13" name="圆角矩形 12"/>
                <p:cNvSpPr/>
                <p:nvPr/>
              </p:nvSpPr>
              <p:spPr>
                <a:xfrm>
                  <a:off x="573689" y="222664"/>
                  <a:ext cx="1639080" cy="234537"/>
                </a:xfrm>
                <a:prstGeom prst="roundRect">
                  <a:avLst>
                    <a:gd name="adj" fmla="val 32457"/>
                  </a:avLst>
                </a:prstGeom>
                <a:solidFill>
                  <a:srgbClr val="FCC71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" name="矩形 13"/>
                <p:cNvSpPr/>
                <p:nvPr/>
              </p:nvSpPr>
              <p:spPr>
                <a:xfrm>
                  <a:off x="573689" y="326572"/>
                  <a:ext cx="1639080" cy="249382"/>
                </a:xfrm>
                <a:prstGeom prst="rect">
                  <a:avLst/>
                </a:prstGeom>
                <a:solidFill>
                  <a:srgbClr val="FCC71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sp>
        <p:nvSpPr>
          <p:cNvPr id="3" name="文本框 2"/>
          <p:cNvSpPr txBox="1"/>
          <p:nvPr/>
        </p:nvSpPr>
        <p:spPr>
          <a:xfrm>
            <a:off x="312577" y="210791"/>
            <a:ext cx="1638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Reactor</a:t>
            </a:r>
            <a:r>
              <a:rPr lang="zh-CN" altLang="en-US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="" xmlns:a16="http://schemas.microsoft.com/office/drawing/2014/main" id="{AFFCF1AD-71D0-456C-9CE1-90FE52800ED6}"/>
              </a:ext>
            </a:extLst>
          </p:cNvPr>
          <p:cNvSpPr txBox="1"/>
          <p:nvPr/>
        </p:nvSpPr>
        <p:spPr>
          <a:xfrm>
            <a:off x="292340" y="810120"/>
            <a:ext cx="532131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 err="1"/>
              <a:t>EventLoopGroup</a:t>
            </a:r>
            <a:endParaRPr lang="en-US" altLang="zh-CN" sz="20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7" name="文本框 1">
            <a:extLst>
              <a:ext uri="{FF2B5EF4-FFF2-40B4-BE49-F238E27FC236}">
                <a16:creationId xmlns="" xmlns:a16="http://schemas.microsoft.com/office/drawing/2014/main" id="{851CDFD7-5C9E-4E8C-82E9-E31F55931347}"/>
              </a:ext>
            </a:extLst>
          </p:cNvPr>
          <p:cNvSpPr txBox="1"/>
          <p:nvPr/>
        </p:nvSpPr>
        <p:spPr>
          <a:xfrm>
            <a:off x="292340" y="1452424"/>
            <a:ext cx="1140836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zh-CN" dirty="0" err="1" smtClean="0"/>
              <a:t>bossGroup</a:t>
            </a:r>
            <a:r>
              <a:rPr lang="zh-CN" altLang="en-US" dirty="0" smtClean="0"/>
              <a:t>： 负责连接事件（</a:t>
            </a:r>
            <a:r>
              <a:rPr lang="en-US" altLang="zh-CN" dirty="0" err="1" smtClean="0"/>
              <a:t>mainReactor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dirty="0" err="1" smtClean="0"/>
              <a:t>workerGroup</a:t>
            </a:r>
            <a:r>
              <a:rPr lang="zh-CN" altLang="en-US" dirty="0" smtClean="0"/>
              <a:t>：负责</a:t>
            </a:r>
            <a:r>
              <a:rPr lang="en-US" altLang="zh-CN" dirty="0" smtClean="0"/>
              <a:t>I/O</a:t>
            </a:r>
            <a:r>
              <a:rPr lang="zh-CN" altLang="en-US" dirty="0" smtClean="0"/>
              <a:t>事件（</a:t>
            </a:r>
            <a:r>
              <a:rPr lang="en-US" altLang="zh-CN" dirty="0" err="1"/>
              <a:t>sub</a:t>
            </a:r>
            <a:r>
              <a:rPr lang="en-US" altLang="zh-CN" dirty="0" err="1" smtClean="0"/>
              <a:t>Reactor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dirty="0" err="1" smtClean="0"/>
              <a:t>EventLoop</a:t>
            </a:r>
            <a:r>
              <a:rPr lang="zh-CN" altLang="en-US" dirty="0" smtClean="0"/>
              <a:t>：</a:t>
            </a:r>
            <a:r>
              <a:rPr lang="en-US" altLang="zh-CN" dirty="0"/>
              <a:t> </a:t>
            </a:r>
            <a:r>
              <a:rPr lang="en-US" altLang="zh-CN" dirty="0" err="1" smtClean="0"/>
              <a:t>SingleThreadEventExecutor</a:t>
            </a:r>
            <a:endParaRPr lang="en-US" altLang="zh-CN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dirty="0" err="1"/>
              <a:t>EventExecutorChooser</a:t>
            </a:r>
            <a:r>
              <a:rPr lang="en-US" altLang="zh-CN" dirty="0"/>
              <a:t> </a:t>
            </a:r>
            <a:r>
              <a:rPr lang="zh-CN" altLang="en-US" dirty="0" smtClean="0"/>
              <a:t>：</a:t>
            </a:r>
            <a:r>
              <a:rPr lang="en-US" altLang="zh-CN" dirty="0" smtClean="0"/>
              <a:t>next</a:t>
            </a:r>
            <a:r>
              <a:rPr lang="zh-CN" altLang="en-US" dirty="0" smtClean="0"/>
              <a:t>方法的性能优化（位与和取余）</a:t>
            </a:r>
            <a:endParaRPr lang="en-US" altLang="zh-CN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altLang="zh-CN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832924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直接连接符 18">
            <a:extLst>
              <a:ext uri="{FF2B5EF4-FFF2-40B4-BE49-F238E27FC236}">
                <a16:creationId xmlns="" xmlns:a16="http://schemas.microsoft.com/office/drawing/2014/main" id="{4F82AEC9-8133-4E99-A3E8-17EDF383156A}"/>
              </a:ext>
            </a:extLst>
          </p:cNvPr>
          <p:cNvCxnSpPr>
            <a:cxnSpLocks/>
            <a:stCxn id="2" idx="0"/>
            <a:endCxn id="18" idx="0"/>
          </p:cNvCxnSpPr>
          <p:nvPr/>
        </p:nvCxnSpPr>
        <p:spPr>
          <a:xfrm flipH="1">
            <a:off x="1597888" y="2304686"/>
            <a:ext cx="2" cy="2713918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1330032" y="891112"/>
            <a:ext cx="12442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solidFill>
                  <a:srgbClr val="00A0F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 录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00AE0-F9D8-440E-9745-FF83361FB695}" type="slidenum">
              <a:rPr lang="zh-CN" altLang="en-US" smtClean="0">
                <a:solidFill>
                  <a:schemeClr val="bg1"/>
                </a:solidFill>
              </a:rPr>
              <a:t>2</a:t>
            </a:fld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" name="椭圆 1">
            <a:extLst>
              <a:ext uri="{FF2B5EF4-FFF2-40B4-BE49-F238E27FC236}">
                <a16:creationId xmlns="" xmlns:a16="http://schemas.microsoft.com/office/drawing/2014/main" id="{F6F496CA-19B2-4E5E-9689-0B78E17A5E9B}"/>
              </a:ext>
            </a:extLst>
          </p:cNvPr>
          <p:cNvSpPr/>
          <p:nvPr/>
        </p:nvSpPr>
        <p:spPr>
          <a:xfrm>
            <a:off x="1330034" y="2304686"/>
            <a:ext cx="535711" cy="52332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1</a:t>
            </a:r>
            <a:endParaRPr lang="zh-CN" altLang="en-US" sz="28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="" xmlns:a16="http://schemas.microsoft.com/office/drawing/2014/main" id="{F948F2CF-6BF4-4364-B94C-9C895F9D6EE3}"/>
              </a:ext>
            </a:extLst>
          </p:cNvPr>
          <p:cNvSpPr/>
          <p:nvPr/>
        </p:nvSpPr>
        <p:spPr>
          <a:xfrm>
            <a:off x="1330034" y="3209325"/>
            <a:ext cx="535711" cy="52332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2</a:t>
            </a:r>
            <a:endParaRPr lang="zh-CN" altLang="en-US" sz="28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="" xmlns:a16="http://schemas.microsoft.com/office/drawing/2014/main" id="{B960579D-4B18-4045-A7DF-5A5607CE4911}"/>
              </a:ext>
            </a:extLst>
          </p:cNvPr>
          <p:cNvSpPr/>
          <p:nvPr/>
        </p:nvSpPr>
        <p:spPr>
          <a:xfrm>
            <a:off x="1330033" y="4113964"/>
            <a:ext cx="535711" cy="52332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3</a:t>
            </a:r>
            <a:endParaRPr lang="zh-CN" altLang="en-US" sz="28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8" name="椭圆 17">
            <a:extLst>
              <a:ext uri="{FF2B5EF4-FFF2-40B4-BE49-F238E27FC236}">
                <a16:creationId xmlns="" xmlns:a16="http://schemas.microsoft.com/office/drawing/2014/main" id="{EBF22627-4B0D-4815-9CD7-70126627A3F2}"/>
              </a:ext>
            </a:extLst>
          </p:cNvPr>
          <p:cNvSpPr/>
          <p:nvPr/>
        </p:nvSpPr>
        <p:spPr>
          <a:xfrm>
            <a:off x="1330032" y="5018604"/>
            <a:ext cx="535711" cy="52332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4</a:t>
            </a:r>
            <a:endParaRPr lang="zh-CN" altLang="en-US" sz="28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="" xmlns:a16="http://schemas.microsoft.com/office/drawing/2014/main" id="{162BAE3B-3985-4DE1-BDEC-CE283FEC7C9F}"/>
              </a:ext>
            </a:extLst>
          </p:cNvPr>
          <p:cNvSpPr txBox="1"/>
          <p:nvPr/>
        </p:nvSpPr>
        <p:spPr>
          <a:xfrm>
            <a:off x="2133599" y="2335514"/>
            <a:ext cx="44454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BIO? NIO</a:t>
            </a:r>
            <a:r>
              <a:rPr lang="en-US" altLang="zh-CN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? </a:t>
            </a:r>
            <a:r>
              <a:rPr lang="zh-CN" altLang="en-US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事件驱动</a:t>
            </a:r>
            <a:r>
              <a:rPr lang="en-US" altLang="zh-CN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IO? AIO</a:t>
            </a:r>
            <a:r>
              <a:rPr lang="en-US" altLang="zh-CN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?</a:t>
            </a:r>
            <a:endParaRPr lang="zh-CN" altLang="en-US" sz="24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="" xmlns:a16="http://schemas.microsoft.com/office/drawing/2014/main" id="{BB02A754-638E-446B-8201-0308E849C701}"/>
              </a:ext>
            </a:extLst>
          </p:cNvPr>
          <p:cNvSpPr txBox="1"/>
          <p:nvPr/>
        </p:nvSpPr>
        <p:spPr>
          <a:xfrm>
            <a:off x="2133598" y="3235110"/>
            <a:ext cx="29113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JAVA NIO</a:t>
            </a:r>
            <a:r>
              <a:rPr lang="zh-CN" altLang="en-US" sz="240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基础知识</a:t>
            </a:r>
            <a:endParaRPr lang="zh-CN" altLang="en-US" sz="24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="" xmlns:a16="http://schemas.microsoft.com/office/drawing/2014/main" id="{7509A0A5-F09B-4E46-AD58-F06EA84CDE63}"/>
              </a:ext>
            </a:extLst>
          </p:cNvPr>
          <p:cNvSpPr txBox="1"/>
          <p:nvPr/>
        </p:nvSpPr>
        <p:spPr>
          <a:xfrm>
            <a:off x="2133597" y="4144792"/>
            <a:ext cx="20425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Reactor </a:t>
            </a:r>
            <a:r>
              <a:rPr lang="zh-CN" altLang="en-US" sz="240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模型</a:t>
            </a:r>
            <a:endParaRPr lang="zh-CN" altLang="en-US" sz="24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="" xmlns:a16="http://schemas.microsoft.com/office/drawing/2014/main" id="{702BE785-F4A2-4751-9B5B-9D0686289990}"/>
              </a:ext>
            </a:extLst>
          </p:cNvPr>
          <p:cNvSpPr txBox="1"/>
          <p:nvPr/>
        </p:nvSpPr>
        <p:spPr>
          <a:xfrm>
            <a:off x="2133596" y="5054474"/>
            <a:ext cx="15888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Netty</a:t>
            </a:r>
            <a:r>
              <a:rPr lang="zh-CN" altLang="en-US" sz="240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实战</a:t>
            </a:r>
            <a:endParaRPr lang="zh-CN" altLang="en-US" sz="24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34788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/>
          <p:cNvGrpSpPr/>
          <p:nvPr/>
        </p:nvGrpSpPr>
        <p:grpSpPr>
          <a:xfrm>
            <a:off x="312577" y="210791"/>
            <a:ext cx="3026655" cy="354181"/>
            <a:chOff x="2147314" y="804555"/>
            <a:chExt cx="3026655" cy="354181"/>
          </a:xfrm>
        </p:grpSpPr>
        <p:grpSp>
          <p:nvGrpSpPr>
            <p:cNvPr id="22" name="组合 21"/>
            <p:cNvGrpSpPr/>
            <p:nvPr/>
          </p:nvGrpSpPr>
          <p:grpSpPr>
            <a:xfrm>
              <a:off x="3534889" y="1040577"/>
              <a:ext cx="1639080" cy="117268"/>
              <a:chOff x="573689" y="222664"/>
              <a:chExt cx="1639080" cy="353287"/>
            </a:xfrm>
            <a:solidFill>
              <a:srgbClr val="D9E026"/>
            </a:solidFill>
          </p:grpSpPr>
          <p:sp>
            <p:nvSpPr>
              <p:cNvPr id="23" name="圆角矩形 22"/>
              <p:cNvSpPr/>
              <p:nvPr/>
            </p:nvSpPr>
            <p:spPr>
              <a:xfrm>
                <a:off x="573689" y="222664"/>
                <a:ext cx="1639080" cy="353287"/>
              </a:xfrm>
              <a:prstGeom prst="roundRect">
                <a:avLst>
                  <a:gd name="adj" fmla="val 3245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573689" y="438216"/>
                <a:ext cx="1639080" cy="13773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9" name="组合 18"/>
            <p:cNvGrpSpPr/>
            <p:nvPr/>
          </p:nvGrpSpPr>
          <p:grpSpPr>
            <a:xfrm>
              <a:off x="3148655" y="1041468"/>
              <a:ext cx="1639080" cy="117268"/>
              <a:chOff x="573689" y="222664"/>
              <a:chExt cx="1639080" cy="353287"/>
            </a:xfrm>
            <a:solidFill>
              <a:srgbClr val="91338C"/>
            </a:solidFill>
          </p:grpSpPr>
          <p:sp>
            <p:nvSpPr>
              <p:cNvPr id="20" name="圆角矩形 19"/>
              <p:cNvSpPr/>
              <p:nvPr/>
            </p:nvSpPr>
            <p:spPr>
              <a:xfrm>
                <a:off x="573689" y="222664"/>
                <a:ext cx="1639080" cy="353287"/>
              </a:xfrm>
              <a:prstGeom prst="roundRect">
                <a:avLst>
                  <a:gd name="adj" fmla="val 3245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573689" y="438216"/>
                <a:ext cx="1639080" cy="13773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2147314" y="804555"/>
              <a:ext cx="2207115" cy="353290"/>
              <a:chOff x="330245" y="804555"/>
              <a:chExt cx="2207115" cy="353290"/>
            </a:xfrm>
          </p:grpSpPr>
          <p:grpSp>
            <p:nvGrpSpPr>
              <p:cNvPr id="16" name="组合 15"/>
              <p:cNvGrpSpPr/>
              <p:nvPr/>
            </p:nvGrpSpPr>
            <p:grpSpPr>
              <a:xfrm>
                <a:off x="898280" y="1040577"/>
                <a:ext cx="1639080" cy="117268"/>
                <a:chOff x="573689" y="222664"/>
                <a:chExt cx="1639080" cy="353287"/>
              </a:xfrm>
              <a:solidFill>
                <a:srgbClr val="049FFA"/>
              </a:solidFill>
            </p:grpSpPr>
            <p:sp>
              <p:nvSpPr>
                <p:cNvPr id="17" name="圆角矩形 16"/>
                <p:cNvSpPr/>
                <p:nvPr/>
              </p:nvSpPr>
              <p:spPr>
                <a:xfrm>
                  <a:off x="573689" y="222664"/>
                  <a:ext cx="1639080" cy="353287"/>
                </a:xfrm>
                <a:prstGeom prst="roundRect">
                  <a:avLst>
                    <a:gd name="adj" fmla="val 32457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" name="矩形 17"/>
                <p:cNvSpPr/>
                <p:nvPr/>
              </p:nvSpPr>
              <p:spPr>
                <a:xfrm>
                  <a:off x="573689" y="438216"/>
                  <a:ext cx="1639080" cy="137735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5" name="组合 14"/>
              <p:cNvGrpSpPr/>
              <p:nvPr/>
            </p:nvGrpSpPr>
            <p:grpSpPr>
              <a:xfrm>
                <a:off x="330245" y="804555"/>
                <a:ext cx="1639080" cy="353290"/>
                <a:chOff x="573689" y="222664"/>
                <a:chExt cx="1639080" cy="353290"/>
              </a:xfrm>
            </p:grpSpPr>
            <p:sp>
              <p:nvSpPr>
                <p:cNvPr id="13" name="圆角矩形 12"/>
                <p:cNvSpPr/>
                <p:nvPr/>
              </p:nvSpPr>
              <p:spPr>
                <a:xfrm>
                  <a:off x="573689" y="222664"/>
                  <a:ext cx="1639080" cy="234537"/>
                </a:xfrm>
                <a:prstGeom prst="roundRect">
                  <a:avLst>
                    <a:gd name="adj" fmla="val 32457"/>
                  </a:avLst>
                </a:prstGeom>
                <a:solidFill>
                  <a:srgbClr val="FCC71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" name="矩形 13"/>
                <p:cNvSpPr/>
                <p:nvPr/>
              </p:nvSpPr>
              <p:spPr>
                <a:xfrm>
                  <a:off x="573689" y="326572"/>
                  <a:ext cx="1639080" cy="249382"/>
                </a:xfrm>
                <a:prstGeom prst="rect">
                  <a:avLst/>
                </a:prstGeom>
                <a:solidFill>
                  <a:srgbClr val="FCC71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sp>
        <p:nvSpPr>
          <p:cNvPr id="3" name="文本框 2"/>
          <p:cNvSpPr txBox="1"/>
          <p:nvPr/>
        </p:nvSpPr>
        <p:spPr>
          <a:xfrm>
            <a:off x="312577" y="210791"/>
            <a:ext cx="1638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Reactor</a:t>
            </a:r>
            <a:r>
              <a:rPr lang="zh-CN" altLang="en-US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="" xmlns:a16="http://schemas.microsoft.com/office/drawing/2014/main" id="{AFFCF1AD-71D0-456C-9CE1-90FE52800ED6}"/>
              </a:ext>
            </a:extLst>
          </p:cNvPr>
          <p:cNvSpPr txBox="1"/>
          <p:nvPr/>
        </p:nvSpPr>
        <p:spPr>
          <a:xfrm>
            <a:off x="292340" y="810120"/>
            <a:ext cx="532131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/>
              <a:t>异步处理（ </a:t>
            </a:r>
            <a:r>
              <a:rPr lang="en-US" altLang="zh-CN" sz="2000" dirty="0" err="1"/>
              <a:t>ChannelFuture</a:t>
            </a:r>
            <a:r>
              <a:rPr lang="en-US" altLang="zh-CN" sz="2000" dirty="0"/>
              <a:t> </a:t>
            </a:r>
            <a:r>
              <a:rPr lang="zh-CN" altLang="en-US" sz="2000" dirty="0"/>
              <a:t>、 </a:t>
            </a:r>
            <a:r>
              <a:rPr lang="en-US" altLang="zh-CN" sz="2000" dirty="0" err="1"/>
              <a:t>ChannelPromise</a:t>
            </a:r>
            <a:r>
              <a:rPr lang="en-US" altLang="zh-CN" sz="2000" dirty="0"/>
              <a:t> </a:t>
            </a:r>
            <a:r>
              <a:rPr lang="zh-CN" altLang="en-US" sz="2000" dirty="0" smtClean="0"/>
              <a:t>）</a:t>
            </a:r>
            <a:endParaRPr lang="zh-CN" altLang="en-US" sz="2000" dirty="0"/>
          </a:p>
        </p:txBody>
      </p:sp>
      <p:sp>
        <p:nvSpPr>
          <p:cNvPr id="27" name="文本框 1">
            <a:extLst>
              <a:ext uri="{FF2B5EF4-FFF2-40B4-BE49-F238E27FC236}">
                <a16:creationId xmlns="" xmlns:a16="http://schemas.microsoft.com/office/drawing/2014/main" id="{851CDFD7-5C9E-4E8C-82E9-E31F55931347}"/>
              </a:ext>
            </a:extLst>
          </p:cNvPr>
          <p:cNvSpPr txBox="1"/>
          <p:nvPr/>
        </p:nvSpPr>
        <p:spPr>
          <a:xfrm>
            <a:off x="292340" y="1452424"/>
            <a:ext cx="114083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zh-CN" dirty="0"/>
              <a:t>Future</a:t>
            </a:r>
            <a:r>
              <a:rPr lang="zh-CN" altLang="en-US" dirty="0"/>
              <a:t>：</a:t>
            </a:r>
            <a:r>
              <a:rPr lang="zh-CN" altLang="en-US" dirty="0" smtClean="0"/>
              <a:t>在</a:t>
            </a:r>
            <a:r>
              <a:rPr lang="en-US" altLang="zh-CN" dirty="0" err="1" smtClean="0"/>
              <a:t>jdk</a:t>
            </a:r>
            <a:r>
              <a:rPr lang="zh-CN" altLang="en-US" dirty="0" smtClean="0"/>
              <a:t>的</a:t>
            </a:r>
            <a:r>
              <a:rPr lang="en-US" altLang="zh-CN" dirty="0" smtClean="0"/>
              <a:t>Future</a:t>
            </a:r>
            <a:r>
              <a:rPr lang="zh-CN" altLang="en-US" dirty="0"/>
              <a:t>的基础上拓展了监听器（</a:t>
            </a:r>
            <a:r>
              <a:rPr lang="en-US" altLang="zh-CN" dirty="0"/>
              <a:t>Listener</a:t>
            </a:r>
            <a:r>
              <a:rPr lang="zh-CN" altLang="en-US" dirty="0"/>
              <a:t>）</a:t>
            </a:r>
            <a:r>
              <a:rPr lang="zh-CN" altLang="en-US" dirty="0" smtClean="0"/>
              <a:t>接口</a:t>
            </a:r>
            <a:endParaRPr lang="en-US" altLang="zh-CN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dirty="0" err="1"/>
              <a:t>ChannelFuture</a:t>
            </a:r>
            <a:r>
              <a:rPr lang="en-US" altLang="zh-CN" dirty="0"/>
              <a:t> </a:t>
            </a:r>
            <a:r>
              <a:rPr lang="zh-CN" altLang="en-US" dirty="0"/>
              <a:t>：扩展了</a:t>
            </a:r>
            <a:r>
              <a:rPr lang="en-US" altLang="zh-CN" dirty="0" err="1"/>
              <a:t>Netty</a:t>
            </a:r>
            <a:r>
              <a:rPr lang="zh-CN" altLang="en-US" dirty="0"/>
              <a:t>的</a:t>
            </a:r>
            <a:r>
              <a:rPr lang="en-US" altLang="zh-CN" dirty="0"/>
              <a:t>Future</a:t>
            </a:r>
            <a:r>
              <a:rPr lang="zh-CN" altLang="en-US" dirty="0"/>
              <a:t>接口，表示一种没有返回值的异步调用，同时和一个</a:t>
            </a:r>
            <a:r>
              <a:rPr lang="en-US" altLang="zh-CN" dirty="0"/>
              <a:t>Channel</a:t>
            </a:r>
            <a:r>
              <a:rPr lang="zh-CN" altLang="en-US" dirty="0"/>
              <a:t>进行</a:t>
            </a:r>
            <a:r>
              <a:rPr lang="zh-CN" altLang="en-US" dirty="0" smtClean="0"/>
              <a:t>绑定</a:t>
            </a:r>
            <a:endParaRPr lang="en-US" altLang="zh-CN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dirty="0" smtClean="0"/>
              <a:t>Promise</a:t>
            </a:r>
            <a:r>
              <a:rPr lang="zh-CN" altLang="en-US" dirty="0" smtClean="0"/>
              <a:t>：</a:t>
            </a:r>
            <a:r>
              <a:rPr lang="en-US" altLang="zh-CN" dirty="0" err="1" smtClean="0"/>
              <a:t>Netty</a:t>
            </a:r>
            <a:r>
              <a:rPr lang="zh-CN" altLang="en-US" dirty="0" smtClean="0"/>
              <a:t>的</a:t>
            </a:r>
            <a:r>
              <a:rPr lang="en-US" altLang="zh-CN" dirty="0" smtClean="0"/>
              <a:t>Future</a:t>
            </a:r>
            <a:r>
              <a:rPr lang="zh-CN" altLang="en-US" dirty="0"/>
              <a:t>的扩展，表示一种可写的</a:t>
            </a:r>
            <a:r>
              <a:rPr lang="en-US" altLang="zh-CN" dirty="0"/>
              <a:t>Future</a:t>
            </a:r>
            <a:endParaRPr lang="en-US" altLang="zh-CN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dirty="0" err="1" smtClean="0"/>
              <a:t>ChannelPromise</a:t>
            </a:r>
            <a:r>
              <a:rPr lang="en-US" altLang="zh-CN" dirty="0" smtClean="0"/>
              <a:t> </a:t>
            </a:r>
            <a:r>
              <a:rPr lang="zh-CN" altLang="en-US" dirty="0" smtClean="0"/>
              <a:t>：</a:t>
            </a:r>
            <a:r>
              <a:rPr lang="zh-CN" altLang="en-US" dirty="0"/>
              <a:t>扩展了</a:t>
            </a:r>
            <a:r>
              <a:rPr lang="en-US" altLang="zh-CN" dirty="0" err="1"/>
              <a:t>Netty</a:t>
            </a:r>
            <a:r>
              <a:rPr lang="zh-CN" altLang="en-US" dirty="0" smtClean="0"/>
              <a:t>的</a:t>
            </a:r>
            <a:r>
              <a:rPr lang="en-US" altLang="zh-CN" dirty="0"/>
              <a:t>Promise</a:t>
            </a:r>
            <a:r>
              <a:rPr lang="zh-CN" altLang="en-US" dirty="0" smtClean="0"/>
              <a:t>接口，绑定</a:t>
            </a:r>
            <a:r>
              <a:rPr lang="zh-CN" altLang="en-US" dirty="0"/>
              <a:t>了</a:t>
            </a:r>
            <a:r>
              <a:rPr lang="en-US" altLang="zh-CN" dirty="0"/>
              <a:t>Channel</a:t>
            </a:r>
            <a:r>
              <a:rPr lang="zh-CN" altLang="en-US" dirty="0"/>
              <a:t>，既可以写异步执行结果，</a:t>
            </a:r>
            <a:r>
              <a:rPr lang="zh-CN" altLang="en-US" dirty="0" smtClean="0"/>
              <a:t>又有监听</a:t>
            </a:r>
            <a:r>
              <a:rPr lang="zh-CN" altLang="en-US" dirty="0"/>
              <a:t>者的功能</a:t>
            </a:r>
            <a:endParaRPr lang="en-US" altLang="zh-CN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417779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/>
          <p:cNvGrpSpPr/>
          <p:nvPr/>
        </p:nvGrpSpPr>
        <p:grpSpPr>
          <a:xfrm>
            <a:off x="312577" y="210791"/>
            <a:ext cx="3026655" cy="354181"/>
            <a:chOff x="2147314" y="804555"/>
            <a:chExt cx="3026655" cy="354181"/>
          </a:xfrm>
        </p:grpSpPr>
        <p:grpSp>
          <p:nvGrpSpPr>
            <p:cNvPr id="22" name="组合 21"/>
            <p:cNvGrpSpPr/>
            <p:nvPr/>
          </p:nvGrpSpPr>
          <p:grpSpPr>
            <a:xfrm>
              <a:off x="3534889" y="1040577"/>
              <a:ext cx="1639080" cy="117268"/>
              <a:chOff x="573689" y="222664"/>
              <a:chExt cx="1639080" cy="353287"/>
            </a:xfrm>
            <a:solidFill>
              <a:srgbClr val="D9E026"/>
            </a:solidFill>
          </p:grpSpPr>
          <p:sp>
            <p:nvSpPr>
              <p:cNvPr id="23" name="圆角矩形 22"/>
              <p:cNvSpPr/>
              <p:nvPr/>
            </p:nvSpPr>
            <p:spPr>
              <a:xfrm>
                <a:off x="573689" y="222664"/>
                <a:ext cx="1639080" cy="353287"/>
              </a:xfrm>
              <a:prstGeom prst="roundRect">
                <a:avLst>
                  <a:gd name="adj" fmla="val 3245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573689" y="438216"/>
                <a:ext cx="1639080" cy="13773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9" name="组合 18"/>
            <p:cNvGrpSpPr/>
            <p:nvPr/>
          </p:nvGrpSpPr>
          <p:grpSpPr>
            <a:xfrm>
              <a:off x="3148655" y="1041468"/>
              <a:ext cx="1639080" cy="117268"/>
              <a:chOff x="573689" y="222664"/>
              <a:chExt cx="1639080" cy="353287"/>
            </a:xfrm>
            <a:solidFill>
              <a:srgbClr val="91338C"/>
            </a:solidFill>
          </p:grpSpPr>
          <p:sp>
            <p:nvSpPr>
              <p:cNvPr id="20" name="圆角矩形 19"/>
              <p:cNvSpPr/>
              <p:nvPr/>
            </p:nvSpPr>
            <p:spPr>
              <a:xfrm>
                <a:off x="573689" y="222664"/>
                <a:ext cx="1639080" cy="353287"/>
              </a:xfrm>
              <a:prstGeom prst="roundRect">
                <a:avLst>
                  <a:gd name="adj" fmla="val 3245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573689" y="438216"/>
                <a:ext cx="1639080" cy="13773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2147314" y="804555"/>
              <a:ext cx="2207115" cy="353290"/>
              <a:chOff x="330245" y="804555"/>
              <a:chExt cx="2207115" cy="353290"/>
            </a:xfrm>
          </p:grpSpPr>
          <p:grpSp>
            <p:nvGrpSpPr>
              <p:cNvPr id="16" name="组合 15"/>
              <p:cNvGrpSpPr/>
              <p:nvPr/>
            </p:nvGrpSpPr>
            <p:grpSpPr>
              <a:xfrm>
                <a:off x="898280" y="1040577"/>
                <a:ext cx="1639080" cy="117268"/>
                <a:chOff x="573689" y="222664"/>
                <a:chExt cx="1639080" cy="353287"/>
              </a:xfrm>
              <a:solidFill>
                <a:srgbClr val="049FFA"/>
              </a:solidFill>
            </p:grpSpPr>
            <p:sp>
              <p:nvSpPr>
                <p:cNvPr id="17" name="圆角矩形 16"/>
                <p:cNvSpPr/>
                <p:nvPr/>
              </p:nvSpPr>
              <p:spPr>
                <a:xfrm>
                  <a:off x="573689" y="222664"/>
                  <a:ext cx="1639080" cy="353287"/>
                </a:xfrm>
                <a:prstGeom prst="roundRect">
                  <a:avLst>
                    <a:gd name="adj" fmla="val 32457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" name="矩形 17"/>
                <p:cNvSpPr/>
                <p:nvPr/>
              </p:nvSpPr>
              <p:spPr>
                <a:xfrm>
                  <a:off x="573689" y="438216"/>
                  <a:ext cx="1639080" cy="137735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5" name="组合 14"/>
              <p:cNvGrpSpPr/>
              <p:nvPr/>
            </p:nvGrpSpPr>
            <p:grpSpPr>
              <a:xfrm>
                <a:off x="330245" y="804555"/>
                <a:ext cx="1639080" cy="353290"/>
                <a:chOff x="573689" y="222664"/>
                <a:chExt cx="1639080" cy="353290"/>
              </a:xfrm>
            </p:grpSpPr>
            <p:sp>
              <p:nvSpPr>
                <p:cNvPr id="13" name="圆角矩形 12"/>
                <p:cNvSpPr/>
                <p:nvPr/>
              </p:nvSpPr>
              <p:spPr>
                <a:xfrm>
                  <a:off x="573689" y="222664"/>
                  <a:ext cx="1639080" cy="234537"/>
                </a:xfrm>
                <a:prstGeom prst="roundRect">
                  <a:avLst>
                    <a:gd name="adj" fmla="val 32457"/>
                  </a:avLst>
                </a:prstGeom>
                <a:solidFill>
                  <a:srgbClr val="FCC71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" name="矩形 13"/>
                <p:cNvSpPr/>
                <p:nvPr/>
              </p:nvSpPr>
              <p:spPr>
                <a:xfrm>
                  <a:off x="573689" y="326572"/>
                  <a:ext cx="1639080" cy="249382"/>
                </a:xfrm>
                <a:prstGeom prst="rect">
                  <a:avLst/>
                </a:prstGeom>
                <a:solidFill>
                  <a:srgbClr val="FCC71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sp>
        <p:nvSpPr>
          <p:cNvPr id="3" name="文本框 2"/>
          <p:cNvSpPr txBox="1"/>
          <p:nvPr/>
        </p:nvSpPr>
        <p:spPr>
          <a:xfrm>
            <a:off x="312577" y="210791"/>
            <a:ext cx="1638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Reactor</a:t>
            </a:r>
            <a:r>
              <a:rPr lang="zh-CN" altLang="en-US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="" xmlns:a16="http://schemas.microsoft.com/office/drawing/2014/main" id="{AFFCF1AD-71D0-456C-9CE1-90FE52800ED6}"/>
              </a:ext>
            </a:extLst>
          </p:cNvPr>
          <p:cNvSpPr txBox="1"/>
          <p:nvPr/>
        </p:nvSpPr>
        <p:spPr>
          <a:xfrm>
            <a:off x="292340" y="810120"/>
            <a:ext cx="532131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TCP</a:t>
            </a:r>
            <a:r>
              <a:rPr lang="zh-CN" altLang="en-US" sz="20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粘包、拆包</a:t>
            </a:r>
            <a:endParaRPr lang="en-US" altLang="zh-CN" sz="20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7" name="文本框 1">
            <a:extLst>
              <a:ext uri="{FF2B5EF4-FFF2-40B4-BE49-F238E27FC236}">
                <a16:creationId xmlns="" xmlns:a16="http://schemas.microsoft.com/office/drawing/2014/main" id="{851CDFD7-5C9E-4E8C-82E9-E31F55931347}"/>
              </a:ext>
            </a:extLst>
          </p:cNvPr>
          <p:cNvSpPr txBox="1"/>
          <p:nvPr/>
        </p:nvSpPr>
        <p:spPr>
          <a:xfrm>
            <a:off x="292340" y="1452424"/>
            <a:ext cx="114083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+mn-ea"/>
              </a:rPr>
              <a:t>    TCP</a:t>
            </a:r>
            <a:r>
              <a:rPr lang="zh-CN" altLang="en-US" dirty="0">
                <a:latin typeface="+mn-ea"/>
              </a:rPr>
              <a:t>是一个“流”协议。所谓流，就是没有界限的一长串二进制数据。</a:t>
            </a:r>
            <a:r>
              <a:rPr lang="en-US" altLang="zh-CN" dirty="0">
                <a:latin typeface="+mn-ea"/>
              </a:rPr>
              <a:t>TCP</a:t>
            </a:r>
            <a:r>
              <a:rPr lang="zh-CN" altLang="en-US" dirty="0">
                <a:latin typeface="+mn-ea"/>
              </a:rPr>
              <a:t>作为传输层协议，并不了解上层业务数据的具体含义，它会根据</a:t>
            </a:r>
            <a:r>
              <a:rPr lang="en-US" altLang="zh-CN" dirty="0">
                <a:latin typeface="+mn-ea"/>
              </a:rPr>
              <a:t>TCP</a:t>
            </a:r>
            <a:r>
              <a:rPr lang="zh-CN" altLang="en-US" dirty="0">
                <a:latin typeface="+mn-ea"/>
              </a:rPr>
              <a:t>缓冲区的实际情况进行数据包的划分，所以在业务上认为是一个完整包的，可能会被</a:t>
            </a:r>
            <a:r>
              <a:rPr lang="en-US" altLang="zh-CN" dirty="0">
                <a:latin typeface="+mn-ea"/>
              </a:rPr>
              <a:t>TCP</a:t>
            </a:r>
            <a:r>
              <a:rPr lang="zh-CN" altLang="en-US" dirty="0">
                <a:latin typeface="+mn-ea"/>
              </a:rPr>
              <a:t>拆分成多个包进行发送，也有可能把多个小的包封装成一个大的数据包发送，这就是所谓的</a:t>
            </a:r>
            <a:r>
              <a:rPr lang="en-US" altLang="zh-CN" dirty="0">
                <a:latin typeface="+mn-ea"/>
              </a:rPr>
              <a:t>TCP</a:t>
            </a:r>
            <a:r>
              <a:rPr lang="zh-CN" altLang="en-US" dirty="0">
                <a:latin typeface="+mn-ea"/>
              </a:rPr>
              <a:t>拆包和粘包问题。</a:t>
            </a:r>
            <a:endParaRPr lang="en-US" altLang="zh-CN" dirty="0">
              <a:latin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4715" y="2834987"/>
            <a:ext cx="8003615" cy="3357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5829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00AE0-F9D8-440E-9745-FF83361FB695}" type="slidenum">
              <a:rPr lang="zh-CN" altLang="en-US" smtClean="0">
                <a:solidFill>
                  <a:schemeClr val="bg1"/>
                </a:solidFill>
              </a:rPr>
              <a:t>22</a:t>
            </a:fld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4294967295"/>
          </p:nvPr>
        </p:nvSpPr>
        <p:spPr>
          <a:xfrm>
            <a:off x="0" y="6356350"/>
            <a:ext cx="2743200" cy="365125"/>
          </a:xfrm>
        </p:spPr>
        <p:txBody>
          <a:bodyPr/>
          <a:lstStyle/>
          <a:p>
            <a:fld id="{4DD7D674-A4F1-4214-93F1-F09A6F4FBB89}" type="datetime1">
              <a:rPr lang="zh-CN" altLang="en-US" smtClean="0">
                <a:solidFill>
                  <a:schemeClr val="bg1"/>
                </a:solidFill>
              </a:rPr>
              <a:t>2021/2/18</a:t>
            </a:fld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99015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00AE0-F9D8-440E-9745-FF83361FB695}" type="slidenum">
              <a:rPr lang="zh-CN" altLang="en-US" smtClean="0">
                <a:solidFill>
                  <a:srgbClr val="BDBDBD"/>
                </a:solidFill>
              </a:rPr>
              <a:pPr/>
              <a:t>3</a:t>
            </a:fld>
            <a:endParaRPr lang="zh-CN" altLang="en-US">
              <a:solidFill>
                <a:srgbClr val="BDBDBD"/>
              </a:solidFill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165600" y="3771624"/>
            <a:ext cx="81309" cy="1898844"/>
            <a:chOff x="405183" y="3029417"/>
            <a:chExt cx="82133" cy="1730208"/>
          </a:xfrm>
        </p:grpSpPr>
        <p:sp>
          <p:nvSpPr>
            <p:cNvPr id="9" name="圆角矩形 8"/>
            <p:cNvSpPr/>
            <p:nvPr userDrawn="1"/>
          </p:nvSpPr>
          <p:spPr>
            <a:xfrm>
              <a:off x="405183" y="3029417"/>
              <a:ext cx="82132" cy="1500273"/>
            </a:xfrm>
            <a:prstGeom prst="roundRect">
              <a:avLst>
                <a:gd name="adj" fmla="val 50000"/>
              </a:avLst>
            </a:prstGeom>
            <a:solidFill>
              <a:srgbClr val="04A8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圆角矩形 9"/>
            <p:cNvSpPr/>
            <p:nvPr userDrawn="1"/>
          </p:nvSpPr>
          <p:spPr>
            <a:xfrm>
              <a:off x="405184" y="4297160"/>
              <a:ext cx="82132" cy="462465"/>
            </a:xfrm>
            <a:prstGeom prst="roundRect">
              <a:avLst>
                <a:gd name="adj" fmla="val 50000"/>
              </a:avLst>
            </a:prstGeom>
            <a:solidFill>
              <a:srgbClr val="FCC7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436"/>
          <a:stretch/>
        </p:blipFill>
        <p:spPr>
          <a:xfrm>
            <a:off x="0" y="-5938"/>
            <a:ext cx="12192000" cy="348730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9570" y="2001424"/>
            <a:ext cx="3599695" cy="3243079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8587711" y="2819650"/>
            <a:ext cx="122341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0" b="1" dirty="0">
                <a:solidFill>
                  <a:schemeClr val="bg1"/>
                </a:solidFill>
              </a:rPr>
              <a:t>01</a:t>
            </a:r>
            <a:endParaRPr lang="zh-CN" altLang="en-US" sz="8000" b="1" dirty="0">
              <a:solidFill>
                <a:schemeClr val="bg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451518" y="4044719"/>
            <a:ext cx="68196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BIO/NIO</a:t>
            </a:r>
            <a:r>
              <a:rPr lang="en-US" altLang="zh-CN" sz="40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/</a:t>
            </a:r>
            <a:r>
              <a:rPr lang="zh-CN" altLang="en-US" sz="40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事件驱动</a:t>
            </a:r>
            <a:r>
              <a:rPr lang="en-US" altLang="zh-CN" sz="40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IO/AIO</a:t>
            </a:r>
            <a:endParaRPr lang="zh-CN" altLang="en-US" sz="40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451520" y="4996674"/>
            <a:ext cx="46294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mtClean="0">
                <a:solidFill>
                  <a:srgbClr val="5156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四种</a:t>
            </a:r>
            <a:r>
              <a:rPr lang="en-US" altLang="zh-CN" sz="2000" dirty="0" smtClean="0">
                <a:solidFill>
                  <a:srgbClr val="5156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</a:t>
            </a:r>
            <a:r>
              <a:rPr lang="zh-CN" altLang="en-US" sz="2000" smtClean="0">
                <a:solidFill>
                  <a:srgbClr val="5156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模型介绍</a:t>
            </a:r>
            <a:endParaRPr lang="en-US" altLang="zh-CN" sz="2000" dirty="0" smtClean="0">
              <a:solidFill>
                <a:srgbClr val="5156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596114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/>
          <p:cNvGrpSpPr/>
          <p:nvPr/>
        </p:nvGrpSpPr>
        <p:grpSpPr>
          <a:xfrm>
            <a:off x="312577" y="210791"/>
            <a:ext cx="3026655" cy="354181"/>
            <a:chOff x="2147314" y="804555"/>
            <a:chExt cx="3026655" cy="354181"/>
          </a:xfrm>
        </p:grpSpPr>
        <p:grpSp>
          <p:nvGrpSpPr>
            <p:cNvPr id="22" name="组合 21"/>
            <p:cNvGrpSpPr/>
            <p:nvPr/>
          </p:nvGrpSpPr>
          <p:grpSpPr>
            <a:xfrm>
              <a:off x="3534889" y="1040577"/>
              <a:ext cx="1639080" cy="117268"/>
              <a:chOff x="573689" y="222664"/>
              <a:chExt cx="1639080" cy="353287"/>
            </a:xfrm>
            <a:solidFill>
              <a:srgbClr val="D9E026"/>
            </a:solidFill>
          </p:grpSpPr>
          <p:sp>
            <p:nvSpPr>
              <p:cNvPr id="23" name="圆角矩形 22"/>
              <p:cNvSpPr/>
              <p:nvPr/>
            </p:nvSpPr>
            <p:spPr>
              <a:xfrm>
                <a:off x="573689" y="222664"/>
                <a:ext cx="1639080" cy="353287"/>
              </a:xfrm>
              <a:prstGeom prst="roundRect">
                <a:avLst>
                  <a:gd name="adj" fmla="val 3245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573689" y="438216"/>
                <a:ext cx="1639080" cy="13773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9" name="组合 18"/>
            <p:cNvGrpSpPr/>
            <p:nvPr/>
          </p:nvGrpSpPr>
          <p:grpSpPr>
            <a:xfrm>
              <a:off x="3148655" y="1041468"/>
              <a:ext cx="1639080" cy="117268"/>
              <a:chOff x="573689" y="222664"/>
              <a:chExt cx="1639080" cy="353287"/>
            </a:xfrm>
            <a:solidFill>
              <a:srgbClr val="91338C"/>
            </a:solidFill>
          </p:grpSpPr>
          <p:sp>
            <p:nvSpPr>
              <p:cNvPr id="20" name="圆角矩形 19"/>
              <p:cNvSpPr/>
              <p:nvPr/>
            </p:nvSpPr>
            <p:spPr>
              <a:xfrm>
                <a:off x="573689" y="222664"/>
                <a:ext cx="1639080" cy="353287"/>
              </a:xfrm>
              <a:prstGeom prst="roundRect">
                <a:avLst>
                  <a:gd name="adj" fmla="val 3245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573689" y="438216"/>
                <a:ext cx="1639080" cy="13773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2147314" y="804555"/>
              <a:ext cx="2207115" cy="353290"/>
              <a:chOff x="330245" y="804555"/>
              <a:chExt cx="2207115" cy="353290"/>
            </a:xfrm>
          </p:grpSpPr>
          <p:grpSp>
            <p:nvGrpSpPr>
              <p:cNvPr id="16" name="组合 15"/>
              <p:cNvGrpSpPr/>
              <p:nvPr/>
            </p:nvGrpSpPr>
            <p:grpSpPr>
              <a:xfrm>
                <a:off x="898280" y="1040577"/>
                <a:ext cx="1639080" cy="117268"/>
                <a:chOff x="573689" y="222664"/>
                <a:chExt cx="1639080" cy="353287"/>
              </a:xfrm>
              <a:solidFill>
                <a:srgbClr val="049FFA"/>
              </a:solidFill>
            </p:grpSpPr>
            <p:sp>
              <p:nvSpPr>
                <p:cNvPr id="17" name="圆角矩形 16"/>
                <p:cNvSpPr/>
                <p:nvPr/>
              </p:nvSpPr>
              <p:spPr>
                <a:xfrm>
                  <a:off x="573689" y="222664"/>
                  <a:ext cx="1639080" cy="353287"/>
                </a:xfrm>
                <a:prstGeom prst="roundRect">
                  <a:avLst>
                    <a:gd name="adj" fmla="val 32457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" name="矩形 17"/>
                <p:cNvSpPr/>
                <p:nvPr/>
              </p:nvSpPr>
              <p:spPr>
                <a:xfrm>
                  <a:off x="573689" y="438216"/>
                  <a:ext cx="1639080" cy="137735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5" name="组合 14"/>
              <p:cNvGrpSpPr/>
              <p:nvPr/>
            </p:nvGrpSpPr>
            <p:grpSpPr>
              <a:xfrm>
                <a:off x="330245" y="804555"/>
                <a:ext cx="1639080" cy="353290"/>
                <a:chOff x="573689" y="222664"/>
                <a:chExt cx="1639080" cy="353290"/>
              </a:xfrm>
            </p:grpSpPr>
            <p:sp>
              <p:nvSpPr>
                <p:cNvPr id="13" name="圆角矩形 12"/>
                <p:cNvSpPr/>
                <p:nvPr/>
              </p:nvSpPr>
              <p:spPr>
                <a:xfrm>
                  <a:off x="573689" y="222664"/>
                  <a:ext cx="1639080" cy="234537"/>
                </a:xfrm>
                <a:prstGeom prst="roundRect">
                  <a:avLst>
                    <a:gd name="adj" fmla="val 32457"/>
                  </a:avLst>
                </a:prstGeom>
                <a:solidFill>
                  <a:srgbClr val="FCC71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" name="矩形 13"/>
                <p:cNvSpPr/>
                <p:nvPr/>
              </p:nvSpPr>
              <p:spPr>
                <a:xfrm>
                  <a:off x="573689" y="326572"/>
                  <a:ext cx="1639080" cy="249382"/>
                </a:xfrm>
                <a:prstGeom prst="rect">
                  <a:avLst/>
                </a:prstGeom>
                <a:solidFill>
                  <a:srgbClr val="FCC71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sp>
        <p:nvSpPr>
          <p:cNvPr id="3" name="文本框 2"/>
          <p:cNvSpPr txBox="1"/>
          <p:nvPr/>
        </p:nvSpPr>
        <p:spPr>
          <a:xfrm>
            <a:off x="312577" y="210791"/>
            <a:ext cx="1638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</a:t>
            </a:r>
            <a:r>
              <a:rPr lang="zh-CN" altLang="en-US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="" xmlns:a16="http://schemas.microsoft.com/office/drawing/2014/main" id="{C48D4BC0-0C46-4694-80B9-FCDFE5F4C3B5}"/>
              </a:ext>
            </a:extLst>
          </p:cNvPr>
          <p:cNvSpPr txBox="1"/>
          <p:nvPr/>
        </p:nvSpPr>
        <p:spPr>
          <a:xfrm>
            <a:off x="652402" y="1036836"/>
            <a:ext cx="2095499" cy="198521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652402" y="1677721"/>
            <a:ext cx="20954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smtClean="0"/>
              <a:t>基本概念</a:t>
            </a:r>
            <a:endParaRPr lang="zh-CN" altLang="en-US" sz="3600" b="1"/>
          </a:p>
        </p:txBody>
      </p:sp>
      <p:sp>
        <p:nvSpPr>
          <p:cNvPr id="5" name="文本框 4"/>
          <p:cNvSpPr txBox="1"/>
          <p:nvPr/>
        </p:nvSpPr>
        <p:spPr>
          <a:xfrm>
            <a:off x="3533051" y="1176002"/>
            <a:ext cx="490422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mtClean="0">
                <a:latin typeface="+mj-ea"/>
                <a:ea typeface="+mj-ea"/>
              </a:rPr>
              <a:t>Blocking IO (BIO)</a:t>
            </a:r>
            <a:r>
              <a:rPr lang="zh-CN" altLang="en-US" smtClean="0">
                <a:latin typeface="+mj-ea"/>
                <a:ea typeface="+mj-ea"/>
              </a:rPr>
              <a:t>：阻塞式 </a:t>
            </a:r>
            <a:r>
              <a:rPr lang="en-US" altLang="zh-CN" smtClean="0">
                <a:latin typeface="+mj-ea"/>
                <a:ea typeface="+mj-ea"/>
              </a:rPr>
              <a:t>IO </a:t>
            </a:r>
          </a:p>
          <a:p>
            <a:pPr>
              <a:lnSpc>
                <a:spcPct val="150000"/>
              </a:lnSpc>
            </a:pPr>
            <a:r>
              <a:rPr lang="en-US" altLang="zh-CN">
                <a:latin typeface="+mj-ea"/>
                <a:ea typeface="+mj-ea"/>
              </a:rPr>
              <a:t>Non-Blocking IO (NIO) </a:t>
            </a:r>
            <a:r>
              <a:rPr lang="zh-CN" altLang="en-US">
                <a:latin typeface="+mj-ea"/>
                <a:ea typeface="+mj-ea"/>
              </a:rPr>
              <a:t>：非阻塞式 </a:t>
            </a:r>
            <a:r>
              <a:rPr lang="en-US" altLang="zh-CN">
                <a:latin typeface="+mj-ea"/>
                <a:ea typeface="+mj-ea"/>
              </a:rPr>
              <a:t>IO </a:t>
            </a:r>
            <a:endParaRPr lang="zh-CN" altLang="en-US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zh-CN">
                <a:latin typeface="+mj-ea"/>
                <a:ea typeface="+mj-ea"/>
              </a:rPr>
              <a:t>Event Driven IO(IO</a:t>
            </a:r>
            <a:r>
              <a:rPr lang="zh-CN" altLang="en-US">
                <a:latin typeface="+mj-ea"/>
                <a:ea typeface="+mj-ea"/>
              </a:rPr>
              <a:t>多路复用</a:t>
            </a:r>
            <a:r>
              <a:rPr lang="en-US" altLang="zh-CN">
                <a:latin typeface="+mj-ea"/>
                <a:ea typeface="+mj-ea"/>
              </a:rPr>
              <a:t>)</a:t>
            </a:r>
            <a:r>
              <a:rPr lang="zh-CN" altLang="en-US">
                <a:latin typeface="+mj-ea"/>
                <a:ea typeface="+mj-ea"/>
              </a:rPr>
              <a:t>：事件驱动 </a:t>
            </a:r>
            <a:r>
              <a:rPr lang="en-US" altLang="zh-CN">
                <a:latin typeface="+mj-ea"/>
                <a:ea typeface="+mj-ea"/>
              </a:rPr>
              <a:t>IO </a:t>
            </a:r>
            <a:endParaRPr lang="zh-CN" altLang="en-US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zh-CN">
                <a:latin typeface="+mj-ea"/>
                <a:ea typeface="+mj-ea"/>
              </a:rPr>
              <a:t>Asynchronous IO (AIO) </a:t>
            </a:r>
            <a:r>
              <a:rPr lang="zh-CN" altLang="en-US">
                <a:latin typeface="+mj-ea"/>
                <a:ea typeface="+mj-ea"/>
              </a:rPr>
              <a:t>：异步式 </a:t>
            </a:r>
            <a:r>
              <a:rPr lang="en-US" altLang="zh-CN">
                <a:latin typeface="+mj-ea"/>
                <a:ea typeface="+mj-ea"/>
              </a:rPr>
              <a:t>IO </a:t>
            </a:r>
            <a:endParaRPr lang="zh-CN" altLang="en-US">
              <a:latin typeface="+mj-ea"/>
              <a:ea typeface="+mj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36073" y="3990109"/>
            <a:ext cx="969818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/>
            <a:r>
              <a:rPr lang="zh-CN" altLang="en-US" smtClean="0">
                <a:latin typeface="宋体 (正文)"/>
              </a:rPr>
              <a:t>以一次</a:t>
            </a:r>
            <a:r>
              <a:rPr lang="en-US" altLang="zh-CN" smtClean="0">
                <a:latin typeface="宋体 (正文)"/>
              </a:rPr>
              <a:t>network </a:t>
            </a:r>
            <a:r>
              <a:rPr lang="en-US" altLang="zh-CN">
                <a:latin typeface="宋体 (正文)"/>
              </a:rPr>
              <a:t>IO </a:t>
            </a:r>
            <a:r>
              <a:rPr lang="zh-CN" altLang="en-US" smtClean="0">
                <a:latin typeface="宋体 (正文)"/>
              </a:rPr>
              <a:t>为例，</a:t>
            </a:r>
            <a:r>
              <a:rPr lang="zh-CN" altLang="en-US">
                <a:latin typeface="宋体 (正文)"/>
              </a:rPr>
              <a:t>它会涉及到两个系统对象，一个是调用这个</a:t>
            </a:r>
            <a:r>
              <a:rPr lang="en-US" altLang="zh-CN">
                <a:latin typeface="宋体 (正文)"/>
              </a:rPr>
              <a:t>IO</a:t>
            </a:r>
            <a:r>
              <a:rPr lang="zh-CN" altLang="en-US">
                <a:latin typeface="宋体 (正文)"/>
              </a:rPr>
              <a:t>的</a:t>
            </a:r>
            <a:r>
              <a:rPr lang="en-US" altLang="zh-CN">
                <a:latin typeface="宋体 (正文)"/>
              </a:rPr>
              <a:t>process (or thread)</a:t>
            </a:r>
            <a:r>
              <a:rPr lang="zh-CN" altLang="en-US">
                <a:latin typeface="宋体 (正文)"/>
              </a:rPr>
              <a:t>，另一个就是系统内核</a:t>
            </a:r>
            <a:r>
              <a:rPr lang="en-US" altLang="zh-CN" smtClean="0">
                <a:latin typeface="宋体 (正文)"/>
              </a:rPr>
              <a:t>(linux-&gt;kernel</a:t>
            </a:r>
            <a:r>
              <a:rPr lang="en-US" altLang="zh-CN">
                <a:latin typeface="宋体 (正文)"/>
              </a:rPr>
              <a:t>)</a:t>
            </a:r>
            <a:r>
              <a:rPr lang="zh-CN" altLang="en-US">
                <a:latin typeface="宋体 (正文)"/>
              </a:rPr>
              <a:t>。当一个</a:t>
            </a:r>
            <a:r>
              <a:rPr lang="en-US" altLang="zh-CN">
                <a:latin typeface="宋体 (正文)"/>
              </a:rPr>
              <a:t>read</a:t>
            </a:r>
            <a:r>
              <a:rPr lang="zh-CN" altLang="en-US">
                <a:latin typeface="宋体 (正文)"/>
              </a:rPr>
              <a:t>操作发生时，它会经历两个阶段：</a:t>
            </a:r>
          </a:p>
          <a:p>
            <a:pPr indent="457200"/>
            <a:r>
              <a:rPr lang="en-US" altLang="zh-CN" smtClean="0">
                <a:latin typeface="宋体 (正文)"/>
              </a:rPr>
              <a:t>1 </a:t>
            </a:r>
            <a:r>
              <a:rPr lang="zh-CN" altLang="en-US" smtClean="0">
                <a:latin typeface="宋体 (正文)"/>
              </a:rPr>
              <a:t>、等待</a:t>
            </a:r>
            <a:r>
              <a:rPr lang="zh-CN" altLang="en-US">
                <a:latin typeface="宋体 (正文)"/>
              </a:rPr>
              <a:t>数据准备 </a:t>
            </a:r>
            <a:r>
              <a:rPr lang="en-US" altLang="zh-CN">
                <a:latin typeface="宋体 (正文)"/>
              </a:rPr>
              <a:t>(Waiting for the data to be ready)</a:t>
            </a:r>
          </a:p>
          <a:p>
            <a:pPr indent="457200"/>
            <a:r>
              <a:rPr lang="en-US" altLang="zh-CN" smtClean="0">
                <a:latin typeface="宋体 (正文)"/>
              </a:rPr>
              <a:t>2 </a:t>
            </a:r>
            <a:r>
              <a:rPr lang="zh-CN" altLang="en-US" smtClean="0">
                <a:latin typeface="宋体 (正文)"/>
              </a:rPr>
              <a:t>、将</a:t>
            </a:r>
            <a:r>
              <a:rPr lang="zh-CN" altLang="en-US">
                <a:latin typeface="宋体 (正文)"/>
              </a:rPr>
              <a:t>数据从内核拷贝到进程中 </a:t>
            </a:r>
            <a:r>
              <a:rPr lang="en-US" altLang="zh-CN">
                <a:latin typeface="宋体 (正文)"/>
              </a:rPr>
              <a:t>(Copying the data from the kernel to the process</a:t>
            </a:r>
            <a:r>
              <a:rPr lang="en-US" altLang="zh-CN" smtClean="0">
                <a:latin typeface="宋体 (正文)"/>
              </a:rPr>
              <a:t>)</a:t>
            </a:r>
          </a:p>
          <a:p>
            <a:pPr indent="457200"/>
            <a:r>
              <a:rPr lang="zh-CN" altLang="en-US" smtClean="0">
                <a:latin typeface="宋体 (正文)"/>
              </a:rPr>
              <a:t>而这些 </a:t>
            </a:r>
            <a:r>
              <a:rPr lang="en-US" altLang="zh-CN" smtClean="0">
                <a:latin typeface="宋体 (正文)"/>
              </a:rPr>
              <a:t>IO</a:t>
            </a:r>
            <a:r>
              <a:rPr lang="zh-CN" altLang="en-US" smtClean="0">
                <a:latin typeface="宋体 (正文)"/>
              </a:rPr>
              <a:t>模型之间的</a:t>
            </a:r>
            <a:r>
              <a:rPr lang="zh-CN" altLang="en-US">
                <a:latin typeface="宋体 (正文)"/>
              </a:rPr>
              <a:t>区别</a:t>
            </a:r>
            <a:r>
              <a:rPr lang="zh-CN" altLang="en-US" smtClean="0">
                <a:latin typeface="宋体 (正文)"/>
              </a:rPr>
              <a:t>就是变现在</a:t>
            </a:r>
            <a:r>
              <a:rPr lang="zh-CN" altLang="en-US">
                <a:latin typeface="宋体 (正文)"/>
              </a:rPr>
              <a:t>两个阶段上各有</a:t>
            </a:r>
            <a:r>
              <a:rPr lang="zh-CN" altLang="en-US" smtClean="0">
                <a:latin typeface="宋体 (正文)"/>
              </a:rPr>
              <a:t>不同。</a:t>
            </a:r>
            <a:endParaRPr lang="zh-CN" altLang="en-US">
              <a:latin typeface="宋体 (正文)"/>
            </a:endParaRPr>
          </a:p>
        </p:txBody>
      </p:sp>
    </p:spTree>
    <p:extLst>
      <p:ext uri="{BB962C8B-B14F-4D97-AF65-F5344CB8AC3E}">
        <p14:creationId xmlns:p14="http://schemas.microsoft.com/office/powerpoint/2010/main" val="13964777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/>
          <p:cNvGrpSpPr/>
          <p:nvPr/>
        </p:nvGrpSpPr>
        <p:grpSpPr>
          <a:xfrm>
            <a:off x="312577" y="210791"/>
            <a:ext cx="3026655" cy="354181"/>
            <a:chOff x="2147314" y="804555"/>
            <a:chExt cx="3026655" cy="354181"/>
          </a:xfrm>
        </p:grpSpPr>
        <p:grpSp>
          <p:nvGrpSpPr>
            <p:cNvPr id="22" name="组合 21"/>
            <p:cNvGrpSpPr/>
            <p:nvPr/>
          </p:nvGrpSpPr>
          <p:grpSpPr>
            <a:xfrm>
              <a:off x="3534889" y="1040577"/>
              <a:ext cx="1639080" cy="117268"/>
              <a:chOff x="573689" y="222664"/>
              <a:chExt cx="1639080" cy="353287"/>
            </a:xfrm>
            <a:solidFill>
              <a:srgbClr val="D9E026"/>
            </a:solidFill>
          </p:grpSpPr>
          <p:sp>
            <p:nvSpPr>
              <p:cNvPr id="23" name="圆角矩形 22"/>
              <p:cNvSpPr/>
              <p:nvPr/>
            </p:nvSpPr>
            <p:spPr>
              <a:xfrm>
                <a:off x="573689" y="222664"/>
                <a:ext cx="1639080" cy="353287"/>
              </a:xfrm>
              <a:prstGeom prst="roundRect">
                <a:avLst>
                  <a:gd name="adj" fmla="val 3245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573689" y="438216"/>
                <a:ext cx="1639080" cy="13773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9" name="组合 18"/>
            <p:cNvGrpSpPr/>
            <p:nvPr/>
          </p:nvGrpSpPr>
          <p:grpSpPr>
            <a:xfrm>
              <a:off x="3148655" y="1041468"/>
              <a:ext cx="1639080" cy="117268"/>
              <a:chOff x="573689" y="222664"/>
              <a:chExt cx="1639080" cy="353287"/>
            </a:xfrm>
            <a:solidFill>
              <a:srgbClr val="91338C"/>
            </a:solidFill>
          </p:grpSpPr>
          <p:sp>
            <p:nvSpPr>
              <p:cNvPr id="20" name="圆角矩形 19"/>
              <p:cNvSpPr/>
              <p:nvPr/>
            </p:nvSpPr>
            <p:spPr>
              <a:xfrm>
                <a:off x="573689" y="222664"/>
                <a:ext cx="1639080" cy="353287"/>
              </a:xfrm>
              <a:prstGeom prst="roundRect">
                <a:avLst>
                  <a:gd name="adj" fmla="val 3245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573689" y="438216"/>
                <a:ext cx="1639080" cy="13773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2147314" y="804555"/>
              <a:ext cx="2207115" cy="353290"/>
              <a:chOff x="330245" y="804555"/>
              <a:chExt cx="2207115" cy="353290"/>
            </a:xfrm>
          </p:grpSpPr>
          <p:grpSp>
            <p:nvGrpSpPr>
              <p:cNvPr id="16" name="组合 15"/>
              <p:cNvGrpSpPr/>
              <p:nvPr/>
            </p:nvGrpSpPr>
            <p:grpSpPr>
              <a:xfrm>
                <a:off x="898280" y="1040577"/>
                <a:ext cx="1639080" cy="117268"/>
                <a:chOff x="573689" y="222664"/>
                <a:chExt cx="1639080" cy="353287"/>
              </a:xfrm>
              <a:solidFill>
                <a:srgbClr val="049FFA"/>
              </a:solidFill>
            </p:grpSpPr>
            <p:sp>
              <p:nvSpPr>
                <p:cNvPr id="17" name="圆角矩形 16"/>
                <p:cNvSpPr/>
                <p:nvPr/>
              </p:nvSpPr>
              <p:spPr>
                <a:xfrm>
                  <a:off x="573689" y="222664"/>
                  <a:ext cx="1639080" cy="353287"/>
                </a:xfrm>
                <a:prstGeom prst="roundRect">
                  <a:avLst>
                    <a:gd name="adj" fmla="val 32457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" name="矩形 17"/>
                <p:cNvSpPr/>
                <p:nvPr/>
              </p:nvSpPr>
              <p:spPr>
                <a:xfrm>
                  <a:off x="573689" y="438216"/>
                  <a:ext cx="1639080" cy="137735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5" name="组合 14"/>
              <p:cNvGrpSpPr/>
              <p:nvPr/>
            </p:nvGrpSpPr>
            <p:grpSpPr>
              <a:xfrm>
                <a:off x="330245" y="804555"/>
                <a:ext cx="1639080" cy="353290"/>
                <a:chOff x="573689" y="222664"/>
                <a:chExt cx="1639080" cy="353290"/>
              </a:xfrm>
            </p:grpSpPr>
            <p:sp>
              <p:nvSpPr>
                <p:cNvPr id="13" name="圆角矩形 12"/>
                <p:cNvSpPr/>
                <p:nvPr/>
              </p:nvSpPr>
              <p:spPr>
                <a:xfrm>
                  <a:off x="573689" y="222664"/>
                  <a:ext cx="1639080" cy="234537"/>
                </a:xfrm>
                <a:prstGeom prst="roundRect">
                  <a:avLst>
                    <a:gd name="adj" fmla="val 32457"/>
                  </a:avLst>
                </a:prstGeom>
                <a:solidFill>
                  <a:srgbClr val="FCC71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" name="矩形 13"/>
                <p:cNvSpPr/>
                <p:nvPr/>
              </p:nvSpPr>
              <p:spPr>
                <a:xfrm>
                  <a:off x="573689" y="326572"/>
                  <a:ext cx="1639080" cy="249382"/>
                </a:xfrm>
                <a:prstGeom prst="rect">
                  <a:avLst/>
                </a:prstGeom>
                <a:solidFill>
                  <a:srgbClr val="FCC71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sp>
        <p:nvSpPr>
          <p:cNvPr id="3" name="文本框 2"/>
          <p:cNvSpPr txBox="1"/>
          <p:nvPr/>
        </p:nvSpPr>
        <p:spPr>
          <a:xfrm>
            <a:off x="312577" y="210791"/>
            <a:ext cx="1638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</a:t>
            </a:r>
            <a:r>
              <a:rPr lang="zh-CN" altLang="en-US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="" xmlns:a16="http://schemas.microsoft.com/office/drawing/2014/main" id="{C48D4BC0-0C46-4694-80B9-FCDFE5F4C3B5}"/>
              </a:ext>
            </a:extLst>
          </p:cNvPr>
          <p:cNvSpPr txBox="1"/>
          <p:nvPr/>
        </p:nvSpPr>
        <p:spPr>
          <a:xfrm>
            <a:off x="652402" y="1036836"/>
            <a:ext cx="2095499" cy="198521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30" name="箭头: 五边形 29">
            <a:extLst>
              <a:ext uri="{FF2B5EF4-FFF2-40B4-BE49-F238E27FC236}">
                <a16:creationId xmlns="" xmlns:a16="http://schemas.microsoft.com/office/drawing/2014/main" id="{DAB6CC48-B0D6-471B-B188-D7433129D682}"/>
              </a:ext>
            </a:extLst>
          </p:cNvPr>
          <p:cNvSpPr/>
          <p:nvPr/>
        </p:nvSpPr>
        <p:spPr>
          <a:xfrm>
            <a:off x="1017870" y="4266036"/>
            <a:ext cx="1867290" cy="523220"/>
          </a:xfrm>
          <a:prstGeom prst="homePlate">
            <a:avLst>
              <a:gd name="adj" fmla="val 65888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latin typeface="华文中宋" panose="02010600040101010101" pitchFamily="2" charset="-122"/>
                <a:ea typeface="华文中宋" panose="02010600040101010101" pitchFamily="2" charset="-122"/>
              </a:rPr>
              <a:t>IO</a:t>
            </a:r>
            <a:r>
              <a:rPr lang="zh-CN" altLang="en-US" smtClean="0">
                <a:latin typeface="华文中宋" panose="02010600040101010101" pitchFamily="2" charset="-122"/>
                <a:ea typeface="华文中宋" panose="02010600040101010101" pitchFamily="2" charset="-122"/>
              </a:rPr>
              <a:t>模型</a:t>
            </a:r>
            <a:endParaRPr lang="zh-CN" altLang="en-US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80612" y="1429276"/>
            <a:ext cx="18980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b="1" smtClean="0"/>
              <a:t>BIO</a:t>
            </a:r>
            <a:endParaRPr lang="zh-CN" altLang="en-US" sz="7200" b="1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9232" y="2547646"/>
            <a:ext cx="8276137" cy="39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7729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/>
          <p:cNvGrpSpPr/>
          <p:nvPr/>
        </p:nvGrpSpPr>
        <p:grpSpPr>
          <a:xfrm>
            <a:off x="312577" y="210791"/>
            <a:ext cx="3026655" cy="354181"/>
            <a:chOff x="2147314" y="804555"/>
            <a:chExt cx="3026655" cy="354181"/>
          </a:xfrm>
        </p:grpSpPr>
        <p:grpSp>
          <p:nvGrpSpPr>
            <p:cNvPr id="22" name="组合 21"/>
            <p:cNvGrpSpPr/>
            <p:nvPr/>
          </p:nvGrpSpPr>
          <p:grpSpPr>
            <a:xfrm>
              <a:off x="3534889" y="1040577"/>
              <a:ext cx="1639080" cy="117268"/>
              <a:chOff x="573689" y="222664"/>
              <a:chExt cx="1639080" cy="353287"/>
            </a:xfrm>
            <a:solidFill>
              <a:srgbClr val="D9E026"/>
            </a:solidFill>
          </p:grpSpPr>
          <p:sp>
            <p:nvSpPr>
              <p:cNvPr id="23" name="圆角矩形 22"/>
              <p:cNvSpPr/>
              <p:nvPr/>
            </p:nvSpPr>
            <p:spPr>
              <a:xfrm>
                <a:off x="573689" y="222664"/>
                <a:ext cx="1639080" cy="353287"/>
              </a:xfrm>
              <a:prstGeom prst="roundRect">
                <a:avLst>
                  <a:gd name="adj" fmla="val 3245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573689" y="438216"/>
                <a:ext cx="1639080" cy="13773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9" name="组合 18"/>
            <p:cNvGrpSpPr/>
            <p:nvPr/>
          </p:nvGrpSpPr>
          <p:grpSpPr>
            <a:xfrm>
              <a:off x="3148655" y="1041468"/>
              <a:ext cx="1639080" cy="117268"/>
              <a:chOff x="573689" y="222664"/>
              <a:chExt cx="1639080" cy="353287"/>
            </a:xfrm>
            <a:solidFill>
              <a:srgbClr val="91338C"/>
            </a:solidFill>
          </p:grpSpPr>
          <p:sp>
            <p:nvSpPr>
              <p:cNvPr id="20" name="圆角矩形 19"/>
              <p:cNvSpPr/>
              <p:nvPr/>
            </p:nvSpPr>
            <p:spPr>
              <a:xfrm>
                <a:off x="573689" y="222664"/>
                <a:ext cx="1639080" cy="353287"/>
              </a:xfrm>
              <a:prstGeom prst="roundRect">
                <a:avLst>
                  <a:gd name="adj" fmla="val 3245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573689" y="438216"/>
                <a:ext cx="1639080" cy="13773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2147314" y="804555"/>
              <a:ext cx="2207115" cy="353290"/>
              <a:chOff x="330245" y="804555"/>
              <a:chExt cx="2207115" cy="353290"/>
            </a:xfrm>
          </p:grpSpPr>
          <p:grpSp>
            <p:nvGrpSpPr>
              <p:cNvPr id="16" name="组合 15"/>
              <p:cNvGrpSpPr/>
              <p:nvPr/>
            </p:nvGrpSpPr>
            <p:grpSpPr>
              <a:xfrm>
                <a:off x="898280" y="1040577"/>
                <a:ext cx="1639080" cy="117268"/>
                <a:chOff x="573689" y="222664"/>
                <a:chExt cx="1639080" cy="353287"/>
              </a:xfrm>
              <a:solidFill>
                <a:srgbClr val="049FFA"/>
              </a:solidFill>
            </p:grpSpPr>
            <p:sp>
              <p:nvSpPr>
                <p:cNvPr id="17" name="圆角矩形 16"/>
                <p:cNvSpPr/>
                <p:nvPr/>
              </p:nvSpPr>
              <p:spPr>
                <a:xfrm>
                  <a:off x="573689" y="222664"/>
                  <a:ext cx="1639080" cy="353287"/>
                </a:xfrm>
                <a:prstGeom prst="roundRect">
                  <a:avLst>
                    <a:gd name="adj" fmla="val 32457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" name="矩形 17"/>
                <p:cNvSpPr/>
                <p:nvPr/>
              </p:nvSpPr>
              <p:spPr>
                <a:xfrm>
                  <a:off x="573689" y="438216"/>
                  <a:ext cx="1639080" cy="137735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5" name="组合 14"/>
              <p:cNvGrpSpPr/>
              <p:nvPr/>
            </p:nvGrpSpPr>
            <p:grpSpPr>
              <a:xfrm>
                <a:off x="330245" y="804555"/>
                <a:ext cx="1639080" cy="353290"/>
                <a:chOff x="573689" y="222664"/>
                <a:chExt cx="1639080" cy="353290"/>
              </a:xfrm>
            </p:grpSpPr>
            <p:sp>
              <p:nvSpPr>
                <p:cNvPr id="13" name="圆角矩形 12"/>
                <p:cNvSpPr/>
                <p:nvPr/>
              </p:nvSpPr>
              <p:spPr>
                <a:xfrm>
                  <a:off x="573689" y="222664"/>
                  <a:ext cx="1639080" cy="234537"/>
                </a:xfrm>
                <a:prstGeom prst="roundRect">
                  <a:avLst>
                    <a:gd name="adj" fmla="val 32457"/>
                  </a:avLst>
                </a:prstGeom>
                <a:solidFill>
                  <a:srgbClr val="FCC71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" name="矩形 13"/>
                <p:cNvSpPr/>
                <p:nvPr/>
              </p:nvSpPr>
              <p:spPr>
                <a:xfrm>
                  <a:off x="573689" y="326572"/>
                  <a:ext cx="1639080" cy="249382"/>
                </a:xfrm>
                <a:prstGeom prst="rect">
                  <a:avLst/>
                </a:prstGeom>
                <a:solidFill>
                  <a:srgbClr val="FCC71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sp>
        <p:nvSpPr>
          <p:cNvPr id="3" name="文本框 2"/>
          <p:cNvSpPr txBox="1"/>
          <p:nvPr/>
        </p:nvSpPr>
        <p:spPr>
          <a:xfrm>
            <a:off x="312577" y="210791"/>
            <a:ext cx="1638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</a:t>
            </a:r>
            <a:r>
              <a:rPr lang="zh-CN" altLang="en-US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="" xmlns:a16="http://schemas.microsoft.com/office/drawing/2014/main" id="{C48D4BC0-0C46-4694-80B9-FCDFE5F4C3B5}"/>
              </a:ext>
            </a:extLst>
          </p:cNvPr>
          <p:cNvSpPr txBox="1"/>
          <p:nvPr/>
        </p:nvSpPr>
        <p:spPr>
          <a:xfrm>
            <a:off x="652402" y="1036836"/>
            <a:ext cx="2095499" cy="198521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30" name="箭头: 五边形 29">
            <a:extLst>
              <a:ext uri="{FF2B5EF4-FFF2-40B4-BE49-F238E27FC236}">
                <a16:creationId xmlns="" xmlns:a16="http://schemas.microsoft.com/office/drawing/2014/main" id="{DAB6CC48-B0D6-471B-B188-D7433129D682}"/>
              </a:ext>
            </a:extLst>
          </p:cNvPr>
          <p:cNvSpPr/>
          <p:nvPr/>
        </p:nvSpPr>
        <p:spPr>
          <a:xfrm>
            <a:off x="1017870" y="4266036"/>
            <a:ext cx="1867290" cy="523220"/>
          </a:xfrm>
          <a:prstGeom prst="homePlate">
            <a:avLst>
              <a:gd name="adj" fmla="val 65888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latin typeface="华文中宋" panose="02010600040101010101" pitchFamily="2" charset="-122"/>
                <a:ea typeface="华文中宋" panose="02010600040101010101" pitchFamily="2" charset="-122"/>
              </a:rPr>
              <a:t>IO</a:t>
            </a:r>
            <a:r>
              <a:rPr lang="zh-CN" altLang="en-US" smtClean="0">
                <a:latin typeface="华文中宋" panose="02010600040101010101" pitchFamily="2" charset="-122"/>
                <a:ea typeface="华文中宋" panose="02010600040101010101" pitchFamily="2" charset="-122"/>
              </a:rPr>
              <a:t>模型</a:t>
            </a:r>
            <a:endParaRPr lang="zh-CN" altLang="en-US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80612" y="1429276"/>
            <a:ext cx="18980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b="1" smtClean="0"/>
              <a:t>NIO</a:t>
            </a:r>
            <a:endParaRPr lang="zh-CN" altLang="en-US" sz="7200" b="1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9232" y="2547646"/>
            <a:ext cx="8494351" cy="39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3043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/>
          <p:cNvGrpSpPr/>
          <p:nvPr/>
        </p:nvGrpSpPr>
        <p:grpSpPr>
          <a:xfrm>
            <a:off x="312577" y="210791"/>
            <a:ext cx="3026655" cy="354181"/>
            <a:chOff x="2147314" y="804555"/>
            <a:chExt cx="3026655" cy="354181"/>
          </a:xfrm>
        </p:grpSpPr>
        <p:grpSp>
          <p:nvGrpSpPr>
            <p:cNvPr id="22" name="组合 21"/>
            <p:cNvGrpSpPr/>
            <p:nvPr/>
          </p:nvGrpSpPr>
          <p:grpSpPr>
            <a:xfrm>
              <a:off x="3534889" y="1040577"/>
              <a:ext cx="1639080" cy="117268"/>
              <a:chOff x="573689" y="222664"/>
              <a:chExt cx="1639080" cy="353287"/>
            </a:xfrm>
            <a:solidFill>
              <a:srgbClr val="D9E026"/>
            </a:solidFill>
          </p:grpSpPr>
          <p:sp>
            <p:nvSpPr>
              <p:cNvPr id="23" name="圆角矩形 22"/>
              <p:cNvSpPr/>
              <p:nvPr/>
            </p:nvSpPr>
            <p:spPr>
              <a:xfrm>
                <a:off x="573689" y="222664"/>
                <a:ext cx="1639080" cy="353287"/>
              </a:xfrm>
              <a:prstGeom prst="roundRect">
                <a:avLst>
                  <a:gd name="adj" fmla="val 3245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573689" y="438216"/>
                <a:ext cx="1639080" cy="13773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9" name="组合 18"/>
            <p:cNvGrpSpPr/>
            <p:nvPr/>
          </p:nvGrpSpPr>
          <p:grpSpPr>
            <a:xfrm>
              <a:off x="3148655" y="1041468"/>
              <a:ext cx="1639080" cy="117268"/>
              <a:chOff x="573689" y="222664"/>
              <a:chExt cx="1639080" cy="353287"/>
            </a:xfrm>
            <a:solidFill>
              <a:srgbClr val="91338C"/>
            </a:solidFill>
          </p:grpSpPr>
          <p:sp>
            <p:nvSpPr>
              <p:cNvPr id="20" name="圆角矩形 19"/>
              <p:cNvSpPr/>
              <p:nvPr/>
            </p:nvSpPr>
            <p:spPr>
              <a:xfrm>
                <a:off x="573689" y="222664"/>
                <a:ext cx="1639080" cy="353287"/>
              </a:xfrm>
              <a:prstGeom prst="roundRect">
                <a:avLst>
                  <a:gd name="adj" fmla="val 3245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573689" y="438216"/>
                <a:ext cx="1639080" cy="13773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2147314" y="804555"/>
              <a:ext cx="2207115" cy="353290"/>
              <a:chOff x="330245" y="804555"/>
              <a:chExt cx="2207115" cy="353290"/>
            </a:xfrm>
          </p:grpSpPr>
          <p:grpSp>
            <p:nvGrpSpPr>
              <p:cNvPr id="16" name="组合 15"/>
              <p:cNvGrpSpPr/>
              <p:nvPr/>
            </p:nvGrpSpPr>
            <p:grpSpPr>
              <a:xfrm>
                <a:off x="898280" y="1040577"/>
                <a:ext cx="1639080" cy="117268"/>
                <a:chOff x="573689" y="222664"/>
                <a:chExt cx="1639080" cy="353287"/>
              </a:xfrm>
              <a:solidFill>
                <a:srgbClr val="049FFA"/>
              </a:solidFill>
            </p:grpSpPr>
            <p:sp>
              <p:nvSpPr>
                <p:cNvPr id="17" name="圆角矩形 16"/>
                <p:cNvSpPr/>
                <p:nvPr/>
              </p:nvSpPr>
              <p:spPr>
                <a:xfrm>
                  <a:off x="573689" y="222664"/>
                  <a:ext cx="1639080" cy="353287"/>
                </a:xfrm>
                <a:prstGeom prst="roundRect">
                  <a:avLst>
                    <a:gd name="adj" fmla="val 32457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" name="矩形 17"/>
                <p:cNvSpPr/>
                <p:nvPr/>
              </p:nvSpPr>
              <p:spPr>
                <a:xfrm>
                  <a:off x="573689" y="438216"/>
                  <a:ext cx="1639080" cy="137735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5" name="组合 14"/>
              <p:cNvGrpSpPr/>
              <p:nvPr/>
            </p:nvGrpSpPr>
            <p:grpSpPr>
              <a:xfrm>
                <a:off x="330245" y="804555"/>
                <a:ext cx="1639080" cy="353290"/>
                <a:chOff x="573689" y="222664"/>
                <a:chExt cx="1639080" cy="353290"/>
              </a:xfrm>
            </p:grpSpPr>
            <p:sp>
              <p:nvSpPr>
                <p:cNvPr id="13" name="圆角矩形 12"/>
                <p:cNvSpPr/>
                <p:nvPr/>
              </p:nvSpPr>
              <p:spPr>
                <a:xfrm>
                  <a:off x="573689" y="222664"/>
                  <a:ext cx="1639080" cy="234537"/>
                </a:xfrm>
                <a:prstGeom prst="roundRect">
                  <a:avLst>
                    <a:gd name="adj" fmla="val 32457"/>
                  </a:avLst>
                </a:prstGeom>
                <a:solidFill>
                  <a:srgbClr val="FCC71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" name="矩形 13"/>
                <p:cNvSpPr/>
                <p:nvPr/>
              </p:nvSpPr>
              <p:spPr>
                <a:xfrm>
                  <a:off x="573689" y="326572"/>
                  <a:ext cx="1639080" cy="249382"/>
                </a:xfrm>
                <a:prstGeom prst="rect">
                  <a:avLst/>
                </a:prstGeom>
                <a:solidFill>
                  <a:srgbClr val="FCC71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sp>
        <p:nvSpPr>
          <p:cNvPr id="3" name="文本框 2"/>
          <p:cNvSpPr txBox="1"/>
          <p:nvPr/>
        </p:nvSpPr>
        <p:spPr>
          <a:xfrm>
            <a:off x="312577" y="210791"/>
            <a:ext cx="1638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</a:t>
            </a:r>
            <a:r>
              <a:rPr lang="zh-CN" altLang="en-US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="" xmlns:a16="http://schemas.microsoft.com/office/drawing/2014/main" id="{C48D4BC0-0C46-4694-80B9-FCDFE5F4C3B5}"/>
              </a:ext>
            </a:extLst>
          </p:cNvPr>
          <p:cNvSpPr txBox="1"/>
          <p:nvPr/>
        </p:nvSpPr>
        <p:spPr>
          <a:xfrm>
            <a:off x="652403" y="1036836"/>
            <a:ext cx="2300596" cy="198521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30" name="箭头: 五边形 29">
            <a:extLst>
              <a:ext uri="{FF2B5EF4-FFF2-40B4-BE49-F238E27FC236}">
                <a16:creationId xmlns="" xmlns:a16="http://schemas.microsoft.com/office/drawing/2014/main" id="{DAB6CC48-B0D6-471B-B188-D7433129D682}"/>
              </a:ext>
            </a:extLst>
          </p:cNvPr>
          <p:cNvSpPr/>
          <p:nvPr/>
        </p:nvSpPr>
        <p:spPr>
          <a:xfrm>
            <a:off x="1017870" y="4266036"/>
            <a:ext cx="1867290" cy="523220"/>
          </a:xfrm>
          <a:prstGeom prst="homePlate">
            <a:avLst>
              <a:gd name="adj" fmla="val 65888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latin typeface="华文中宋" panose="02010600040101010101" pitchFamily="2" charset="-122"/>
                <a:ea typeface="华文中宋" panose="02010600040101010101" pitchFamily="2" charset="-122"/>
              </a:rPr>
              <a:t>IO</a:t>
            </a:r>
            <a:r>
              <a:rPr lang="zh-CN" altLang="en-US" smtClean="0">
                <a:latin typeface="华文中宋" panose="02010600040101010101" pitchFamily="2" charset="-122"/>
                <a:ea typeface="华文中宋" panose="02010600040101010101" pitchFamily="2" charset="-122"/>
              </a:rPr>
              <a:t>模型</a:t>
            </a:r>
            <a:endParaRPr lang="zh-CN" altLang="en-US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80613" y="1429276"/>
            <a:ext cx="207238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smtClean="0"/>
              <a:t>Event drive IO</a:t>
            </a:r>
            <a:endParaRPr lang="zh-CN" altLang="en-US" sz="4000" b="1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9232" y="2547646"/>
            <a:ext cx="8696470" cy="39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6397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/>
          <p:cNvGrpSpPr/>
          <p:nvPr/>
        </p:nvGrpSpPr>
        <p:grpSpPr>
          <a:xfrm>
            <a:off x="312577" y="210791"/>
            <a:ext cx="3026655" cy="354181"/>
            <a:chOff x="2147314" y="804555"/>
            <a:chExt cx="3026655" cy="354181"/>
          </a:xfrm>
        </p:grpSpPr>
        <p:grpSp>
          <p:nvGrpSpPr>
            <p:cNvPr id="22" name="组合 21"/>
            <p:cNvGrpSpPr/>
            <p:nvPr/>
          </p:nvGrpSpPr>
          <p:grpSpPr>
            <a:xfrm>
              <a:off x="3534889" y="1040577"/>
              <a:ext cx="1639080" cy="117268"/>
              <a:chOff x="573689" y="222664"/>
              <a:chExt cx="1639080" cy="353287"/>
            </a:xfrm>
            <a:solidFill>
              <a:srgbClr val="D9E026"/>
            </a:solidFill>
          </p:grpSpPr>
          <p:sp>
            <p:nvSpPr>
              <p:cNvPr id="23" name="圆角矩形 22"/>
              <p:cNvSpPr/>
              <p:nvPr/>
            </p:nvSpPr>
            <p:spPr>
              <a:xfrm>
                <a:off x="573689" y="222664"/>
                <a:ext cx="1639080" cy="353287"/>
              </a:xfrm>
              <a:prstGeom prst="roundRect">
                <a:avLst>
                  <a:gd name="adj" fmla="val 3245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573689" y="438216"/>
                <a:ext cx="1639080" cy="13773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9" name="组合 18"/>
            <p:cNvGrpSpPr/>
            <p:nvPr/>
          </p:nvGrpSpPr>
          <p:grpSpPr>
            <a:xfrm>
              <a:off x="3148655" y="1041468"/>
              <a:ext cx="1639080" cy="117268"/>
              <a:chOff x="573689" y="222664"/>
              <a:chExt cx="1639080" cy="353287"/>
            </a:xfrm>
            <a:solidFill>
              <a:srgbClr val="91338C"/>
            </a:solidFill>
          </p:grpSpPr>
          <p:sp>
            <p:nvSpPr>
              <p:cNvPr id="20" name="圆角矩形 19"/>
              <p:cNvSpPr/>
              <p:nvPr/>
            </p:nvSpPr>
            <p:spPr>
              <a:xfrm>
                <a:off x="573689" y="222664"/>
                <a:ext cx="1639080" cy="353287"/>
              </a:xfrm>
              <a:prstGeom prst="roundRect">
                <a:avLst>
                  <a:gd name="adj" fmla="val 3245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573689" y="438216"/>
                <a:ext cx="1639080" cy="13773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2147314" y="804555"/>
              <a:ext cx="2207115" cy="353290"/>
              <a:chOff x="330245" y="804555"/>
              <a:chExt cx="2207115" cy="353290"/>
            </a:xfrm>
          </p:grpSpPr>
          <p:grpSp>
            <p:nvGrpSpPr>
              <p:cNvPr id="16" name="组合 15"/>
              <p:cNvGrpSpPr/>
              <p:nvPr/>
            </p:nvGrpSpPr>
            <p:grpSpPr>
              <a:xfrm>
                <a:off x="898280" y="1040577"/>
                <a:ext cx="1639080" cy="117268"/>
                <a:chOff x="573689" y="222664"/>
                <a:chExt cx="1639080" cy="353287"/>
              </a:xfrm>
              <a:solidFill>
                <a:srgbClr val="049FFA"/>
              </a:solidFill>
            </p:grpSpPr>
            <p:sp>
              <p:nvSpPr>
                <p:cNvPr id="17" name="圆角矩形 16"/>
                <p:cNvSpPr/>
                <p:nvPr/>
              </p:nvSpPr>
              <p:spPr>
                <a:xfrm>
                  <a:off x="573689" y="222664"/>
                  <a:ext cx="1639080" cy="353287"/>
                </a:xfrm>
                <a:prstGeom prst="roundRect">
                  <a:avLst>
                    <a:gd name="adj" fmla="val 32457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" name="矩形 17"/>
                <p:cNvSpPr/>
                <p:nvPr/>
              </p:nvSpPr>
              <p:spPr>
                <a:xfrm>
                  <a:off x="573689" y="438216"/>
                  <a:ext cx="1639080" cy="137735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5" name="组合 14"/>
              <p:cNvGrpSpPr/>
              <p:nvPr/>
            </p:nvGrpSpPr>
            <p:grpSpPr>
              <a:xfrm>
                <a:off x="330245" y="804555"/>
                <a:ext cx="1639080" cy="353290"/>
                <a:chOff x="573689" y="222664"/>
                <a:chExt cx="1639080" cy="353290"/>
              </a:xfrm>
            </p:grpSpPr>
            <p:sp>
              <p:nvSpPr>
                <p:cNvPr id="13" name="圆角矩形 12"/>
                <p:cNvSpPr/>
                <p:nvPr/>
              </p:nvSpPr>
              <p:spPr>
                <a:xfrm>
                  <a:off x="573689" y="222664"/>
                  <a:ext cx="1639080" cy="234537"/>
                </a:xfrm>
                <a:prstGeom prst="roundRect">
                  <a:avLst>
                    <a:gd name="adj" fmla="val 32457"/>
                  </a:avLst>
                </a:prstGeom>
                <a:solidFill>
                  <a:srgbClr val="FCC71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" name="矩形 13"/>
                <p:cNvSpPr/>
                <p:nvPr/>
              </p:nvSpPr>
              <p:spPr>
                <a:xfrm>
                  <a:off x="573689" y="326572"/>
                  <a:ext cx="1639080" cy="249382"/>
                </a:xfrm>
                <a:prstGeom prst="rect">
                  <a:avLst/>
                </a:prstGeom>
                <a:solidFill>
                  <a:srgbClr val="FCC71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sp>
        <p:nvSpPr>
          <p:cNvPr id="3" name="文本框 2"/>
          <p:cNvSpPr txBox="1"/>
          <p:nvPr/>
        </p:nvSpPr>
        <p:spPr>
          <a:xfrm>
            <a:off x="312577" y="210791"/>
            <a:ext cx="1638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</a:t>
            </a:r>
            <a:r>
              <a:rPr lang="zh-CN" altLang="en-US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="" xmlns:a16="http://schemas.microsoft.com/office/drawing/2014/main" id="{C48D4BC0-0C46-4694-80B9-FCDFE5F4C3B5}"/>
              </a:ext>
            </a:extLst>
          </p:cNvPr>
          <p:cNvSpPr txBox="1"/>
          <p:nvPr/>
        </p:nvSpPr>
        <p:spPr>
          <a:xfrm>
            <a:off x="652402" y="1036836"/>
            <a:ext cx="2095499" cy="198521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30" name="箭头: 五边形 29">
            <a:extLst>
              <a:ext uri="{FF2B5EF4-FFF2-40B4-BE49-F238E27FC236}">
                <a16:creationId xmlns="" xmlns:a16="http://schemas.microsoft.com/office/drawing/2014/main" id="{DAB6CC48-B0D6-471B-B188-D7433129D682}"/>
              </a:ext>
            </a:extLst>
          </p:cNvPr>
          <p:cNvSpPr/>
          <p:nvPr/>
        </p:nvSpPr>
        <p:spPr>
          <a:xfrm>
            <a:off x="1017870" y="4266036"/>
            <a:ext cx="1867290" cy="523220"/>
          </a:xfrm>
          <a:prstGeom prst="homePlate">
            <a:avLst>
              <a:gd name="adj" fmla="val 65888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latin typeface="华文中宋" panose="02010600040101010101" pitchFamily="2" charset="-122"/>
                <a:ea typeface="华文中宋" panose="02010600040101010101" pitchFamily="2" charset="-122"/>
              </a:rPr>
              <a:t>IO</a:t>
            </a:r>
            <a:r>
              <a:rPr lang="zh-CN" altLang="en-US" smtClean="0">
                <a:latin typeface="华文中宋" panose="02010600040101010101" pitchFamily="2" charset="-122"/>
                <a:ea typeface="华文中宋" panose="02010600040101010101" pitchFamily="2" charset="-122"/>
              </a:rPr>
              <a:t>模型</a:t>
            </a:r>
            <a:endParaRPr lang="zh-CN" altLang="en-US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80612" y="1429276"/>
            <a:ext cx="18980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b="1" smtClean="0"/>
              <a:t>AIO</a:t>
            </a:r>
            <a:endParaRPr lang="zh-CN" altLang="en-US" sz="7200" b="1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9232" y="2547646"/>
            <a:ext cx="8197640" cy="39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5145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00AE0-F9D8-440E-9745-FF83361FB695}" type="slidenum">
              <a:rPr lang="zh-CN" altLang="en-US" smtClean="0">
                <a:solidFill>
                  <a:srgbClr val="BDBDBD"/>
                </a:solidFill>
              </a:rPr>
              <a:pPr/>
              <a:t>9</a:t>
            </a:fld>
            <a:endParaRPr lang="zh-CN" altLang="en-US">
              <a:solidFill>
                <a:srgbClr val="BDBDBD"/>
              </a:solidFill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165600" y="3771624"/>
            <a:ext cx="81309" cy="1898844"/>
            <a:chOff x="405183" y="3029417"/>
            <a:chExt cx="82133" cy="1730208"/>
          </a:xfrm>
        </p:grpSpPr>
        <p:sp>
          <p:nvSpPr>
            <p:cNvPr id="9" name="圆角矩形 8"/>
            <p:cNvSpPr/>
            <p:nvPr userDrawn="1"/>
          </p:nvSpPr>
          <p:spPr>
            <a:xfrm>
              <a:off x="405183" y="3029417"/>
              <a:ext cx="82132" cy="1500273"/>
            </a:xfrm>
            <a:prstGeom prst="roundRect">
              <a:avLst>
                <a:gd name="adj" fmla="val 50000"/>
              </a:avLst>
            </a:prstGeom>
            <a:solidFill>
              <a:srgbClr val="04A8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圆角矩形 9"/>
            <p:cNvSpPr/>
            <p:nvPr userDrawn="1"/>
          </p:nvSpPr>
          <p:spPr>
            <a:xfrm>
              <a:off x="405184" y="4297160"/>
              <a:ext cx="82132" cy="462465"/>
            </a:xfrm>
            <a:prstGeom prst="roundRect">
              <a:avLst>
                <a:gd name="adj" fmla="val 50000"/>
              </a:avLst>
            </a:prstGeom>
            <a:solidFill>
              <a:srgbClr val="FCC7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436"/>
          <a:stretch/>
        </p:blipFill>
        <p:spPr>
          <a:xfrm>
            <a:off x="0" y="-5938"/>
            <a:ext cx="12192000" cy="348730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9570" y="2001424"/>
            <a:ext cx="3599695" cy="3243079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8587711" y="2819650"/>
            <a:ext cx="122341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0" b="1" dirty="0">
                <a:solidFill>
                  <a:schemeClr val="bg1"/>
                </a:solidFill>
              </a:rPr>
              <a:t>02</a:t>
            </a:r>
            <a:endParaRPr lang="zh-CN" altLang="en-US" sz="8000" b="1" dirty="0">
              <a:solidFill>
                <a:schemeClr val="bg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451519" y="4044719"/>
            <a:ext cx="5217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smtClean="0">
                <a:solidFill>
                  <a:srgbClr val="5156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NIO</a:t>
            </a:r>
            <a:r>
              <a:rPr lang="zh-CN" altLang="en-US" sz="3600" b="1" smtClean="0">
                <a:solidFill>
                  <a:srgbClr val="5156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基础知识</a:t>
            </a:r>
            <a:endParaRPr lang="zh-CN" altLang="en-US" sz="3600" b="1" dirty="0">
              <a:solidFill>
                <a:srgbClr val="5156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451520" y="4996674"/>
            <a:ext cx="46294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smtClean="0">
                <a:solidFill>
                  <a:srgbClr val="5156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 NIO</a:t>
            </a:r>
            <a:r>
              <a:rPr lang="zh-CN" altLang="en-US" sz="2000" smtClean="0">
                <a:solidFill>
                  <a:srgbClr val="5156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三大组件</a:t>
            </a:r>
            <a:endParaRPr lang="zh-CN" altLang="en-US" sz="2000" dirty="0">
              <a:solidFill>
                <a:srgbClr val="5156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555245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5456</TotalTime>
  <Words>1522</Words>
  <Application>Microsoft Office PowerPoint</Application>
  <PresentationFormat>自定义</PresentationFormat>
  <Paragraphs>131</Paragraphs>
  <Slides>22</Slides>
  <Notes>15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3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Windows 用户</cp:lastModifiedBy>
  <cp:revision>154</cp:revision>
  <dcterms:created xsi:type="dcterms:W3CDTF">2019-12-06T10:23:10Z</dcterms:created>
  <dcterms:modified xsi:type="dcterms:W3CDTF">2021-02-18T14:29:07Z</dcterms:modified>
</cp:coreProperties>
</file>