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48"/>
  </p:notesMasterIdLst>
  <p:sldIdLst>
    <p:sldId id="256" r:id="rId2"/>
    <p:sldId id="274" r:id="rId3"/>
    <p:sldId id="312" r:id="rId4"/>
    <p:sldId id="320" r:id="rId5"/>
    <p:sldId id="319" r:id="rId6"/>
    <p:sldId id="321" r:id="rId7"/>
    <p:sldId id="324" r:id="rId8"/>
    <p:sldId id="325" r:id="rId9"/>
    <p:sldId id="322" r:id="rId10"/>
    <p:sldId id="323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45" r:id="rId31"/>
    <p:sldId id="346" r:id="rId32"/>
    <p:sldId id="305" r:id="rId33"/>
    <p:sldId id="347" r:id="rId34"/>
    <p:sldId id="348" r:id="rId35"/>
    <p:sldId id="349" r:id="rId36"/>
    <p:sldId id="350" r:id="rId37"/>
    <p:sldId id="351" r:id="rId38"/>
    <p:sldId id="352" r:id="rId39"/>
    <p:sldId id="353" r:id="rId40"/>
    <p:sldId id="354" r:id="rId41"/>
    <p:sldId id="355" r:id="rId42"/>
    <p:sldId id="356" r:id="rId43"/>
    <p:sldId id="357" r:id="rId44"/>
    <p:sldId id="358" r:id="rId45"/>
    <p:sldId id="359" r:id="rId46"/>
    <p:sldId id="360" r:id="rId4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8" autoAdjust="0"/>
    <p:restoredTop sz="94674" autoAdjust="0"/>
  </p:normalViewPr>
  <p:slideViewPr>
    <p:cSldViewPr snapToGrid="0">
      <p:cViewPr varScale="1">
        <p:scale>
          <a:sx n="173" d="100"/>
          <a:sy n="173" d="100"/>
        </p:scale>
        <p:origin x="208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85216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5144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3252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5959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1258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50250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10777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57105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537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2285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516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33843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42047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26768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56715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75328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81371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21228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05080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97641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88091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4804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6867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8676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63308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26770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83991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16178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71312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74774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32573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0675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295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25319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10717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97603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67989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90542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75576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7242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551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630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330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126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8077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p14:dur="4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6.png"/><Relationship Id="rId7" Type="http://schemas.openxmlformats.org/officeDocument/2006/relationships/image" Target="NUL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7.png"/><Relationship Id="rId7" Type="http://schemas.openxmlformats.org/officeDocument/2006/relationships/image" Target="NUL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2.png"/><Relationship Id="rId9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8.png"/><Relationship Id="rId7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2.png"/><Relationship Id="rId9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9.png"/><Relationship Id="rId7" Type="http://schemas.openxmlformats.org/officeDocument/2006/relationships/image" Target="NUL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2.png"/><Relationship Id="rId9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NUL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26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2.png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2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2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29.xm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.png"/><Relationship Id="rId7" Type="http://schemas.openxmlformats.org/officeDocument/2006/relationships/image" Target="NUL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.png"/><Relationship Id="rId7" Type="http://schemas.openxmlformats.org/officeDocument/2006/relationships/image" Target="NUL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2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2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37.xm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2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.png"/><Relationship Id="rId7" Type="http://schemas.openxmlformats.org/officeDocument/2006/relationships/image" Target="NUL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NUL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image" Target="../media/image8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00.png"/><Relationship Id="rId5" Type="http://schemas.openxmlformats.org/officeDocument/2006/relationships/image" Target="../media/image12.png"/><Relationship Id="rId10" Type="http://schemas.openxmlformats.org/officeDocument/2006/relationships/image" Target="../media/image90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10" Type="http://schemas.openxmlformats.org/officeDocument/2006/relationships/image" Target="../media/image34.png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429300" y="1714500"/>
            <a:ext cx="46987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4000" dirty="0">
                <a:solidFill>
                  <a:srgbClr val="4C5D6E"/>
                </a:solidFill>
              </a:rPr>
              <a:t>Графики на плоскости</a:t>
            </a:r>
            <a:endParaRPr sz="4000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Shape 55" descr="ava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1600" dirty="0">
                <a:solidFill>
                  <a:srgbClr val="BDC2CA"/>
                </a:solidFill>
              </a:rPr>
              <a:t>Тригонометрия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BDC2CA"/>
                </a:solidFill>
              </a:rPr>
              <a:t>Введение в математику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8" name="Shape 5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 dirty="0">
                <a:solidFill>
                  <a:srgbClr val="4C5D6E"/>
                </a:solidFill>
              </a:rPr>
              <a:t>Урок 3</a:t>
            </a:r>
            <a:endParaRPr sz="2000" b="1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Что мы узнали?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017725"/>
            <a:ext cx="6856826" cy="3554264"/>
          </a:xfrm>
        </p:spPr>
        <p:txBody>
          <a:bodyPr/>
          <a:lstStyle/>
          <a:p>
            <a:pPr lvl="0">
              <a:lnSpc>
                <a:spcPct val="200000"/>
              </a:lnSpc>
            </a:pPr>
            <a:r>
              <a:rPr lang="ru-RU" dirty="0"/>
              <a:t>Как определяются тригонометрические функции</a:t>
            </a:r>
          </a:p>
          <a:p>
            <a:pPr lvl="0">
              <a:lnSpc>
                <a:spcPct val="200000"/>
              </a:lnSpc>
            </a:pPr>
            <a:r>
              <a:rPr lang="ru-RU" dirty="0"/>
              <a:t>Что такое радианы и градусы</a:t>
            </a:r>
          </a:p>
          <a:p>
            <a:pPr lvl="0">
              <a:lnSpc>
                <a:spcPct val="200000"/>
              </a:lnSpc>
            </a:pPr>
            <a:r>
              <a:rPr lang="ru-RU" dirty="0"/>
              <a:t>Как выглядят графики тригонометрических функций</a:t>
            </a:r>
          </a:p>
          <a:p>
            <a:pPr>
              <a:lnSpc>
                <a:spcPct val="200000"/>
              </a:lnSpc>
            </a:pPr>
            <a:r>
              <a:rPr lang="ru-RU" dirty="0"/>
              <a:t>Как определяются обратные тригонометрические функции</a:t>
            </a: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64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429300" y="1714500"/>
            <a:ext cx="46987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4000" dirty="0">
                <a:solidFill>
                  <a:srgbClr val="4C5D6E"/>
                </a:solidFill>
              </a:rPr>
              <a:t>Графики </a:t>
            </a:r>
            <a:br>
              <a:rPr lang="ru-RU" sz="4000" dirty="0">
                <a:solidFill>
                  <a:srgbClr val="4C5D6E"/>
                </a:solidFill>
              </a:rPr>
            </a:br>
            <a:r>
              <a:rPr lang="ru-RU" sz="4000" dirty="0">
                <a:solidFill>
                  <a:srgbClr val="4C5D6E"/>
                </a:solidFill>
              </a:rPr>
              <a:t>на плоскости</a:t>
            </a:r>
            <a:endParaRPr sz="4000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Shape 55" descr="ava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-US" sz="1600" dirty="0">
                <a:solidFill>
                  <a:srgbClr val="BDC2CA"/>
                </a:solidFill>
              </a:rPr>
              <a:t>XY-</a:t>
            </a:r>
            <a:r>
              <a:rPr lang="ru-RU" sz="1600" dirty="0">
                <a:solidFill>
                  <a:srgbClr val="BDC2CA"/>
                </a:solidFill>
              </a:rPr>
              <a:t>графики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BDC2CA"/>
                </a:solidFill>
              </a:rPr>
              <a:t>Введение в математику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8" name="Shape 5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 dirty="0">
                <a:solidFill>
                  <a:srgbClr val="4C5D6E"/>
                </a:solidFill>
              </a:rPr>
              <a:t>Урок 3</a:t>
            </a:r>
            <a:endParaRPr sz="2000" b="1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5692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>
                <a:solidFill>
                  <a:srgbClr val="4C5D6E"/>
                </a:solidFill>
              </a:rPr>
              <a:t>План урока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017725"/>
            <a:ext cx="6856826" cy="3554264"/>
          </a:xfrm>
        </p:spPr>
        <p:txBody>
          <a:bodyPr/>
          <a:lstStyle/>
          <a:p>
            <a:pPr lvl="0">
              <a:lnSpc>
                <a:spcPct val="200000"/>
              </a:lnSpc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Качественный анализ графика функции</a:t>
            </a:r>
          </a:p>
          <a:p>
            <a:pPr lvl="0">
              <a:lnSpc>
                <a:spcPct val="200000"/>
              </a:lnSpc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Возрастание и убывание, максимум и минимум, нули 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Периодические функции: период, амплитуда, фаза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Полиномы</a:t>
            </a:r>
            <a:endParaRPr lang="en-US" dirty="0">
              <a:solidFill>
                <a:srgbClr val="2C2D30"/>
              </a:solidFill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Рисование графиков в </a:t>
            </a:r>
            <a:r>
              <a:rPr lang="en-US" dirty="0">
                <a:solidFill>
                  <a:srgbClr val="2C2D30"/>
                </a:solidFill>
              </a:rPr>
              <a:t>Python</a:t>
            </a:r>
            <a:endParaRPr lang="ru-RU" dirty="0">
              <a:solidFill>
                <a:srgbClr val="2C2D30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6617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39A4D0E-192E-4BE5-BAFE-8F571B0961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8475" t="6310" r="23397" b="10451"/>
          <a:stretch/>
        </p:blipFill>
        <p:spPr>
          <a:xfrm>
            <a:off x="4674413" y="890312"/>
            <a:ext cx="3287129" cy="3606788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200" dirty="0">
                <a:solidFill>
                  <a:srgbClr val="4C5D6E"/>
                </a:solidFill>
              </a:rPr>
              <a:t>График функции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244DA7AC-BE03-4A2F-8CD6-8A1A247B95F4}"/>
                  </a:ext>
                </a:extLst>
              </p:cNvPr>
              <p:cNvSpPr/>
              <p:nvPr/>
            </p:nvSpPr>
            <p:spPr>
              <a:xfrm>
                <a:off x="7660484" y="3771950"/>
                <a:ext cx="5712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244DA7AC-BE03-4A2F-8CD6-8A1A247B95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484" y="3771950"/>
                <a:ext cx="5712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7F1E4807-491D-4737-9293-4F40E7AA0573}"/>
                  </a:ext>
                </a:extLst>
              </p:cNvPr>
              <p:cNvSpPr/>
              <p:nvPr/>
            </p:nvSpPr>
            <p:spPr>
              <a:xfrm>
                <a:off x="5746777" y="533915"/>
                <a:ext cx="5712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ru-RU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7F1E4807-491D-4737-9293-4F40E7AA05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777" y="533915"/>
                <a:ext cx="5712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E91B7C7-A532-4637-AAE4-FF5B7A48DD59}"/>
                  </a:ext>
                </a:extLst>
              </p:cNvPr>
              <p:cNvSpPr txBox="1"/>
              <p:nvPr/>
            </p:nvSpPr>
            <p:spPr>
              <a:xfrm>
                <a:off x="1082375" y="1376729"/>
                <a:ext cx="15211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E91B7C7-A532-4637-AAE4-FF5B7A48D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375" y="1376729"/>
                <a:ext cx="1521126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75402B1-640C-4130-A434-03D58B3B5CB1}"/>
                  </a:ext>
                </a:extLst>
              </p:cNvPr>
              <p:cNvSpPr txBox="1"/>
              <p:nvPr/>
            </p:nvSpPr>
            <p:spPr>
              <a:xfrm>
                <a:off x="1142373" y="2105228"/>
                <a:ext cx="262602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75402B1-640C-4130-A434-03D58B3B5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373" y="2105228"/>
                <a:ext cx="2626025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88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46C6F0-C693-4511-B66C-657BB678E8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326" t="5430" r="22844" b="13842"/>
          <a:stretch/>
        </p:blipFill>
        <p:spPr>
          <a:xfrm>
            <a:off x="4741681" y="889873"/>
            <a:ext cx="3036032" cy="3120306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200" dirty="0">
                <a:solidFill>
                  <a:srgbClr val="4C5D6E"/>
                </a:solidFill>
              </a:rPr>
              <a:t>График функции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94F376-9F20-4340-B395-7A500CFFC805}"/>
                  </a:ext>
                </a:extLst>
              </p:cNvPr>
              <p:cNvSpPr txBox="1"/>
              <p:nvPr/>
            </p:nvSpPr>
            <p:spPr>
              <a:xfrm>
                <a:off x="1082375" y="1376729"/>
                <a:ext cx="15211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94F376-9F20-4340-B395-7A500CFFC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375" y="1376729"/>
                <a:ext cx="152112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37586890-80DE-4613-86C0-AC70089E83E1}"/>
                  </a:ext>
                </a:extLst>
              </p:cNvPr>
              <p:cNvSpPr/>
              <p:nvPr/>
            </p:nvSpPr>
            <p:spPr>
              <a:xfrm>
                <a:off x="7432716" y="3142389"/>
                <a:ext cx="5712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37586890-80DE-4613-86C0-AC70089E83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716" y="3142389"/>
                <a:ext cx="5712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B1225A48-F597-475D-9691-A942725D9760}"/>
                  </a:ext>
                </a:extLst>
              </p:cNvPr>
              <p:cNvSpPr/>
              <p:nvPr/>
            </p:nvSpPr>
            <p:spPr>
              <a:xfrm>
                <a:off x="5711974" y="628263"/>
                <a:ext cx="5712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ru-RU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B1225A48-F597-475D-9691-A942725D97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974" y="628263"/>
                <a:ext cx="57120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83E4AAC-2D1F-446D-80C0-61CB5CD91266}"/>
                  </a:ext>
                </a:extLst>
              </p:cNvPr>
              <p:cNvSpPr txBox="1"/>
              <p:nvPr/>
            </p:nvSpPr>
            <p:spPr>
              <a:xfrm>
                <a:off x="1142373" y="2105228"/>
                <a:ext cx="262602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83E4AAC-2D1F-446D-80C0-61CB5CD91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373" y="2105228"/>
                <a:ext cx="2626025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622D998-BFB6-4014-B762-F9011D17D3A7}"/>
                  </a:ext>
                </a:extLst>
              </p:cNvPr>
              <p:cNvSpPr txBox="1"/>
              <p:nvPr/>
            </p:nvSpPr>
            <p:spPr>
              <a:xfrm>
                <a:off x="1140084" y="2994145"/>
                <a:ext cx="326223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622D998-BFB6-4014-B762-F9011D17D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084" y="2994145"/>
                <a:ext cx="3262236" cy="430887"/>
              </a:xfrm>
              <a:prstGeom prst="rect">
                <a:avLst/>
              </a:prstGeom>
              <a:blipFill>
                <a:blip r:embed="rId9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17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C7BE8BD-6D16-49EB-A79F-C14A0063BC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940" t="5704" r="5399" b="12549"/>
          <a:stretch/>
        </p:blipFill>
        <p:spPr>
          <a:xfrm>
            <a:off x="4210089" y="889873"/>
            <a:ext cx="3501084" cy="3531639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200" dirty="0">
                <a:solidFill>
                  <a:srgbClr val="4C5D6E"/>
                </a:solidFill>
              </a:rPr>
              <a:t>График функции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94F376-9F20-4340-B395-7A500CFFC805}"/>
                  </a:ext>
                </a:extLst>
              </p:cNvPr>
              <p:cNvSpPr txBox="1"/>
              <p:nvPr/>
            </p:nvSpPr>
            <p:spPr>
              <a:xfrm>
                <a:off x="3237811" y="2554786"/>
                <a:ext cx="15211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94F376-9F20-4340-B395-7A500CFFC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811" y="2554786"/>
                <a:ext cx="152112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37586890-80DE-4613-86C0-AC70089E83E1}"/>
                  </a:ext>
                </a:extLst>
              </p:cNvPr>
              <p:cNvSpPr/>
              <p:nvPr/>
            </p:nvSpPr>
            <p:spPr>
              <a:xfrm>
                <a:off x="7432716" y="3142389"/>
                <a:ext cx="5712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37586890-80DE-4613-86C0-AC70089E83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716" y="3142389"/>
                <a:ext cx="5712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B1225A48-F597-475D-9691-A942725D9760}"/>
                  </a:ext>
                </a:extLst>
              </p:cNvPr>
              <p:cNvSpPr/>
              <p:nvPr/>
            </p:nvSpPr>
            <p:spPr>
              <a:xfrm>
                <a:off x="5960631" y="571488"/>
                <a:ext cx="5712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ru-RU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B1225A48-F597-475D-9691-A942725D97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631" y="571488"/>
                <a:ext cx="57120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10E7979-1B7F-46AF-96B5-2F4B6EA51DDC}"/>
                  </a:ext>
                </a:extLst>
              </p:cNvPr>
              <p:cNvSpPr txBox="1"/>
              <p:nvPr/>
            </p:nvSpPr>
            <p:spPr>
              <a:xfrm>
                <a:off x="1713574" y="2020319"/>
                <a:ext cx="312771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10E7979-1B7F-46AF-96B5-2F4B6EA51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574" y="2020319"/>
                <a:ext cx="3127714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72FE6A7-231C-405E-9C73-7B8E98DE50FB}"/>
                  </a:ext>
                </a:extLst>
              </p:cNvPr>
              <p:cNvSpPr txBox="1"/>
              <p:nvPr/>
            </p:nvSpPr>
            <p:spPr>
              <a:xfrm>
                <a:off x="1631223" y="3980859"/>
                <a:ext cx="312771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72FE6A7-231C-405E-9C73-7B8E98DE5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223" y="3980859"/>
                <a:ext cx="3127714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37F0B34E-3314-46C4-96B0-9497B2CE7FED}"/>
              </a:ext>
            </a:extLst>
          </p:cNvPr>
          <p:cNvCxnSpPr>
            <a:cxnSpLocks/>
          </p:cNvCxnSpPr>
          <p:nvPr/>
        </p:nvCxnSpPr>
        <p:spPr>
          <a:xfrm flipV="1">
            <a:off x="5391448" y="1747561"/>
            <a:ext cx="704552" cy="183203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45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9" grpId="0"/>
      <p:bldP spid="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4B1A49-6F29-427B-854B-139A6A2A6E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233" t="11473" r="17500" b="16421"/>
          <a:stretch/>
        </p:blipFill>
        <p:spPr>
          <a:xfrm>
            <a:off x="3082461" y="982611"/>
            <a:ext cx="4687826" cy="3395828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200" dirty="0">
                <a:solidFill>
                  <a:srgbClr val="4C5D6E"/>
                </a:solidFill>
              </a:rPr>
              <a:t>График функции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94F376-9F20-4340-B395-7A500CFFC805}"/>
                  </a:ext>
                </a:extLst>
              </p:cNvPr>
              <p:cNvSpPr txBox="1"/>
              <p:nvPr/>
            </p:nvSpPr>
            <p:spPr>
              <a:xfrm>
                <a:off x="1590892" y="1970384"/>
                <a:ext cx="15211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94F376-9F20-4340-B395-7A500CFFC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892" y="1970384"/>
                <a:ext cx="152112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37586890-80DE-4613-86C0-AC70089E83E1}"/>
                  </a:ext>
                </a:extLst>
              </p:cNvPr>
              <p:cNvSpPr/>
              <p:nvPr/>
            </p:nvSpPr>
            <p:spPr>
              <a:xfrm>
                <a:off x="7425573" y="2535834"/>
                <a:ext cx="5712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37586890-80DE-4613-86C0-AC70089E83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573" y="2535834"/>
                <a:ext cx="5712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B1225A48-F597-475D-9691-A942725D9760}"/>
                  </a:ext>
                </a:extLst>
              </p:cNvPr>
              <p:cNvSpPr/>
              <p:nvPr/>
            </p:nvSpPr>
            <p:spPr>
              <a:xfrm>
                <a:off x="4728731" y="705032"/>
                <a:ext cx="5712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ru-RU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B1225A48-F597-475D-9691-A942725D97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731" y="705032"/>
                <a:ext cx="57120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7257095-99C6-4359-8195-A887ABDFFAAF}"/>
                  </a:ext>
                </a:extLst>
              </p:cNvPr>
              <p:cNvSpPr txBox="1"/>
              <p:nvPr/>
            </p:nvSpPr>
            <p:spPr>
              <a:xfrm>
                <a:off x="1590892" y="2389367"/>
                <a:ext cx="15211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7257095-99C6-4359-8195-A887ABDFF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892" y="2389367"/>
                <a:ext cx="1521126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EAD961-5BD4-4587-A4B4-FA780F4519E7}"/>
                  </a:ext>
                </a:extLst>
              </p:cNvPr>
              <p:cNvSpPr txBox="1"/>
              <p:nvPr/>
            </p:nvSpPr>
            <p:spPr>
              <a:xfrm>
                <a:off x="1711461" y="4025460"/>
                <a:ext cx="15211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tg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EAD961-5BD4-4587-A4B4-FA780F451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461" y="4025460"/>
                <a:ext cx="1521126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51CB1D34-53D8-4F53-929E-2D001830EF7D}"/>
              </a:ext>
            </a:extLst>
          </p:cNvPr>
          <p:cNvCxnSpPr>
            <a:cxnSpLocks/>
          </p:cNvCxnSpPr>
          <p:nvPr/>
        </p:nvCxnSpPr>
        <p:spPr>
          <a:xfrm flipV="1">
            <a:off x="5388831" y="763313"/>
            <a:ext cx="0" cy="3681687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F277243F-1CD2-4878-B8AF-029D873DDFB2}"/>
              </a:ext>
            </a:extLst>
          </p:cNvPr>
          <p:cNvCxnSpPr>
            <a:cxnSpLocks/>
          </p:cNvCxnSpPr>
          <p:nvPr/>
        </p:nvCxnSpPr>
        <p:spPr>
          <a:xfrm flipV="1">
            <a:off x="6560105" y="763966"/>
            <a:ext cx="0" cy="3681687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DBDA1F83-514A-4BFE-A582-8A7181EF1020}"/>
              </a:ext>
            </a:extLst>
          </p:cNvPr>
          <p:cNvCxnSpPr>
            <a:cxnSpLocks/>
          </p:cNvCxnSpPr>
          <p:nvPr/>
        </p:nvCxnSpPr>
        <p:spPr>
          <a:xfrm flipV="1">
            <a:off x="4223305" y="982611"/>
            <a:ext cx="0" cy="3429983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10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7" grpId="0"/>
      <p:bldP spid="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Домашнее задание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16A79F2C-2A8F-4C0F-98EA-E04B186199D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053784" y="1272550"/>
                <a:ext cx="6744015" cy="2626350"/>
              </a:xfrm>
            </p:spPr>
            <p:txBody>
              <a:bodyPr/>
              <a:lstStyle/>
              <a:p>
                <a:pPr marL="11430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sz="2400" dirty="0" smtClean="0"/>
                        <m:t>Нарисуйте график</m:t>
                      </m:r>
                      <m:r>
                        <m:rPr>
                          <m:nor/>
                        </m:rPr>
                        <a:rPr lang="ru-RU" sz="2400" b="0" i="0" dirty="0" smtClean="0"/>
                        <m:t> функции</m:t>
                      </m:r>
                      <m:r>
                        <m:rPr>
                          <m:nor/>
                        </m:rPr>
                        <a:rPr lang="ru-RU" sz="2400" dirty="0" smtClean="0"/>
                        <m:t>:</m:t>
                      </m:r>
                    </m:oMath>
                  </m:oMathPara>
                </a14:m>
                <a:endParaRPr lang="ru-RU" sz="2400" dirty="0"/>
              </a:p>
              <a:p>
                <a:pPr marL="11430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br>
                  <a:rPr lang="ru-RU" sz="2400" dirty="0"/>
                </a:br>
                <a:endParaRPr lang="ru-RU" sz="2400" dirty="0"/>
              </a:p>
            </p:txBody>
          </p:sp>
        </mc:Choice>
        <mc:Fallback xmlns="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16A79F2C-2A8F-4C0F-98EA-E04B186199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53784" y="1272550"/>
                <a:ext cx="6744015" cy="262635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7644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Что мы узнали?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017725"/>
            <a:ext cx="6856826" cy="3554264"/>
          </a:xfrm>
        </p:spPr>
        <p:txBody>
          <a:bodyPr/>
          <a:lstStyle/>
          <a:p>
            <a:pPr lvl="0">
              <a:lnSpc>
                <a:spcPct val="200000"/>
              </a:lnSpc>
            </a:pPr>
            <a:r>
              <a:rPr lang="ru-RU" dirty="0"/>
              <a:t>Как качественно анализировать графики</a:t>
            </a:r>
          </a:p>
          <a:p>
            <a:pPr lvl="0">
              <a:lnSpc>
                <a:spcPct val="200000"/>
              </a:lnSpc>
            </a:pPr>
            <a:r>
              <a:rPr lang="ru-RU" dirty="0"/>
              <a:t>Как будет меняться график при умножении аргумента на множитель, сложения аргумента с числом и т.п.</a:t>
            </a:r>
          </a:p>
          <a:p>
            <a:pPr lvl="0">
              <a:lnSpc>
                <a:spcPct val="200000"/>
              </a:lnSpc>
            </a:pPr>
            <a:r>
              <a:rPr lang="ru-RU" dirty="0"/>
              <a:t>Что такое максимум </a:t>
            </a:r>
            <a:r>
              <a:rPr lang="ru-RU"/>
              <a:t>и минимум</a:t>
            </a:r>
            <a:endParaRPr lang="ru-RU" dirty="0"/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714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429299" y="1714500"/>
            <a:ext cx="4704607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4000" dirty="0">
                <a:solidFill>
                  <a:srgbClr val="4C5D6E"/>
                </a:solidFill>
              </a:rPr>
              <a:t>Графики </a:t>
            </a:r>
            <a:br>
              <a:rPr lang="ru-RU" sz="4000" dirty="0">
                <a:solidFill>
                  <a:srgbClr val="4C5D6E"/>
                </a:solidFill>
              </a:rPr>
            </a:br>
            <a:r>
              <a:rPr lang="ru-RU" sz="4000" dirty="0">
                <a:solidFill>
                  <a:srgbClr val="4C5D6E"/>
                </a:solidFill>
              </a:rPr>
              <a:t>на плоскости</a:t>
            </a:r>
            <a:endParaRPr sz="4000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Shape 55" descr="ava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1600" dirty="0">
                <a:solidFill>
                  <a:srgbClr val="BDC2CA"/>
                </a:solidFill>
              </a:rPr>
              <a:t>Примеры графиков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BDC2CA"/>
                </a:solidFill>
              </a:rPr>
              <a:t>Введение в математику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8" name="Shape 5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 dirty="0">
                <a:solidFill>
                  <a:srgbClr val="4C5D6E"/>
                </a:solidFill>
              </a:rPr>
              <a:t>Урок 3</a:t>
            </a:r>
            <a:endParaRPr sz="2000" b="1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572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>
                <a:solidFill>
                  <a:srgbClr val="4C5D6E"/>
                </a:solidFill>
              </a:rPr>
              <a:t>План урока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017725"/>
            <a:ext cx="6856826" cy="3554264"/>
          </a:xfrm>
        </p:spPr>
        <p:txBody>
          <a:bodyPr/>
          <a:lstStyle/>
          <a:p>
            <a:pPr lvl="0">
              <a:lnSpc>
                <a:spcPct val="200000"/>
              </a:lnSpc>
            </a:pPr>
            <a:r>
              <a:rPr lang="ru-RU" dirty="0">
                <a:solidFill>
                  <a:srgbClr val="2C2D30"/>
                </a:solidFill>
              </a:rPr>
              <a:t>Тригонометрические функции: </a:t>
            </a:r>
            <a:r>
              <a:rPr lang="en-US" dirty="0">
                <a:solidFill>
                  <a:srgbClr val="2C2D30"/>
                </a:solidFill>
              </a:rPr>
              <a:t>sin, cos, </a:t>
            </a:r>
            <a:r>
              <a:rPr lang="en-US" dirty="0" err="1">
                <a:solidFill>
                  <a:srgbClr val="2C2D30"/>
                </a:solidFill>
              </a:rPr>
              <a:t>tg</a:t>
            </a:r>
            <a:endParaRPr lang="ru-RU" dirty="0">
              <a:solidFill>
                <a:srgbClr val="2C2D30"/>
              </a:solidFill>
            </a:endParaRPr>
          </a:p>
          <a:p>
            <a:pPr lvl="0">
              <a:lnSpc>
                <a:spcPct val="200000"/>
              </a:lnSpc>
            </a:pPr>
            <a:r>
              <a:rPr lang="ru-RU" dirty="0">
                <a:solidFill>
                  <a:srgbClr val="2C2D30"/>
                </a:solidFill>
              </a:rPr>
              <a:t>Радианы и градусы</a:t>
            </a:r>
          </a:p>
          <a:p>
            <a:pPr lvl="0">
              <a:lnSpc>
                <a:spcPct val="200000"/>
              </a:lnSpc>
            </a:pPr>
            <a:r>
              <a:rPr lang="ru-RU" dirty="0">
                <a:solidFill>
                  <a:srgbClr val="2C2D30"/>
                </a:solidFill>
              </a:rPr>
              <a:t>Основные тригонометрические тождества</a:t>
            </a:r>
          </a:p>
          <a:p>
            <a:pPr>
              <a:lnSpc>
                <a:spcPct val="200000"/>
              </a:lnSpc>
            </a:pPr>
            <a:r>
              <a:rPr lang="ru-RU" dirty="0">
                <a:solidFill>
                  <a:srgbClr val="2C2D30"/>
                </a:solidFill>
              </a:rPr>
              <a:t>Обратные тригонометрические функции</a:t>
            </a: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143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>
                <a:solidFill>
                  <a:srgbClr val="4C5D6E"/>
                </a:solidFill>
              </a:rPr>
              <a:t>План урока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017725"/>
            <a:ext cx="6856826" cy="3554264"/>
          </a:xfrm>
        </p:spPr>
        <p:txBody>
          <a:bodyPr/>
          <a:lstStyle/>
          <a:p>
            <a:pPr lvl="0">
              <a:lnSpc>
                <a:spcPct val="200000"/>
              </a:lnSpc>
            </a:pPr>
            <a:r>
              <a:rPr lang="ru-RU" dirty="0">
                <a:solidFill>
                  <a:srgbClr val="2C2D30"/>
                </a:solidFill>
              </a:rPr>
              <a:t>Полиномы</a:t>
            </a:r>
          </a:p>
          <a:p>
            <a:pPr lvl="1">
              <a:lnSpc>
                <a:spcPct val="200000"/>
              </a:lnSpc>
            </a:pPr>
            <a:r>
              <a:rPr lang="ru-RU" dirty="0">
                <a:solidFill>
                  <a:srgbClr val="2C2D30"/>
                </a:solidFill>
              </a:rPr>
              <a:t>коэффициенты полинома</a:t>
            </a:r>
          </a:p>
          <a:p>
            <a:pPr lvl="1">
              <a:lnSpc>
                <a:spcPct val="200000"/>
              </a:lnSpc>
            </a:pPr>
            <a:r>
              <a:rPr lang="ru-RU" dirty="0">
                <a:solidFill>
                  <a:srgbClr val="2C2D30"/>
                </a:solidFill>
              </a:rPr>
              <a:t>корни полинома</a:t>
            </a:r>
          </a:p>
          <a:p>
            <a:pPr lvl="0">
              <a:lnSpc>
                <a:spcPct val="200000"/>
              </a:lnSpc>
            </a:pPr>
            <a:r>
              <a:rPr lang="ru-RU" dirty="0">
                <a:solidFill>
                  <a:srgbClr val="2C2D30"/>
                </a:solidFill>
              </a:rPr>
              <a:t>Показательная функция</a:t>
            </a:r>
          </a:p>
          <a:p>
            <a:pPr lvl="0">
              <a:lnSpc>
                <a:spcPct val="200000"/>
              </a:lnSpc>
            </a:pPr>
            <a:r>
              <a:rPr lang="ru-RU" dirty="0">
                <a:solidFill>
                  <a:srgbClr val="2C2D30"/>
                </a:solidFill>
              </a:rPr>
              <a:t>Другие функции</a:t>
            </a: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0795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200" dirty="0">
                <a:solidFill>
                  <a:srgbClr val="4C5D6E"/>
                </a:solidFill>
              </a:rPr>
              <a:t>Полином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F392E7-3B27-46E1-8C81-42F651A8EE75}"/>
                  </a:ext>
                </a:extLst>
              </p:cNvPr>
              <p:cNvSpPr txBox="1"/>
              <p:nvPr/>
            </p:nvSpPr>
            <p:spPr>
              <a:xfrm>
                <a:off x="867047" y="2890561"/>
                <a:ext cx="4178627" cy="13447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32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320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32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3200" b="0" i="1" baseline="-2500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F392E7-3B27-46E1-8C81-42F651A8E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47" y="2890561"/>
                <a:ext cx="4178627" cy="13447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BC9E02A-273F-4F08-9B03-0550F61052DE}"/>
                  </a:ext>
                </a:extLst>
              </p:cNvPr>
              <p:cNvSpPr txBox="1"/>
              <p:nvPr/>
            </p:nvSpPr>
            <p:spPr>
              <a:xfrm>
                <a:off x="1282122" y="1218372"/>
                <a:ext cx="661955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+</a:t>
                </a:r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∙ </m:t>
                    </m:r>
                    <m:r>
                      <a:rPr lang="pt-BR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+</a:t>
                </a:r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baseline="-2500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ru-RU" sz="3200" baseline="-25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BC9E02A-273F-4F08-9B03-0550F6105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122" y="1218372"/>
                <a:ext cx="6619551" cy="492443"/>
              </a:xfrm>
              <a:prstGeom prst="rect">
                <a:avLst/>
              </a:prstGeom>
              <a:blipFill>
                <a:blip r:embed="rId5"/>
                <a:stretch>
                  <a:fillRect t="-25926" b="-481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1F8EC98-00E4-4FFF-8B21-7600B16648AA}"/>
                  </a:ext>
                </a:extLst>
              </p:cNvPr>
              <p:cNvSpPr txBox="1"/>
              <p:nvPr/>
            </p:nvSpPr>
            <p:spPr>
              <a:xfrm>
                <a:off x="1332873" y="2054466"/>
                <a:ext cx="730312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3200" b="0" i="1" baseline="-2500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+</a:t>
                </a:r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∙ </m:t>
                    </m:r>
                    <m:r>
                      <a:rPr lang="pt-BR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+</a:t>
                </a:r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baseline="-2500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ru-RU" sz="3200" baseline="-25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1F8EC98-00E4-4FFF-8B21-7600B1664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873" y="2054466"/>
                <a:ext cx="7303127" cy="492443"/>
              </a:xfrm>
              <a:prstGeom prst="rect">
                <a:avLst/>
              </a:prstGeom>
              <a:blipFill>
                <a:blip r:embed="rId6"/>
                <a:stretch>
                  <a:fillRect l="-83" t="-24691" b="-493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A672046-6C88-4815-B79D-487DC600F078}"/>
                  </a:ext>
                </a:extLst>
              </p:cNvPr>
              <p:cNvSpPr txBox="1"/>
              <p:nvPr/>
            </p:nvSpPr>
            <p:spPr>
              <a:xfrm>
                <a:off x="3931774" y="3316735"/>
                <a:ext cx="19992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A672046-6C88-4815-B79D-487DC600F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774" y="3316735"/>
                <a:ext cx="1999200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9994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6" grpId="0"/>
      <p:bldP spid="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Что мы узнали?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017725"/>
            <a:ext cx="6856826" cy="3554264"/>
          </a:xfrm>
        </p:spPr>
        <p:txBody>
          <a:bodyPr/>
          <a:lstStyle/>
          <a:p>
            <a:pPr lvl="0">
              <a:spcAft>
                <a:spcPts val="1200"/>
              </a:spcAft>
            </a:pPr>
            <a:r>
              <a:rPr lang="ru-RU" dirty="0"/>
              <a:t>Что такое полином</a:t>
            </a:r>
          </a:p>
          <a:p>
            <a:pPr lvl="0">
              <a:spcAft>
                <a:spcPts val="1200"/>
              </a:spcAft>
            </a:pPr>
            <a:r>
              <a:rPr lang="ru-RU" dirty="0"/>
              <a:t>Сколько корней имеет полином</a:t>
            </a:r>
          </a:p>
          <a:p>
            <a:pPr>
              <a:spcAft>
                <a:spcPts val="1200"/>
              </a:spcAft>
            </a:pPr>
            <a:r>
              <a:rPr lang="ru-RU" dirty="0"/>
              <a:t>Как выглядят графики показательной и некоторых других функций</a:t>
            </a: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056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429299" y="1714500"/>
            <a:ext cx="4704607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4000" dirty="0">
                <a:solidFill>
                  <a:srgbClr val="4C5D6E"/>
                </a:solidFill>
              </a:rPr>
              <a:t>Графики </a:t>
            </a:r>
            <a:br>
              <a:rPr lang="ru-RU" sz="4000" dirty="0">
                <a:solidFill>
                  <a:srgbClr val="4C5D6E"/>
                </a:solidFill>
              </a:rPr>
            </a:br>
            <a:r>
              <a:rPr lang="ru-RU" sz="4000" dirty="0">
                <a:solidFill>
                  <a:srgbClr val="4C5D6E"/>
                </a:solidFill>
              </a:rPr>
              <a:t>на плоскости</a:t>
            </a:r>
            <a:endParaRPr sz="4000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Shape 55" descr="ava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1600" dirty="0">
                <a:solidFill>
                  <a:srgbClr val="BDC2CA"/>
                </a:solidFill>
              </a:rPr>
              <a:t>Преобразование координат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BDC2CA"/>
                </a:solidFill>
              </a:rPr>
              <a:t>Введение в математику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8" name="Shape 5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 dirty="0">
                <a:solidFill>
                  <a:srgbClr val="4C5D6E"/>
                </a:solidFill>
              </a:rPr>
              <a:t>Урок 3</a:t>
            </a:r>
            <a:endParaRPr sz="2000" b="1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9317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>
                <a:solidFill>
                  <a:srgbClr val="4C5D6E"/>
                </a:solidFill>
              </a:rPr>
              <a:t>План урока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017725"/>
            <a:ext cx="6856826" cy="3554264"/>
          </a:xfrm>
        </p:spPr>
        <p:txBody>
          <a:bodyPr/>
          <a:lstStyle/>
          <a:p>
            <a:pPr lvl="0">
              <a:lnSpc>
                <a:spcPct val="200000"/>
              </a:lnSpc>
            </a:pPr>
            <a:r>
              <a:rPr lang="ru-RU" dirty="0">
                <a:solidFill>
                  <a:srgbClr val="2C2D30"/>
                </a:solidFill>
              </a:rPr>
              <a:t>Формулы преобразования</a:t>
            </a:r>
            <a:r>
              <a:rPr lang="en-US" dirty="0">
                <a:solidFill>
                  <a:srgbClr val="2C2D30"/>
                </a:solidFill>
              </a:rPr>
              <a:t> XY- </a:t>
            </a:r>
            <a:r>
              <a:rPr lang="ru-RU" dirty="0">
                <a:solidFill>
                  <a:srgbClr val="2C2D30"/>
                </a:solidFill>
              </a:rPr>
              <a:t>координат на плоскости</a:t>
            </a:r>
          </a:p>
          <a:p>
            <a:pPr lvl="0">
              <a:lnSpc>
                <a:spcPct val="200000"/>
              </a:lnSpc>
            </a:pPr>
            <a:r>
              <a:rPr lang="ru-RU" dirty="0">
                <a:solidFill>
                  <a:srgbClr val="2C2D30"/>
                </a:solidFill>
              </a:rPr>
              <a:t>Линейное преобразование плоскости</a:t>
            </a:r>
            <a:endParaRPr lang="en-US" dirty="0">
              <a:solidFill>
                <a:srgbClr val="2C2D30"/>
              </a:solidFill>
            </a:endParaRPr>
          </a:p>
          <a:p>
            <a:pPr lvl="0">
              <a:lnSpc>
                <a:spcPct val="200000"/>
              </a:lnSpc>
            </a:pPr>
            <a:r>
              <a:rPr lang="ru-RU" dirty="0">
                <a:solidFill>
                  <a:srgbClr val="2C2D30"/>
                </a:solidFill>
              </a:rPr>
              <a:t>Полярные координаты</a:t>
            </a: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13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39A4D0E-192E-4BE5-BAFE-8F571B0961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8475" t="6310" r="23397" b="10451"/>
          <a:stretch/>
        </p:blipFill>
        <p:spPr>
          <a:xfrm>
            <a:off x="4280713" y="890312"/>
            <a:ext cx="3287129" cy="3606788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200" dirty="0">
                <a:solidFill>
                  <a:srgbClr val="4C5D6E"/>
                </a:solidFill>
              </a:rPr>
              <a:t>График функции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244DA7AC-BE03-4A2F-8CD6-8A1A247B95F4}"/>
                  </a:ext>
                </a:extLst>
              </p:cNvPr>
              <p:cNvSpPr/>
              <p:nvPr/>
            </p:nvSpPr>
            <p:spPr>
              <a:xfrm>
                <a:off x="7266784" y="3771950"/>
                <a:ext cx="5712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244DA7AC-BE03-4A2F-8CD6-8A1A247B95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784" y="3771950"/>
                <a:ext cx="5712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7F1E4807-491D-4737-9293-4F40E7AA0573}"/>
                  </a:ext>
                </a:extLst>
              </p:cNvPr>
              <p:cNvSpPr/>
              <p:nvPr/>
            </p:nvSpPr>
            <p:spPr>
              <a:xfrm>
                <a:off x="5353077" y="533915"/>
                <a:ext cx="5712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ru-RU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7F1E4807-491D-4737-9293-4F40E7AA05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077" y="533915"/>
                <a:ext cx="5712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E91B7C7-A532-4637-AAE4-FF5B7A48DD59}"/>
                  </a:ext>
                </a:extLst>
              </p:cNvPr>
              <p:cNvSpPr txBox="1"/>
              <p:nvPr/>
            </p:nvSpPr>
            <p:spPr>
              <a:xfrm>
                <a:off x="1274000" y="1100081"/>
                <a:ext cx="15211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E91B7C7-A532-4637-AAE4-FF5B7A48D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000" y="1100081"/>
                <a:ext cx="1521126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75402B1-640C-4130-A434-03D58B3B5CB1}"/>
                  </a:ext>
                </a:extLst>
              </p:cNvPr>
              <p:cNvSpPr txBox="1"/>
              <p:nvPr/>
            </p:nvSpPr>
            <p:spPr>
              <a:xfrm>
                <a:off x="1274000" y="1544619"/>
                <a:ext cx="262602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75402B1-640C-4130-A434-03D58B3B5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000" y="1544619"/>
                <a:ext cx="2626025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B4BA3072-981C-4169-AF6E-9FBD762CE999}"/>
              </a:ext>
            </a:extLst>
          </p:cNvPr>
          <p:cNvCxnSpPr>
            <a:cxnSpLocks/>
          </p:cNvCxnSpPr>
          <p:nvPr/>
        </p:nvCxnSpPr>
        <p:spPr>
          <a:xfrm flipV="1">
            <a:off x="5411788" y="3826669"/>
            <a:ext cx="1048885" cy="3643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CDD65C36-3392-40F9-8C64-EDCF4CE9ACB8}"/>
                  </a:ext>
                </a:extLst>
              </p:cNvPr>
              <p:cNvSpPr/>
              <p:nvPr/>
            </p:nvSpPr>
            <p:spPr>
              <a:xfrm>
                <a:off x="1274000" y="2414147"/>
                <a:ext cx="18289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RU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CDD65C36-3392-40F9-8C64-EDCF4CE9AC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000" y="2414147"/>
                <a:ext cx="1828962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541EFEC6-F575-4DEF-A00F-15D86D4114A1}"/>
                  </a:ext>
                </a:extLst>
              </p:cNvPr>
              <p:cNvSpPr/>
              <p:nvPr/>
            </p:nvSpPr>
            <p:spPr>
              <a:xfrm>
                <a:off x="1274000" y="2860740"/>
                <a:ext cx="181209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RU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541EFEC6-F575-4DEF-A00F-15D86D4114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000" y="2860740"/>
                <a:ext cx="181209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D8992588-6686-491C-89CF-C0FBDF20F17E}"/>
              </a:ext>
            </a:extLst>
          </p:cNvPr>
          <p:cNvGrpSpPr/>
          <p:nvPr/>
        </p:nvGrpSpPr>
        <p:grpSpPr>
          <a:xfrm>
            <a:off x="6438664" y="589999"/>
            <a:ext cx="1474188" cy="3236670"/>
            <a:chOff x="6438664" y="589999"/>
            <a:chExt cx="1474188" cy="3236670"/>
          </a:xfrm>
        </p:grpSpPr>
        <p:cxnSp>
          <p:nvCxnSpPr>
            <p:cNvPr id="43" name="Прямая со стрелкой 42">
              <a:extLst>
                <a:ext uri="{FF2B5EF4-FFF2-40B4-BE49-F238E27FC236}">
                  <a16:creationId xmlns:a16="http://schemas.microsoft.com/office/drawing/2014/main" id="{69468BB8-1C03-49D7-BC85-9AA265864B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9230" y="786136"/>
              <a:ext cx="0" cy="304053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>
              <a:extLst>
                <a:ext uri="{FF2B5EF4-FFF2-40B4-BE49-F238E27FC236}">
                  <a16:creationId xmlns:a16="http://schemas.microsoft.com/office/drawing/2014/main" id="{9159456C-1BE3-4C6A-827A-DFEAB1CD8E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8664" y="3788617"/>
              <a:ext cx="1397935" cy="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Прямоугольник 47">
                  <a:extLst>
                    <a:ext uri="{FF2B5EF4-FFF2-40B4-BE49-F238E27FC236}">
                      <a16:creationId xmlns:a16="http://schemas.microsoft.com/office/drawing/2014/main" id="{8ED5D396-06B4-438F-9C72-DC9BBD680F29}"/>
                    </a:ext>
                  </a:extLst>
                </p:cNvPr>
                <p:cNvSpPr/>
                <p:nvPr/>
              </p:nvSpPr>
              <p:spPr>
                <a:xfrm>
                  <a:off x="6478075" y="589999"/>
                  <a:ext cx="493643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ru-RU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Прямоугольник 47">
                  <a:extLst>
                    <a:ext uri="{FF2B5EF4-FFF2-40B4-BE49-F238E27FC236}">
                      <a16:creationId xmlns:a16="http://schemas.microsoft.com/office/drawing/2014/main" id="{8ED5D396-06B4-438F-9C72-DC9BBD680F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8075" y="589999"/>
                  <a:ext cx="493643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Прямоугольник 48">
                  <a:extLst>
                    <a:ext uri="{FF2B5EF4-FFF2-40B4-BE49-F238E27FC236}">
                      <a16:creationId xmlns:a16="http://schemas.microsoft.com/office/drawing/2014/main" id="{6A6CDEFA-B058-4022-9356-2D4918DA0F80}"/>
                    </a:ext>
                  </a:extLst>
                </p:cNvPr>
                <p:cNvSpPr/>
                <p:nvPr/>
              </p:nvSpPr>
              <p:spPr>
                <a:xfrm>
                  <a:off x="7341652" y="3210664"/>
                  <a:ext cx="571200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ru-RU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Прямоугольник 48">
                  <a:extLst>
                    <a:ext uri="{FF2B5EF4-FFF2-40B4-BE49-F238E27FC236}">
                      <a16:creationId xmlns:a16="http://schemas.microsoft.com/office/drawing/2014/main" id="{6A6CDEFA-B058-4022-9356-2D4918DA0F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1652" y="3210664"/>
                  <a:ext cx="571200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4B564FDE-82D1-43EB-BCF0-4E78C19DBCD3}"/>
                  </a:ext>
                </a:extLst>
              </p:cNvPr>
              <p:cNvSpPr/>
              <p:nvPr/>
            </p:nvSpPr>
            <p:spPr>
              <a:xfrm>
                <a:off x="6679263" y="2276709"/>
                <a:ext cx="139166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4B564FDE-82D1-43EB-BCF0-4E78C19DBC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263" y="2276709"/>
                <a:ext cx="139166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D97DB56F-94B9-4F73-88A8-F7F9EE45C69B}"/>
                  </a:ext>
                </a:extLst>
              </p:cNvPr>
              <p:cNvSpPr/>
              <p:nvPr/>
            </p:nvSpPr>
            <p:spPr>
              <a:xfrm>
                <a:off x="5621725" y="4165551"/>
                <a:ext cx="87665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000" b="1" dirty="0"/>
              </a:p>
            </p:txBody>
          </p:sp>
        </mc:Choice>
        <mc:Fallback xmlns="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D97DB56F-94B9-4F73-88A8-F7F9EE45C6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725" y="4165551"/>
                <a:ext cx="876650" cy="400110"/>
              </a:xfrm>
              <a:prstGeom prst="rect">
                <a:avLst/>
              </a:prstGeom>
              <a:blipFill>
                <a:blip r:embed="rId1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3BA61C2-9AF8-42AD-9F25-3D6C2053A972}"/>
                  </a:ext>
                </a:extLst>
              </p:cNvPr>
              <p:cNvSpPr txBox="1"/>
              <p:nvPr/>
            </p:nvSpPr>
            <p:spPr>
              <a:xfrm>
                <a:off x="1274000" y="3694520"/>
                <a:ext cx="262602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RU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3BA61C2-9AF8-42AD-9F25-3D6C2053A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000" y="3694520"/>
                <a:ext cx="2626025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149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5" grpId="0"/>
      <p:bldP spid="7" grpId="0"/>
      <p:bldP spid="42" grpId="0"/>
      <p:bldP spid="51" grpId="0"/>
      <p:bldP spid="11" grpId="0"/>
      <p:bldP spid="5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200" dirty="0">
                <a:solidFill>
                  <a:srgbClr val="4C5D6E"/>
                </a:solidFill>
              </a:rPr>
              <a:t>Преобразование координат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8BDEB348-880D-46D3-B08D-5B66996F355D}"/>
              </a:ext>
            </a:extLst>
          </p:cNvPr>
          <p:cNvGrpSpPr/>
          <p:nvPr/>
        </p:nvGrpSpPr>
        <p:grpSpPr>
          <a:xfrm>
            <a:off x="5525513" y="2500184"/>
            <a:ext cx="1614460" cy="1896398"/>
            <a:chOff x="6438664" y="1930272"/>
            <a:chExt cx="1614460" cy="1896398"/>
          </a:xfrm>
        </p:grpSpPr>
        <p:cxnSp>
          <p:nvCxnSpPr>
            <p:cNvPr id="49" name="Прямая со стрелкой 48">
              <a:extLst>
                <a:ext uri="{FF2B5EF4-FFF2-40B4-BE49-F238E27FC236}">
                  <a16:creationId xmlns:a16="http://schemas.microsoft.com/office/drawing/2014/main" id="{88C7B328-15FA-450A-9674-97C50DD671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9230" y="2249066"/>
              <a:ext cx="0" cy="15776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Прямая со стрелкой 49">
              <a:extLst>
                <a:ext uri="{FF2B5EF4-FFF2-40B4-BE49-F238E27FC236}">
                  <a16:creationId xmlns:a16="http://schemas.microsoft.com/office/drawing/2014/main" id="{CF07683A-66A4-4F6A-BBC5-EE9B3D0FD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8664" y="3814017"/>
              <a:ext cx="139793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Прямоугольник 51">
                  <a:extLst>
                    <a:ext uri="{FF2B5EF4-FFF2-40B4-BE49-F238E27FC236}">
                      <a16:creationId xmlns:a16="http://schemas.microsoft.com/office/drawing/2014/main" id="{2AFD89B5-B4AC-4908-9247-ACC2E89B9F3B}"/>
                    </a:ext>
                  </a:extLst>
                </p:cNvPr>
                <p:cNvSpPr/>
                <p:nvPr/>
              </p:nvSpPr>
              <p:spPr>
                <a:xfrm>
                  <a:off x="6442605" y="1930272"/>
                  <a:ext cx="493643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ru-RU" sz="28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Прямоугольник 51">
                  <a:extLst>
                    <a:ext uri="{FF2B5EF4-FFF2-40B4-BE49-F238E27FC236}">
                      <a16:creationId xmlns:a16="http://schemas.microsoft.com/office/drawing/2014/main" id="{2AFD89B5-B4AC-4908-9247-ACC2E89B9F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2605" y="1930272"/>
                  <a:ext cx="4936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Прямоугольник 52">
                  <a:extLst>
                    <a:ext uri="{FF2B5EF4-FFF2-40B4-BE49-F238E27FC236}">
                      <a16:creationId xmlns:a16="http://schemas.microsoft.com/office/drawing/2014/main" id="{01B266CA-13B8-4EB5-9D0F-A401141E52B8}"/>
                    </a:ext>
                  </a:extLst>
                </p:cNvPr>
                <p:cNvSpPr/>
                <p:nvPr/>
              </p:nvSpPr>
              <p:spPr>
                <a:xfrm>
                  <a:off x="7481924" y="3303449"/>
                  <a:ext cx="571200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ru-RU" sz="28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Прямоугольник 52">
                  <a:extLst>
                    <a:ext uri="{FF2B5EF4-FFF2-40B4-BE49-F238E27FC236}">
                      <a16:creationId xmlns:a16="http://schemas.microsoft.com/office/drawing/2014/main" id="{01B266CA-13B8-4EB5-9D0F-A401141E52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1924" y="3303449"/>
                  <a:ext cx="571200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E5F70650-45D5-41A5-BE70-3C3542E845AA}"/>
              </a:ext>
            </a:extLst>
          </p:cNvPr>
          <p:cNvGrpSpPr/>
          <p:nvPr/>
        </p:nvGrpSpPr>
        <p:grpSpPr>
          <a:xfrm rot="19800109">
            <a:off x="5564423" y="1166715"/>
            <a:ext cx="1849861" cy="1683260"/>
            <a:chOff x="6062991" y="2105358"/>
            <a:chExt cx="1849861" cy="1683260"/>
          </a:xfrm>
        </p:grpSpPr>
        <p:cxnSp>
          <p:nvCxnSpPr>
            <p:cNvPr id="55" name="Прямая со стрелкой 54">
              <a:extLst>
                <a:ext uri="{FF2B5EF4-FFF2-40B4-BE49-F238E27FC236}">
                  <a16:creationId xmlns:a16="http://schemas.microsoft.com/office/drawing/2014/main" id="{59F513D9-8ED4-422A-8F94-94EE10E8FF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8664" y="3788617"/>
              <a:ext cx="1397935" cy="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Прямоугольник 56">
                  <a:extLst>
                    <a:ext uri="{FF2B5EF4-FFF2-40B4-BE49-F238E27FC236}">
                      <a16:creationId xmlns:a16="http://schemas.microsoft.com/office/drawing/2014/main" id="{346FA411-1892-4713-BC7E-529C8DCE88A8}"/>
                    </a:ext>
                  </a:extLst>
                </p:cNvPr>
                <p:cNvSpPr/>
                <p:nvPr/>
              </p:nvSpPr>
              <p:spPr>
                <a:xfrm>
                  <a:off x="7341652" y="3210664"/>
                  <a:ext cx="571200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ru-RU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Прямоугольник 56">
                  <a:extLst>
                    <a:ext uri="{FF2B5EF4-FFF2-40B4-BE49-F238E27FC236}">
                      <a16:creationId xmlns:a16="http://schemas.microsoft.com/office/drawing/2014/main" id="{346FA411-1892-4713-BC7E-529C8DCE88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1652" y="3210664"/>
                  <a:ext cx="571200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8" name="Группа 57">
              <a:extLst>
                <a:ext uri="{FF2B5EF4-FFF2-40B4-BE49-F238E27FC236}">
                  <a16:creationId xmlns:a16="http://schemas.microsoft.com/office/drawing/2014/main" id="{05CB7F11-5BBE-42BB-909F-C024111697CB}"/>
                </a:ext>
              </a:extLst>
            </p:cNvPr>
            <p:cNvGrpSpPr/>
            <p:nvPr/>
          </p:nvGrpSpPr>
          <p:grpSpPr>
            <a:xfrm>
              <a:off x="6062991" y="2105358"/>
              <a:ext cx="1849861" cy="1683260"/>
              <a:chOff x="6062991" y="2105358"/>
              <a:chExt cx="1849861" cy="1683260"/>
            </a:xfrm>
          </p:grpSpPr>
          <p:cxnSp>
            <p:nvCxnSpPr>
              <p:cNvPr id="59" name="Прямая со стрелкой 58">
                <a:extLst>
                  <a:ext uri="{FF2B5EF4-FFF2-40B4-BE49-F238E27FC236}">
                    <a16:creationId xmlns:a16="http://schemas.microsoft.com/office/drawing/2014/main" id="{08446A32-CC7D-4AED-B3FD-4A3D1AD5D5D7}"/>
                  </a:ext>
                </a:extLst>
              </p:cNvPr>
              <p:cNvCxnSpPr>
                <a:cxnSpLocks/>
              </p:cNvCxnSpPr>
              <p:nvPr/>
            </p:nvCxnSpPr>
            <p:spPr>
              <a:xfrm rot="1799891" flipH="1" flipV="1">
                <a:off x="6062991" y="2347790"/>
                <a:ext cx="792479" cy="1372715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Прямая со стрелкой 59">
                <a:extLst>
                  <a:ext uri="{FF2B5EF4-FFF2-40B4-BE49-F238E27FC236}">
                    <a16:creationId xmlns:a16="http://schemas.microsoft.com/office/drawing/2014/main" id="{F5CF2D92-188B-468E-B8CD-77F10019DD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8664" y="3788617"/>
                <a:ext cx="1397935" cy="1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Прямоугольник 60">
                    <a:extLst>
                      <a:ext uri="{FF2B5EF4-FFF2-40B4-BE49-F238E27FC236}">
                        <a16:creationId xmlns:a16="http://schemas.microsoft.com/office/drawing/2014/main" id="{8BD7D777-1E79-42ED-9049-C739E875E145}"/>
                      </a:ext>
                    </a:extLst>
                  </p:cNvPr>
                  <p:cNvSpPr/>
                  <p:nvPr/>
                </p:nvSpPr>
                <p:spPr>
                  <a:xfrm>
                    <a:off x="6478406" y="2105358"/>
                    <a:ext cx="493643" cy="52322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oMath>
                      </m:oMathPara>
                    </a14:m>
                    <a:endParaRPr lang="ru-RU" sz="28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Прямоугольник 60">
                    <a:extLst>
                      <a:ext uri="{FF2B5EF4-FFF2-40B4-BE49-F238E27FC236}">
                        <a16:creationId xmlns:a16="http://schemas.microsoft.com/office/drawing/2014/main" id="{8BD7D777-1E79-42ED-9049-C739E875E14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8406" y="2105358"/>
                    <a:ext cx="493643" cy="5232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Прямоугольник 61">
                    <a:extLst>
                      <a:ext uri="{FF2B5EF4-FFF2-40B4-BE49-F238E27FC236}">
                        <a16:creationId xmlns:a16="http://schemas.microsoft.com/office/drawing/2014/main" id="{E2C246B2-4829-4506-87E7-6F9A00CFF718}"/>
                      </a:ext>
                    </a:extLst>
                  </p:cNvPr>
                  <p:cNvSpPr/>
                  <p:nvPr/>
                </p:nvSpPr>
                <p:spPr>
                  <a:xfrm>
                    <a:off x="7341652" y="3210664"/>
                    <a:ext cx="571200" cy="52322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ru-RU" sz="28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2" name="Прямоугольник 61">
                    <a:extLst>
                      <a:ext uri="{FF2B5EF4-FFF2-40B4-BE49-F238E27FC236}">
                        <a16:creationId xmlns:a16="http://schemas.microsoft.com/office/drawing/2014/main" id="{E2C246B2-4829-4506-87E7-6F9A00CFF71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1652" y="3210664"/>
                    <a:ext cx="571200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5" name="Овал 64">
            <a:extLst>
              <a:ext uri="{FF2B5EF4-FFF2-40B4-BE49-F238E27FC236}">
                <a16:creationId xmlns:a16="http://schemas.microsoft.com/office/drawing/2014/main" id="{6E176B5C-EF65-4633-A5E6-655C485972C0}"/>
              </a:ext>
            </a:extLst>
          </p:cNvPr>
          <p:cNvSpPr/>
          <p:nvPr/>
        </p:nvSpPr>
        <p:spPr>
          <a:xfrm>
            <a:off x="6402715" y="1946237"/>
            <a:ext cx="63500" cy="63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Прямоугольник 66">
                <a:extLst>
                  <a:ext uri="{FF2B5EF4-FFF2-40B4-BE49-F238E27FC236}">
                    <a16:creationId xmlns:a16="http://schemas.microsoft.com/office/drawing/2014/main" id="{9EE6DBAD-C51E-4823-A128-BF2267A475C5}"/>
                  </a:ext>
                </a:extLst>
              </p:cNvPr>
              <p:cNvSpPr/>
              <p:nvPr/>
            </p:nvSpPr>
            <p:spPr>
              <a:xfrm>
                <a:off x="6283174" y="1429343"/>
                <a:ext cx="116106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7" name="Прямоугольник 66">
                <a:extLst>
                  <a:ext uri="{FF2B5EF4-FFF2-40B4-BE49-F238E27FC236}">
                    <a16:creationId xmlns:a16="http://schemas.microsoft.com/office/drawing/2014/main" id="{9EE6DBAD-C51E-4823-A128-BF2267A47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174" y="1429343"/>
                <a:ext cx="1161062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D5348C1C-582D-42F2-82A0-A287B111B2DB}"/>
              </a:ext>
            </a:extLst>
          </p:cNvPr>
          <p:cNvGrpSpPr/>
          <p:nvPr/>
        </p:nvGrpSpPr>
        <p:grpSpPr>
          <a:xfrm>
            <a:off x="6435184" y="2437766"/>
            <a:ext cx="1409030" cy="724584"/>
            <a:chOff x="6435184" y="2437766"/>
            <a:chExt cx="1409030" cy="724584"/>
          </a:xfrm>
        </p:grpSpPr>
        <p:cxnSp>
          <p:nvCxnSpPr>
            <p:cNvPr id="64" name="Прямая соединительная линия 63">
              <a:extLst>
                <a:ext uri="{FF2B5EF4-FFF2-40B4-BE49-F238E27FC236}">
                  <a16:creationId xmlns:a16="http://schemas.microsoft.com/office/drawing/2014/main" id="{D57B966E-ECD8-4288-9736-5806794C24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35184" y="3047770"/>
              <a:ext cx="1409030" cy="13604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Дуга 65">
              <a:extLst>
                <a:ext uri="{FF2B5EF4-FFF2-40B4-BE49-F238E27FC236}">
                  <a16:creationId xmlns:a16="http://schemas.microsoft.com/office/drawing/2014/main" id="{AC784AD3-61E9-4E90-A388-40A2379D15B1}"/>
                </a:ext>
              </a:extLst>
            </p:cNvPr>
            <p:cNvSpPr/>
            <p:nvPr/>
          </p:nvSpPr>
          <p:spPr>
            <a:xfrm rot="8876960" flipH="1">
              <a:off x="6856368" y="2656805"/>
              <a:ext cx="341163" cy="505545"/>
            </a:xfrm>
            <a:prstGeom prst="arc">
              <a:avLst>
                <a:gd name="adj1" fmla="val 17782436"/>
                <a:gd name="adj2" fmla="val 2902196"/>
              </a:avLst>
            </a:prstGeom>
            <a:ln w="127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Прямоугольник 1">
                  <a:extLst>
                    <a:ext uri="{FF2B5EF4-FFF2-40B4-BE49-F238E27FC236}">
                      <a16:creationId xmlns:a16="http://schemas.microsoft.com/office/drawing/2014/main" id="{A09CCE61-1939-4A78-9340-C3F2725EAB2F}"/>
                    </a:ext>
                  </a:extLst>
                </p:cNvPr>
                <p:cNvSpPr/>
                <p:nvPr/>
              </p:nvSpPr>
              <p:spPr>
                <a:xfrm>
                  <a:off x="7118861" y="2437766"/>
                  <a:ext cx="50975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2800" i="1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2" name="Прямоугольник 1">
                  <a:extLst>
                    <a:ext uri="{FF2B5EF4-FFF2-40B4-BE49-F238E27FC236}">
                      <a16:creationId xmlns:a16="http://schemas.microsoft.com/office/drawing/2014/main" id="{A09CCE61-1939-4A78-9340-C3F2725EAB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8861" y="2437766"/>
                  <a:ext cx="509755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675E3ED8-12CD-4B33-92F6-18EBB0E1E3FF}"/>
              </a:ext>
            </a:extLst>
          </p:cNvPr>
          <p:cNvCxnSpPr>
            <a:cxnSpLocks/>
          </p:cNvCxnSpPr>
          <p:nvPr/>
        </p:nvCxnSpPr>
        <p:spPr>
          <a:xfrm flipV="1">
            <a:off x="5537970" y="3049810"/>
            <a:ext cx="896495" cy="133316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Прямоугольник 62">
                <a:extLst>
                  <a:ext uri="{FF2B5EF4-FFF2-40B4-BE49-F238E27FC236}">
                    <a16:creationId xmlns:a16="http://schemas.microsoft.com/office/drawing/2014/main" id="{16D13536-D33E-4C37-97C0-3C2CA31043FD}"/>
                  </a:ext>
                </a:extLst>
              </p:cNvPr>
              <p:cNvSpPr/>
              <p:nvPr/>
            </p:nvSpPr>
            <p:spPr>
              <a:xfrm>
                <a:off x="5987055" y="3528480"/>
                <a:ext cx="87665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000" b="1" dirty="0"/>
              </a:p>
            </p:txBody>
          </p:sp>
        </mc:Choice>
        <mc:Fallback xmlns="">
          <p:sp>
            <p:nvSpPr>
              <p:cNvPr id="63" name="Прямоугольник 62">
                <a:extLst>
                  <a:ext uri="{FF2B5EF4-FFF2-40B4-BE49-F238E27FC236}">
                    <a16:creationId xmlns:a16="http://schemas.microsoft.com/office/drawing/2014/main" id="{16D13536-D33E-4C37-97C0-3C2CA31043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055" y="3528480"/>
                <a:ext cx="876650" cy="400110"/>
              </a:xfrm>
              <a:prstGeom prst="rect">
                <a:avLst/>
              </a:prstGeom>
              <a:blipFill>
                <a:blip r:embed="rId10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Прямоугольник 69">
                <a:extLst>
                  <a:ext uri="{FF2B5EF4-FFF2-40B4-BE49-F238E27FC236}">
                    <a16:creationId xmlns:a16="http://schemas.microsoft.com/office/drawing/2014/main" id="{7ED66445-158C-4A4C-A198-77BA1FC2BEBA}"/>
                  </a:ext>
                </a:extLst>
              </p:cNvPr>
              <p:cNvSpPr/>
              <p:nvPr/>
            </p:nvSpPr>
            <p:spPr>
              <a:xfrm>
                <a:off x="1229245" y="1400850"/>
                <a:ext cx="37958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l-G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)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l-G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Прямоугольник 69">
                <a:extLst>
                  <a:ext uri="{FF2B5EF4-FFF2-40B4-BE49-F238E27FC236}">
                    <a16:creationId xmlns:a16="http://schemas.microsoft.com/office/drawing/2014/main" id="{7ED66445-158C-4A4C-A198-77BA1FC2BE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245" y="1400850"/>
                <a:ext cx="3795847" cy="400110"/>
              </a:xfrm>
              <a:prstGeom prst="rect">
                <a:avLst/>
              </a:prstGeom>
              <a:blipFill>
                <a:blip r:embed="rId11"/>
                <a:stretch>
                  <a:fillRect t="-7692" b="-292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Прямоугольник 70">
                <a:extLst>
                  <a:ext uri="{FF2B5EF4-FFF2-40B4-BE49-F238E27FC236}">
                    <a16:creationId xmlns:a16="http://schemas.microsoft.com/office/drawing/2014/main" id="{E32B19A9-8479-4572-877C-8A937930F33E}"/>
                  </a:ext>
                </a:extLst>
              </p:cNvPr>
              <p:cNvSpPr/>
              <p:nvPr/>
            </p:nvSpPr>
            <p:spPr>
              <a:xfrm>
                <a:off x="1229245" y="1841410"/>
                <a:ext cx="400148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l-G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ru-RU" sz="2000" dirty="0">
                          <a:solidFill>
                            <a:schemeClr val="tx1"/>
                          </a:solidFill>
                        </a:rPr>
                        <m:t>(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m:rPr>
                          <m:nor/>
                        </m:rPr>
                        <a:rPr lang="ru-RU" sz="2000" dirty="0">
                          <a:solidFill>
                            <a:schemeClr val="tx1"/>
                          </a:solidFill>
                        </a:rPr>
                        <m:t>)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l-G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Прямоугольник 70">
                <a:extLst>
                  <a:ext uri="{FF2B5EF4-FFF2-40B4-BE49-F238E27FC236}">
                    <a16:creationId xmlns:a16="http://schemas.microsoft.com/office/drawing/2014/main" id="{E32B19A9-8479-4572-877C-8A937930F3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245" y="1841410"/>
                <a:ext cx="4001480" cy="400110"/>
              </a:xfrm>
              <a:prstGeom prst="rect">
                <a:avLst/>
              </a:prstGeom>
              <a:blipFill>
                <a:blip r:embed="rId12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495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7" grpId="0"/>
      <p:bldP spid="63" grpId="0"/>
      <p:bldP spid="70" grpId="0"/>
      <p:bldP spid="7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200" dirty="0">
                <a:solidFill>
                  <a:srgbClr val="4C5D6E"/>
                </a:solidFill>
              </a:rPr>
              <a:t>Преобразование координат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8BDEB348-880D-46D3-B08D-5B66996F355D}"/>
              </a:ext>
            </a:extLst>
          </p:cNvPr>
          <p:cNvGrpSpPr/>
          <p:nvPr/>
        </p:nvGrpSpPr>
        <p:grpSpPr>
          <a:xfrm>
            <a:off x="5525513" y="2500184"/>
            <a:ext cx="1614460" cy="1896398"/>
            <a:chOff x="6438664" y="1930272"/>
            <a:chExt cx="1614460" cy="1896398"/>
          </a:xfrm>
        </p:grpSpPr>
        <p:cxnSp>
          <p:nvCxnSpPr>
            <p:cNvPr id="49" name="Прямая со стрелкой 48">
              <a:extLst>
                <a:ext uri="{FF2B5EF4-FFF2-40B4-BE49-F238E27FC236}">
                  <a16:creationId xmlns:a16="http://schemas.microsoft.com/office/drawing/2014/main" id="{88C7B328-15FA-450A-9674-97C50DD671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9230" y="2249066"/>
              <a:ext cx="0" cy="15776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Прямая со стрелкой 49">
              <a:extLst>
                <a:ext uri="{FF2B5EF4-FFF2-40B4-BE49-F238E27FC236}">
                  <a16:creationId xmlns:a16="http://schemas.microsoft.com/office/drawing/2014/main" id="{CF07683A-66A4-4F6A-BBC5-EE9B3D0FD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8664" y="3814017"/>
              <a:ext cx="139793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Прямоугольник 51">
                  <a:extLst>
                    <a:ext uri="{FF2B5EF4-FFF2-40B4-BE49-F238E27FC236}">
                      <a16:creationId xmlns:a16="http://schemas.microsoft.com/office/drawing/2014/main" id="{2AFD89B5-B4AC-4908-9247-ACC2E89B9F3B}"/>
                    </a:ext>
                  </a:extLst>
                </p:cNvPr>
                <p:cNvSpPr/>
                <p:nvPr/>
              </p:nvSpPr>
              <p:spPr>
                <a:xfrm>
                  <a:off x="6442605" y="1930272"/>
                  <a:ext cx="493643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ru-RU" sz="28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Прямоугольник 51">
                  <a:extLst>
                    <a:ext uri="{FF2B5EF4-FFF2-40B4-BE49-F238E27FC236}">
                      <a16:creationId xmlns:a16="http://schemas.microsoft.com/office/drawing/2014/main" id="{2AFD89B5-B4AC-4908-9247-ACC2E89B9F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2605" y="1930272"/>
                  <a:ext cx="4936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Прямоугольник 52">
                  <a:extLst>
                    <a:ext uri="{FF2B5EF4-FFF2-40B4-BE49-F238E27FC236}">
                      <a16:creationId xmlns:a16="http://schemas.microsoft.com/office/drawing/2014/main" id="{01B266CA-13B8-4EB5-9D0F-A401141E52B8}"/>
                    </a:ext>
                  </a:extLst>
                </p:cNvPr>
                <p:cNvSpPr/>
                <p:nvPr/>
              </p:nvSpPr>
              <p:spPr>
                <a:xfrm>
                  <a:off x="7481924" y="3303449"/>
                  <a:ext cx="571200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ru-RU" sz="28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Прямоугольник 52">
                  <a:extLst>
                    <a:ext uri="{FF2B5EF4-FFF2-40B4-BE49-F238E27FC236}">
                      <a16:creationId xmlns:a16="http://schemas.microsoft.com/office/drawing/2014/main" id="{01B266CA-13B8-4EB5-9D0F-A401141E52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1924" y="3303449"/>
                  <a:ext cx="571200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E5F70650-45D5-41A5-BE70-3C3542E845AA}"/>
              </a:ext>
            </a:extLst>
          </p:cNvPr>
          <p:cNvGrpSpPr/>
          <p:nvPr/>
        </p:nvGrpSpPr>
        <p:grpSpPr>
          <a:xfrm>
            <a:off x="6051897" y="1317390"/>
            <a:ext cx="1849861" cy="1683260"/>
            <a:chOff x="6062991" y="2105358"/>
            <a:chExt cx="1849861" cy="1683260"/>
          </a:xfrm>
        </p:grpSpPr>
        <p:cxnSp>
          <p:nvCxnSpPr>
            <p:cNvPr id="55" name="Прямая со стрелкой 54">
              <a:extLst>
                <a:ext uri="{FF2B5EF4-FFF2-40B4-BE49-F238E27FC236}">
                  <a16:creationId xmlns:a16="http://schemas.microsoft.com/office/drawing/2014/main" id="{59F513D9-8ED4-422A-8F94-94EE10E8FF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8664" y="3788617"/>
              <a:ext cx="1397935" cy="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Прямоугольник 56">
                  <a:extLst>
                    <a:ext uri="{FF2B5EF4-FFF2-40B4-BE49-F238E27FC236}">
                      <a16:creationId xmlns:a16="http://schemas.microsoft.com/office/drawing/2014/main" id="{346FA411-1892-4713-BC7E-529C8DCE88A8}"/>
                    </a:ext>
                  </a:extLst>
                </p:cNvPr>
                <p:cNvSpPr/>
                <p:nvPr/>
              </p:nvSpPr>
              <p:spPr>
                <a:xfrm>
                  <a:off x="7341652" y="3210664"/>
                  <a:ext cx="571200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ru-RU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Прямоугольник 56">
                  <a:extLst>
                    <a:ext uri="{FF2B5EF4-FFF2-40B4-BE49-F238E27FC236}">
                      <a16:creationId xmlns:a16="http://schemas.microsoft.com/office/drawing/2014/main" id="{346FA411-1892-4713-BC7E-529C8DCE88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1652" y="3210664"/>
                  <a:ext cx="571200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8" name="Группа 57">
              <a:extLst>
                <a:ext uri="{FF2B5EF4-FFF2-40B4-BE49-F238E27FC236}">
                  <a16:creationId xmlns:a16="http://schemas.microsoft.com/office/drawing/2014/main" id="{05CB7F11-5BBE-42BB-909F-C024111697CB}"/>
                </a:ext>
              </a:extLst>
            </p:cNvPr>
            <p:cNvGrpSpPr/>
            <p:nvPr/>
          </p:nvGrpSpPr>
          <p:grpSpPr>
            <a:xfrm>
              <a:off x="6062991" y="2105358"/>
              <a:ext cx="1849861" cy="1683260"/>
              <a:chOff x="6062991" y="2105358"/>
              <a:chExt cx="1849861" cy="1683260"/>
            </a:xfrm>
          </p:grpSpPr>
          <p:cxnSp>
            <p:nvCxnSpPr>
              <p:cNvPr id="59" name="Прямая со стрелкой 58">
                <a:extLst>
                  <a:ext uri="{FF2B5EF4-FFF2-40B4-BE49-F238E27FC236}">
                    <a16:creationId xmlns:a16="http://schemas.microsoft.com/office/drawing/2014/main" id="{08446A32-CC7D-4AED-B3FD-4A3D1AD5D5D7}"/>
                  </a:ext>
                </a:extLst>
              </p:cNvPr>
              <p:cNvCxnSpPr>
                <a:cxnSpLocks/>
              </p:cNvCxnSpPr>
              <p:nvPr/>
            </p:nvCxnSpPr>
            <p:spPr>
              <a:xfrm rot="1799891" flipH="1" flipV="1">
                <a:off x="6062991" y="2347790"/>
                <a:ext cx="792479" cy="1372715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Прямая со стрелкой 59">
                <a:extLst>
                  <a:ext uri="{FF2B5EF4-FFF2-40B4-BE49-F238E27FC236}">
                    <a16:creationId xmlns:a16="http://schemas.microsoft.com/office/drawing/2014/main" id="{F5CF2D92-188B-468E-B8CD-77F10019DD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8664" y="3788617"/>
                <a:ext cx="1397935" cy="1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Прямоугольник 60">
                    <a:extLst>
                      <a:ext uri="{FF2B5EF4-FFF2-40B4-BE49-F238E27FC236}">
                        <a16:creationId xmlns:a16="http://schemas.microsoft.com/office/drawing/2014/main" id="{8BD7D777-1E79-42ED-9049-C739E875E145}"/>
                      </a:ext>
                    </a:extLst>
                  </p:cNvPr>
                  <p:cNvSpPr/>
                  <p:nvPr/>
                </p:nvSpPr>
                <p:spPr>
                  <a:xfrm>
                    <a:off x="6478406" y="2105358"/>
                    <a:ext cx="493643" cy="52322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oMath>
                      </m:oMathPara>
                    </a14:m>
                    <a:endParaRPr lang="ru-RU" sz="28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Прямоугольник 60">
                    <a:extLst>
                      <a:ext uri="{FF2B5EF4-FFF2-40B4-BE49-F238E27FC236}">
                        <a16:creationId xmlns:a16="http://schemas.microsoft.com/office/drawing/2014/main" id="{8BD7D777-1E79-42ED-9049-C739E875E14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8406" y="2105358"/>
                    <a:ext cx="493643" cy="5232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Прямоугольник 61">
                    <a:extLst>
                      <a:ext uri="{FF2B5EF4-FFF2-40B4-BE49-F238E27FC236}">
                        <a16:creationId xmlns:a16="http://schemas.microsoft.com/office/drawing/2014/main" id="{E2C246B2-4829-4506-87E7-6F9A00CFF718}"/>
                      </a:ext>
                    </a:extLst>
                  </p:cNvPr>
                  <p:cNvSpPr/>
                  <p:nvPr/>
                </p:nvSpPr>
                <p:spPr>
                  <a:xfrm>
                    <a:off x="7341652" y="3210664"/>
                    <a:ext cx="571200" cy="52322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ru-RU" sz="28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2" name="Прямоугольник 61">
                    <a:extLst>
                      <a:ext uri="{FF2B5EF4-FFF2-40B4-BE49-F238E27FC236}">
                        <a16:creationId xmlns:a16="http://schemas.microsoft.com/office/drawing/2014/main" id="{E2C246B2-4829-4506-87E7-6F9A00CFF71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1652" y="3210664"/>
                    <a:ext cx="571200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CA245F80-2228-4B5C-9BDB-EC3ADECB2252}"/>
                  </a:ext>
                </a:extLst>
              </p:cNvPr>
              <p:cNvSpPr/>
              <p:nvPr/>
            </p:nvSpPr>
            <p:spPr>
              <a:xfrm>
                <a:off x="1229245" y="1400850"/>
                <a:ext cx="37958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l-G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)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l-G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CA245F80-2228-4B5C-9BDB-EC3ADECB22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245" y="1400850"/>
                <a:ext cx="3795847" cy="400110"/>
              </a:xfrm>
              <a:prstGeom prst="rect">
                <a:avLst/>
              </a:prstGeom>
              <a:blipFill>
                <a:blip r:embed="rId8"/>
                <a:stretch>
                  <a:fillRect t="-7692" b="-292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Прямоугольник 53">
                <a:extLst>
                  <a:ext uri="{FF2B5EF4-FFF2-40B4-BE49-F238E27FC236}">
                    <a16:creationId xmlns:a16="http://schemas.microsoft.com/office/drawing/2014/main" id="{E620E807-4705-416A-AB51-4A66D3CB2953}"/>
                  </a:ext>
                </a:extLst>
              </p:cNvPr>
              <p:cNvSpPr/>
              <p:nvPr/>
            </p:nvSpPr>
            <p:spPr>
              <a:xfrm>
                <a:off x="1229245" y="1841410"/>
                <a:ext cx="400148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l-G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ru-RU" sz="2000" dirty="0">
                          <a:solidFill>
                            <a:schemeClr val="tx1"/>
                          </a:solidFill>
                        </a:rPr>
                        <m:t>(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m:rPr>
                          <m:nor/>
                        </m:rPr>
                        <a:rPr lang="ru-RU" sz="2000" dirty="0">
                          <a:solidFill>
                            <a:schemeClr val="tx1"/>
                          </a:solidFill>
                        </a:rPr>
                        <m:t>)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l-G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Прямоугольник 53">
                <a:extLst>
                  <a:ext uri="{FF2B5EF4-FFF2-40B4-BE49-F238E27FC236}">
                    <a16:creationId xmlns:a16="http://schemas.microsoft.com/office/drawing/2014/main" id="{E620E807-4705-416A-AB51-4A66D3CB29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245" y="1841410"/>
                <a:ext cx="4001480" cy="400110"/>
              </a:xfrm>
              <a:prstGeom prst="rect">
                <a:avLst/>
              </a:prstGeom>
              <a:blipFill>
                <a:blip r:embed="rId9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675E3ED8-12CD-4B33-92F6-18EBB0E1E3FF}"/>
              </a:ext>
            </a:extLst>
          </p:cNvPr>
          <p:cNvCxnSpPr>
            <a:cxnSpLocks/>
          </p:cNvCxnSpPr>
          <p:nvPr/>
        </p:nvCxnSpPr>
        <p:spPr>
          <a:xfrm flipV="1">
            <a:off x="5537970" y="3049810"/>
            <a:ext cx="896495" cy="133316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Прямоугольник 62">
                <a:extLst>
                  <a:ext uri="{FF2B5EF4-FFF2-40B4-BE49-F238E27FC236}">
                    <a16:creationId xmlns:a16="http://schemas.microsoft.com/office/drawing/2014/main" id="{16D13536-D33E-4C37-97C0-3C2CA31043FD}"/>
                  </a:ext>
                </a:extLst>
              </p:cNvPr>
              <p:cNvSpPr/>
              <p:nvPr/>
            </p:nvSpPr>
            <p:spPr>
              <a:xfrm>
                <a:off x="5987055" y="3528480"/>
                <a:ext cx="87665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000" b="1" dirty="0"/>
              </a:p>
            </p:txBody>
          </p:sp>
        </mc:Choice>
        <mc:Fallback xmlns="">
          <p:sp>
            <p:nvSpPr>
              <p:cNvPr id="63" name="Прямоугольник 62">
                <a:extLst>
                  <a:ext uri="{FF2B5EF4-FFF2-40B4-BE49-F238E27FC236}">
                    <a16:creationId xmlns:a16="http://schemas.microsoft.com/office/drawing/2014/main" id="{16D13536-D33E-4C37-97C0-3C2CA31043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055" y="3528480"/>
                <a:ext cx="876650" cy="400110"/>
              </a:xfrm>
              <a:prstGeom prst="rect">
                <a:avLst/>
              </a:prstGeom>
              <a:blipFill>
                <a:blip r:embed="rId10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Прямоугольник 67">
                <a:extLst>
                  <a:ext uri="{FF2B5EF4-FFF2-40B4-BE49-F238E27FC236}">
                    <a16:creationId xmlns:a16="http://schemas.microsoft.com/office/drawing/2014/main" id="{EE91D98D-C3C5-432B-949A-DD944A7896FB}"/>
                  </a:ext>
                </a:extLst>
              </p:cNvPr>
              <p:cNvSpPr/>
              <p:nvPr/>
            </p:nvSpPr>
            <p:spPr>
              <a:xfrm>
                <a:off x="1229245" y="2649700"/>
                <a:ext cx="136075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Прямоугольник 67">
                <a:extLst>
                  <a:ext uri="{FF2B5EF4-FFF2-40B4-BE49-F238E27FC236}">
                    <a16:creationId xmlns:a16="http://schemas.microsoft.com/office/drawing/2014/main" id="{EE91D98D-C3C5-432B-949A-DD944A789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245" y="2649700"/>
                <a:ext cx="136075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Прямоугольник 68">
                <a:extLst>
                  <a:ext uri="{FF2B5EF4-FFF2-40B4-BE49-F238E27FC236}">
                    <a16:creationId xmlns:a16="http://schemas.microsoft.com/office/drawing/2014/main" id="{FA38BE6E-82C4-4658-B416-9022A1E6BA78}"/>
                  </a:ext>
                </a:extLst>
              </p:cNvPr>
              <p:cNvSpPr/>
              <p:nvPr/>
            </p:nvSpPr>
            <p:spPr>
              <a:xfrm>
                <a:off x="1229245" y="3001043"/>
                <a:ext cx="134870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Прямоугольник 68">
                <a:extLst>
                  <a:ext uri="{FF2B5EF4-FFF2-40B4-BE49-F238E27FC236}">
                    <a16:creationId xmlns:a16="http://schemas.microsoft.com/office/drawing/2014/main" id="{FA38BE6E-82C4-4658-B416-9022A1E6B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245" y="3001043"/>
                <a:ext cx="1348703" cy="400110"/>
              </a:xfrm>
              <a:prstGeom prst="rect">
                <a:avLst/>
              </a:prstGeom>
              <a:blipFill>
                <a:blip r:embed="rId12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Прямоугольник 69">
                <a:extLst>
                  <a:ext uri="{FF2B5EF4-FFF2-40B4-BE49-F238E27FC236}">
                    <a16:creationId xmlns:a16="http://schemas.microsoft.com/office/drawing/2014/main" id="{6C51B827-8DD3-42E6-8F40-E6B5AC861060}"/>
                  </a:ext>
                </a:extLst>
              </p:cNvPr>
              <p:cNvSpPr/>
              <p:nvPr/>
            </p:nvSpPr>
            <p:spPr>
              <a:xfrm>
                <a:off x="1188857" y="3706763"/>
                <a:ext cx="136075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Прямоугольник 69">
                <a:extLst>
                  <a:ext uri="{FF2B5EF4-FFF2-40B4-BE49-F238E27FC236}">
                    <a16:creationId xmlns:a16="http://schemas.microsoft.com/office/drawing/2014/main" id="{6C51B827-8DD3-42E6-8F40-E6B5AC8610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857" y="3706763"/>
                <a:ext cx="1360757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Прямоугольник 70">
                <a:extLst>
                  <a:ext uri="{FF2B5EF4-FFF2-40B4-BE49-F238E27FC236}">
                    <a16:creationId xmlns:a16="http://schemas.microsoft.com/office/drawing/2014/main" id="{216BB226-23BB-41A0-8DFF-363C416CFDFC}"/>
                  </a:ext>
                </a:extLst>
              </p:cNvPr>
              <p:cNvSpPr/>
              <p:nvPr/>
            </p:nvSpPr>
            <p:spPr>
              <a:xfrm>
                <a:off x="1188857" y="4058106"/>
                <a:ext cx="134870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Прямоугольник 70">
                <a:extLst>
                  <a:ext uri="{FF2B5EF4-FFF2-40B4-BE49-F238E27FC236}">
                    <a16:creationId xmlns:a16="http://schemas.microsoft.com/office/drawing/2014/main" id="{216BB226-23BB-41A0-8DFF-363C416CFD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857" y="4058106"/>
                <a:ext cx="1348703" cy="400110"/>
              </a:xfrm>
              <a:prstGeom prst="rect">
                <a:avLst/>
              </a:prstGeom>
              <a:blipFill>
                <a:blip r:embed="rId14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305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8" grpId="0"/>
      <p:bldP spid="69" grpId="0"/>
      <p:bldP spid="70" grpId="0"/>
      <p:bldP spid="7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200" dirty="0">
                <a:solidFill>
                  <a:srgbClr val="4C5D6E"/>
                </a:solidFill>
              </a:rPr>
              <a:t>Преобразование координат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8BDEB348-880D-46D3-B08D-5B66996F355D}"/>
              </a:ext>
            </a:extLst>
          </p:cNvPr>
          <p:cNvGrpSpPr/>
          <p:nvPr/>
        </p:nvGrpSpPr>
        <p:grpSpPr>
          <a:xfrm>
            <a:off x="5525513" y="2500184"/>
            <a:ext cx="1614460" cy="1896398"/>
            <a:chOff x="6438664" y="1930272"/>
            <a:chExt cx="1614460" cy="1896398"/>
          </a:xfrm>
        </p:grpSpPr>
        <p:cxnSp>
          <p:nvCxnSpPr>
            <p:cNvPr id="49" name="Прямая со стрелкой 48">
              <a:extLst>
                <a:ext uri="{FF2B5EF4-FFF2-40B4-BE49-F238E27FC236}">
                  <a16:creationId xmlns:a16="http://schemas.microsoft.com/office/drawing/2014/main" id="{88C7B328-15FA-450A-9674-97C50DD671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9230" y="2249066"/>
              <a:ext cx="0" cy="15776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Прямая со стрелкой 49">
              <a:extLst>
                <a:ext uri="{FF2B5EF4-FFF2-40B4-BE49-F238E27FC236}">
                  <a16:creationId xmlns:a16="http://schemas.microsoft.com/office/drawing/2014/main" id="{CF07683A-66A4-4F6A-BBC5-EE9B3D0FD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8664" y="3814017"/>
              <a:ext cx="139793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Прямоугольник 51">
                  <a:extLst>
                    <a:ext uri="{FF2B5EF4-FFF2-40B4-BE49-F238E27FC236}">
                      <a16:creationId xmlns:a16="http://schemas.microsoft.com/office/drawing/2014/main" id="{2AFD89B5-B4AC-4908-9247-ACC2E89B9F3B}"/>
                    </a:ext>
                  </a:extLst>
                </p:cNvPr>
                <p:cNvSpPr/>
                <p:nvPr/>
              </p:nvSpPr>
              <p:spPr>
                <a:xfrm>
                  <a:off x="6442605" y="1930272"/>
                  <a:ext cx="493643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ru-RU" sz="28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Прямоугольник 51">
                  <a:extLst>
                    <a:ext uri="{FF2B5EF4-FFF2-40B4-BE49-F238E27FC236}">
                      <a16:creationId xmlns:a16="http://schemas.microsoft.com/office/drawing/2014/main" id="{2AFD89B5-B4AC-4908-9247-ACC2E89B9F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2605" y="1930272"/>
                  <a:ext cx="4936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Прямоугольник 52">
                  <a:extLst>
                    <a:ext uri="{FF2B5EF4-FFF2-40B4-BE49-F238E27FC236}">
                      <a16:creationId xmlns:a16="http://schemas.microsoft.com/office/drawing/2014/main" id="{01B266CA-13B8-4EB5-9D0F-A401141E52B8}"/>
                    </a:ext>
                  </a:extLst>
                </p:cNvPr>
                <p:cNvSpPr/>
                <p:nvPr/>
              </p:nvSpPr>
              <p:spPr>
                <a:xfrm>
                  <a:off x="7481924" y="3303449"/>
                  <a:ext cx="571200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ru-RU" sz="28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Прямоугольник 52">
                  <a:extLst>
                    <a:ext uri="{FF2B5EF4-FFF2-40B4-BE49-F238E27FC236}">
                      <a16:creationId xmlns:a16="http://schemas.microsoft.com/office/drawing/2014/main" id="{01B266CA-13B8-4EB5-9D0F-A401141E52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1924" y="3303449"/>
                  <a:ext cx="571200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E5F70650-45D5-41A5-BE70-3C3542E845AA}"/>
              </a:ext>
            </a:extLst>
          </p:cNvPr>
          <p:cNvGrpSpPr/>
          <p:nvPr/>
        </p:nvGrpSpPr>
        <p:grpSpPr>
          <a:xfrm rot="19800109">
            <a:off x="4621149" y="2539044"/>
            <a:ext cx="1849861" cy="1683260"/>
            <a:chOff x="6062991" y="2105358"/>
            <a:chExt cx="1849861" cy="1683260"/>
          </a:xfrm>
        </p:grpSpPr>
        <p:cxnSp>
          <p:nvCxnSpPr>
            <p:cNvPr id="55" name="Прямая со стрелкой 54">
              <a:extLst>
                <a:ext uri="{FF2B5EF4-FFF2-40B4-BE49-F238E27FC236}">
                  <a16:creationId xmlns:a16="http://schemas.microsoft.com/office/drawing/2014/main" id="{59F513D9-8ED4-422A-8F94-94EE10E8FF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8664" y="3788617"/>
              <a:ext cx="1397935" cy="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Прямоугольник 56">
                  <a:extLst>
                    <a:ext uri="{FF2B5EF4-FFF2-40B4-BE49-F238E27FC236}">
                      <a16:creationId xmlns:a16="http://schemas.microsoft.com/office/drawing/2014/main" id="{346FA411-1892-4713-BC7E-529C8DCE88A8}"/>
                    </a:ext>
                  </a:extLst>
                </p:cNvPr>
                <p:cNvSpPr/>
                <p:nvPr/>
              </p:nvSpPr>
              <p:spPr>
                <a:xfrm>
                  <a:off x="7341652" y="3210664"/>
                  <a:ext cx="571200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ru-RU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Прямоугольник 56">
                  <a:extLst>
                    <a:ext uri="{FF2B5EF4-FFF2-40B4-BE49-F238E27FC236}">
                      <a16:creationId xmlns:a16="http://schemas.microsoft.com/office/drawing/2014/main" id="{346FA411-1892-4713-BC7E-529C8DCE88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1652" y="3210664"/>
                  <a:ext cx="571200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8" name="Группа 57">
              <a:extLst>
                <a:ext uri="{FF2B5EF4-FFF2-40B4-BE49-F238E27FC236}">
                  <a16:creationId xmlns:a16="http://schemas.microsoft.com/office/drawing/2014/main" id="{05CB7F11-5BBE-42BB-909F-C024111697CB}"/>
                </a:ext>
              </a:extLst>
            </p:cNvPr>
            <p:cNvGrpSpPr/>
            <p:nvPr/>
          </p:nvGrpSpPr>
          <p:grpSpPr>
            <a:xfrm>
              <a:off x="6062991" y="2105358"/>
              <a:ext cx="1849861" cy="1683260"/>
              <a:chOff x="6062991" y="2105358"/>
              <a:chExt cx="1849861" cy="1683260"/>
            </a:xfrm>
          </p:grpSpPr>
          <p:cxnSp>
            <p:nvCxnSpPr>
              <p:cNvPr id="59" name="Прямая со стрелкой 58">
                <a:extLst>
                  <a:ext uri="{FF2B5EF4-FFF2-40B4-BE49-F238E27FC236}">
                    <a16:creationId xmlns:a16="http://schemas.microsoft.com/office/drawing/2014/main" id="{08446A32-CC7D-4AED-B3FD-4A3D1AD5D5D7}"/>
                  </a:ext>
                </a:extLst>
              </p:cNvPr>
              <p:cNvCxnSpPr>
                <a:cxnSpLocks/>
              </p:cNvCxnSpPr>
              <p:nvPr/>
            </p:nvCxnSpPr>
            <p:spPr>
              <a:xfrm rot="1799891" flipH="1" flipV="1">
                <a:off x="6062991" y="2347790"/>
                <a:ext cx="792479" cy="1372715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Прямая со стрелкой 59">
                <a:extLst>
                  <a:ext uri="{FF2B5EF4-FFF2-40B4-BE49-F238E27FC236}">
                    <a16:creationId xmlns:a16="http://schemas.microsoft.com/office/drawing/2014/main" id="{F5CF2D92-188B-468E-B8CD-77F10019DD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8664" y="3788617"/>
                <a:ext cx="1397935" cy="1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Прямоугольник 60">
                    <a:extLst>
                      <a:ext uri="{FF2B5EF4-FFF2-40B4-BE49-F238E27FC236}">
                        <a16:creationId xmlns:a16="http://schemas.microsoft.com/office/drawing/2014/main" id="{8BD7D777-1E79-42ED-9049-C739E875E145}"/>
                      </a:ext>
                    </a:extLst>
                  </p:cNvPr>
                  <p:cNvSpPr/>
                  <p:nvPr/>
                </p:nvSpPr>
                <p:spPr>
                  <a:xfrm>
                    <a:off x="6478406" y="2105358"/>
                    <a:ext cx="493643" cy="52322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oMath>
                      </m:oMathPara>
                    </a14:m>
                    <a:endParaRPr lang="ru-RU" sz="28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Прямоугольник 60">
                    <a:extLst>
                      <a:ext uri="{FF2B5EF4-FFF2-40B4-BE49-F238E27FC236}">
                        <a16:creationId xmlns:a16="http://schemas.microsoft.com/office/drawing/2014/main" id="{8BD7D777-1E79-42ED-9049-C739E875E14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8406" y="2105358"/>
                    <a:ext cx="493643" cy="5232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Прямоугольник 61">
                    <a:extLst>
                      <a:ext uri="{FF2B5EF4-FFF2-40B4-BE49-F238E27FC236}">
                        <a16:creationId xmlns:a16="http://schemas.microsoft.com/office/drawing/2014/main" id="{E2C246B2-4829-4506-87E7-6F9A00CFF718}"/>
                      </a:ext>
                    </a:extLst>
                  </p:cNvPr>
                  <p:cNvSpPr/>
                  <p:nvPr/>
                </p:nvSpPr>
                <p:spPr>
                  <a:xfrm>
                    <a:off x="7341652" y="3210664"/>
                    <a:ext cx="571200" cy="52322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ru-RU" sz="28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2" name="Прямоугольник 61">
                    <a:extLst>
                      <a:ext uri="{FF2B5EF4-FFF2-40B4-BE49-F238E27FC236}">
                        <a16:creationId xmlns:a16="http://schemas.microsoft.com/office/drawing/2014/main" id="{E2C246B2-4829-4506-87E7-6F9A00CFF71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1652" y="3210664"/>
                    <a:ext cx="571200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6" name="Дуга 65">
            <a:extLst>
              <a:ext uri="{FF2B5EF4-FFF2-40B4-BE49-F238E27FC236}">
                <a16:creationId xmlns:a16="http://schemas.microsoft.com/office/drawing/2014/main" id="{AC784AD3-61E9-4E90-A388-40A2379D15B1}"/>
              </a:ext>
            </a:extLst>
          </p:cNvPr>
          <p:cNvSpPr/>
          <p:nvPr/>
        </p:nvSpPr>
        <p:spPr>
          <a:xfrm rot="8876960" flipH="1">
            <a:off x="5913094" y="4029134"/>
            <a:ext cx="341163" cy="505545"/>
          </a:xfrm>
          <a:prstGeom prst="arc">
            <a:avLst>
              <a:gd name="adj1" fmla="val 17782436"/>
              <a:gd name="adj2" fmla="val 2902196"/>
            </a:avLst>
          </a:prstGeom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A09CCE61-1939-4A78-9340-C3F2725EAB2F}"/>
                  </a:ext>
                </a:extLst>
              </p:cNvPr>
              <p:cNvSpPr/>
              <p:nvPr/>
            </p:nvSpPr>
            <p:spPr>
              <a:xfrm>
                <a:off x="6175587" y="3810095"/>
                <a:ext cx="5097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A09CCE61-1939-4A78-9340-C3F2725EAB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587" y="3810095"/>
                <a:ext cx="50975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Прямоугольник 69">
                <a:extLst>
                  <a:ext uri="{FF2B5EF4-FFF2-40B4-BE49-F238E27FC236}">
                    <a16:creationId xmlns:a16="http://schemas.microsoft.com/office/drawing/2014/main" id="{76FAFAA6-A363-4695-AC34-56D23DF72A17}"/>
                  </a:ext>
                </a:extLst>
              </p:cNvPr>
              <p:cNvSpPr/>
              <p:nvPr/>
            </p:nvSpPr>
            <p:spPr>
              <a:xfrm>
                <a:off x="1229245" y="2564473"/>
                <a:ext cx="250914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l-G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l-G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Прямоугольник 69">
                <a:extLst>
                  <a:ext uri="{FF2B5EF4-FFF2-40B4-BE49-F238E27FC236}">
                    <a16:creationId xmlns:a16="http://schemas.microsoft.com/office/drawing/2014/main" id="{76FAFAA6-A363-4695-AC34-56D23DF72A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245" y="2564473"/>
                <a:ext cx="2509148" cy="400110"/>
              </a:xfrm>
              <a:prstGeom prst="rect">
                <a:avLst/>
              </a:prstGeom>
              <a:blipFill>
                <a:blip r:embed="rId9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Прямоугольник 70">
                <a:extLst>
                  <a:ext uri="{FF2B5EF4-FFF2-40B4-BE49-F238E27FC236}">
                    <a16:creationId xmlns:a16="http://schemas.microsoft.com/office/drawing/2014/main" id="{6F9901BE-1526-4BFE-982A-EEC71BFFFF64}"/>
                  </a:ext>
                </a:extLst>
              </p:cNvPr>
              <p:cNvSpPr/>
              <p:nvPr/>
            </p:nvSpPr>
            <p:spPr>
              <a:xfrm>
                <a:off x="1229245" y="2985983"/>
                <a:ext cx="272042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l-G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l-G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Прямоугольник 70">
                <a:extLst>
                  <a:ext uri="{FF2B5EF4-FFF2-40B4-BE49-F238E27FC236}">
                    <a16:creationId xmlns:a16="http://schemas.microsoft.com/office/drawing/2014/main" id="{6F9901BE-1526-4BFE-982A-EEC71BFFFF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245" y="2985983"/>
                <a:ext cx="2720425" cy="400110"/>
              </a:xfrm>
              <a:prstGeom prst="rect">
                <a:avLst/>
              </a:prstGeom>
              <a:blipFill>
                <a:blip r:embed="rId10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Прямоугольник 73">
                <a:extLst>
                  <a:ext uri="{FF2B5EF4-FFF2-40B4-BE49-F238E27FC236}">
                    <a16:creationId xmlns:a16="http://schemas.microsoft.com/office/drawing/2014/main" id="{41551A36-C0EF-4A22-8233-6B5DA599C388}"/>
                  </a:ext>
                </a:extLst>
              </p:cNvPr>
              <p:cNvSpPr/>
              <p:nvPr/>
            </p:nvSpPr>
            <p:spPr>
              <a:xfrm>
                <a:off x="1229245" y="3687491"/>
                <a:ext cx="254903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l-G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l-G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Прямоугольник 73">
                <a:extLst>
                  <a:ext uri="{FF2B5EF4-FFF2-40B4-BE49-F238E27FC236}">
                    <a16:creationId xmlns:a16="http://schemas.microsoft.com/office/drawing/2014/main" id="{41551A36-C0EF-4A22-8233-6B5DA599C3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245" y="3687491"/>
                <a:ext cx="2549031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Прямоугольник 74">
                <a:extLst>
                  <a:ext uri="{FF2B5EF4-FFF2-40B4-BE49-F238E27FC236}">
                    <a16:creationId xmlns:a16="http://schemas.microsoft.com/office/drawing/2014/main" id="{60072899-A2DF-4D0F-9A43-8D19792E72E7}"/>
                  </a:ext>
                </a:extLst>
              </p:cNvPr>
              <p:cNvSpPr/>
              <p:nvPr/>
            </p:nvSpPr>
            <p:spPr>
              <a:xfrm>
                <a:off x="1229245" y="4109001"/>
                <a:ext cx="261154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l-G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l-G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Прямоугольник 74">
                <a:extLst>
                  <a:ext uri="{FF2B5EF4-FFF2-40B4-BE49-F238E27FC236}">
                    <a16:creationId xmlns:a16="http://schemas.microsoft.com/office/drawing/2014/main" id="{60072899-A2DF-4D0F-9A43-8D19792E7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245" y="4109001"/>
                <a:ext cx="2611549" cy="400110"/>
              </a:xfrm>
              <a:prstGeom prst="rect">
                <a:avLst/>
              </a:prstGeom>
              <a:blipFill>
                <a:blip r:embed="rId12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Прямоугольник 75">
                <a:extLst>
                  <a:ext uri="{FF2B5EF4-FFF2-40B4-BE49-F238E27FC236}">
                    <a16:creationId xmlns:a16="http://schemas.microsoft.com/office/drawing/2014/main" id="{73E3ECD8-C0B1-419A-9A94-76026BE08B2F}"/>
                  </a:ext>
                </a:extLst>
              </p:cNvPr>
              <p:cNvSpPr/>
              <p:nvPr/>
            </p:nvSpPr>
            <p:spPr>
              <a:xfrm>
                <a:off x="1229245" y="1400850"/>
                <a:ext cx="37958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l-G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)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l-G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Прямоугольник 75">
                <a:extLst>
                  <a:ext uri="{FF2B5EF4-FFF2-40B4-BE49-F238E27FC236}">
                    <a16:creationId xmlns:a16="http://schemas.microsoft.com/office/drawing/2014/main" id="{73E3ECD8-C0B1-419A-9A94-76026BE08B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245" y="1400850"/>
                <a:ext cx="3795847" cy="400110"/>
              </a:xfrm>
              <a:prstGeom prst="rect">
                <a:avLst/>
              </a:prstGeom>
              <a:blipFill>
                <a:blip r:embed="rId13"/>
                <a:stretch>
                  <a:fillRect t="-7692" b="-292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Прямоугольник 76">
                <a:extLst>
                  <a:ext uri="{FF2B5EF4-FFF2-40B4-BE49-F238E27FC236}">
                    <a16:creationId xmlns:a16="http://schemas.microsoft.com/office/drawing/2014/main" id="{5946E325-B6E0-4BAF-8BAE-C2D1B39D8635}"/>
                  </a:ext>
                </a:extLst>
              </p:cNvPr>
              <p:cNvSpPr/>
              <p:nvPr/>
            </p:nvSpPr>
            <p:spPr>
              <a:xfrm>
                <a:off x="1229245" y="1841410"/>
                <a:ext cx="400148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l-G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ru-RU" sz="2000" dirty="0">
                          <a:solidFill>
                            <a:schemeClr val="tx1"/>
                          </a:solidFill>
                        </a:rPr>
                        <m:t>(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m:rPr>
                          <m:nor/>
                        </m:rPr>
                        <a:rPr lang="ru-RU" sz="2000" dirty="0">
                          <a:solidFill>
                            <a:schemeClr val="tx1"/>
                          </a:solidFill>
                        </a:rPr>
                        <m:t>)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l-G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Прямоугольник 76">
                <a:extLst>
                  <a:ext uri="{FF2B5EF4-FFF2-40B4-BE49-F238E27FC236}">
                    <a16:creationId xmlns:a16="http://schemas.microsoft.com/office/drawing/2014/main" id="{5946E325-B6E0-4BAF-8BAE-C2D1B39D86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245" y="1841410"/>
                <a:ext cx="4001480" cy="400110"/>
              </a:xfrm>
              <a:prstGeom prst="rect">
                <a:avLst/>
              </a:prstGeom>
              <a:blipFill>
                <a:blip r:embed="rId1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167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4" grpId="0"/>
      <p:bldP spid="7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000" dirty="0">
                <a:solidFill>
                  <a:srgbClr val="4C5D6E"/>
                </a:solidFill>
              </a:rPr>
              <a:t>Линейное преобразование плоскости</a:t>
            </a:r>
            <a:endParaRPr sz="30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8BDEB348-880D-46D3-B08D-5B66996F355D}"/>
              </a:ext>
            </a:extLst>
          </p:cNvPr>
          <p:cNvGrpSpPr/>
          <p:nvPr/>
        </p:nvGrpSpPr>
        <p:grpSpPr>
          <a:xfrm>
            <a:off x="5525513" y="2500184"/>
            <a:ext cx="1614460" cy="1896398"/>
            <a:chOff x="6438664" y="1930272"/>
            <a:chExt cx="1614460" cy="1896398"/>
          </a:xfrm>
        </p:grpSpPr>
        <p:cxnSp>
          <p:nvCxnSpPr>
            <p:cNvPr id="49" name="Прямая со стрелкой 48">
              <a:extLst>
                <a:ext uri="{FF2B5EF4-FFF2-40B4-BE49-F238E27FC236}">
                  <a16:creationId xmlns:a16="http://schemas.microsoft.com/office/drawing/2014/main" id="{88C7B328-15FA-450A-9674-97C50DD671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9230" y="2249066"/>
              <a:ext cx="0" cy="15776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Прямая со стрелкой 49">
              <a:extLst>
                <a:ext uri="{FF2B5EF4-FFF2-40B4-BE49-F238E27FC236}">
                  <a16:creationId xmlns:a16="http://schemas.microsoft.com/office/drawing/2014/main" id="{CF07683A-66A4-4F6A-BBC5-EE9B3D0FD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8664" y="3814017"/>
              <a:ext cx="139793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Прямоугольник 51">
                  <a:extLst>
                    <a:ext uri="{FF2B5EF4-FFF2-40B4-BE49-F238E27FC236}">
                      <a16:creationId xmlns:a16="http://schemas.microsoft.com/office/drawing/2014/main" id="{2AFD89B5-B4AC-4908-9247-ACC2E89B9F3B}"/>
                    </a:ext>
                  </a:extLst>
                </p:cNvPr>
                <p:cNvSpPr/>
                <p:nvPr/>
              </p:nvSpPr>
              <p:spPr>
                <a:xfrm>
                  <a:off x="6442605" y="1930272"/>
                  <a:ext cx="493643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ru-RU" sz="28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Прямоугольник 51">
                  <a:extLst>
                    <a:ext uri="{FF2B5EF4-FFF2-40B4-BE49-F238E27FC236}">
                      <a16:creationId xmlns:a16="http://schemas.microsoft.com/office/drawing/2014/main" id="{2AFD89B5-B4AC-4908-9247-ACC2E89B9F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2605" y="1930272"/>
                  <a:ext cx="4936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Прямоугольник 52">
                  <a:extLst>
                    <a:ext uri="{FF2B5EF4-FFF2-40B4-BE49-F238E27FC236}">
                      <a16:creationId xmlns:a16="http://schemas.microsoft.com/office/drawing/2014/main" id="{01B266CA-13B8-4EB5-9D0F-A401141E52B8}"/>
                    </a:ext>
                  </a:extLst>
                </p:cNvPr>
                <p:cNvSpPr/>
                <p:nvPr/>
              </p:nvSpPr>
              <p:spPr>
                <a:xfrm>
                  <a:off x="7481924" y="3303449"/>
                  <a:ext cx="571200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ru-RU" sz="28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Прямоугольник 52">
                  <a:extLst>
                    <a:ext uri="{FF2B5EF4-FFF2-40B4-BE49-F238E27FC236}">
                      <a16:creationId xmlns:a16="http://schemas.microsoft.com/office/drawing/2014/main" id="{01B266CA-13B8-4EB5-9D0F-A401141E52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1924" y="3303449"/>
                  <a:ext cx="571200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E5F70650-45D5-41A5-BE70-3C3542E845AA}"/>
              </a:ext>
            </a:extLst>
          </p:cNvPr>
          <p:cNvGrpSpPr/>
          <p:nvPr/>
        </p:nvGrpSpPr>
        <p:grpSpPr>
          <a:xfrm rot="19800109">
            <a:off x="5564423" y="1166715"/>
            <a:ext cx="1849861" cy="1683260"/>
            <a:chOff x="6062991" y="2105358"/>
            <a:chExt cx="1849861" cy="1683260"/>
          </a:xfrm>
        </p:grpSpPr>
        <p:cxnSp>
          <p:nvCxnSpPr>
            <p:cNvPr id="55" name="Прямая со стрелкой 54">
              <a:extLst>
                <a:ext uri="{FF2B5EF4-FFF2-40B4-BE49-F238E27FC236}">
                  <a16:creationId xmlns:a16="http://schemas.microsoft.com/office/drawing/2014/main" id="{59F513D9-8ED4-422A-8F94-94EE10E8FF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8664" y="3788617"/>
              <a:ext cx="1397935" cy="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Прямоугольник 56">
                  <a:extLst>
                    <a:ext uri="{FF2B5EF4-FFF2-40B4-BE49-F238E27FC236}">
                      <a16:creationId xmlns:a16="http://schemas.microsoft.com/office/drawing/2014/main" id="{346FA411-1892-4713-BC7E-529C8DCE88A8}"/>
                    </a:ext>
                  </a:extLst>
                </p:cNvPr>
                <p:cNvSpPr/>
                <p:nvPr/>
              </p:nvSpPr>
              <p:spPr>
                <a:xfrm>
                  <a:off x="7341652" y="3210664"/>
                  <a:ext cx="571200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ru-RU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Прямоугольник 56">
                  <a:extLst>
                    <a:ext uri="{FF2B5EF4-FFF2-40B4-BE49-F238E27FC236}">
                      <a16:creationId xmlns:a16="http://schemas.microsoft.com/office/drawing/2014/main" id="{346FA411-1892-4713-BC7E-529C8DCE88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1652" y="3210664"/>
                  <a:ext cx="571200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8" name="Группа 57">
              <a:extLst>
                <a:ext uri="{FF2B5EF4-FFF2-40B4-BE49-F238E27FC236}">
                  <a16:creationId xmlns:a16="http://schemas.microsoft.com/office/drawing/2014/main" id="{05CB7F11-5BBE-42BB-909F-C024111697CB}"/>
                </a:ext>
              </a:extLst>
            </p:cNvPr>
            <p:cNvGrpSpPr/>
            <p:nvPr/>
          </p:nvGrpSpPr>
          <p:grpSpPr>
            <a:xfrm>
              <a:off x="6062991" y="2105358"/>
              <a:ext cx="1849861" cy="1683260"/>
              <a:chOff x="6062991" y="2105358"/>
              <a:chExt cx="1849861" cy="1683260"/>
            </a:xfrm>
          </p:grpSpPr>
          <p:cxnSp>
            <p:nvCxnSpPr>
              <p:cNvPr id="59" name="Прямая со стрелкой 58">
                <a:extLst>
                  <a:ext uri="{FF2B5EF4-FFF2-40B4-BE49-F238E27FC236}">
                    <a16:creationId xmlns:a16="http://schemas.microsoft.com/office/drawing/2014/main" id="{08446A32-CC7D-4AED-B3FD-4A3D1AD5D5D7}"/>
                  </a:ext>
                </a:extLst>
              </p:cNvPr>
              <p:cNvCxnSpPr>
                <a:cxnSpLocks/>
              </p:cNvCxnSpPr>
              <p:nvPr/>
            </p:nvCxnSpPr>
            <p:spPr>
              <a:xfrm rot="1799891" flipH="1" flipV="1">
                <a:off x="6062991" y="2347790"/>
                <a:ext cx="792479" cy="1372715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Прямая со стрелкой 59">
                <a:extLst>
                  <a:ext uri="{FF2B5EF4-FFF2-40B4-BE49-F238E27FC236}">
                    <a16:creationId xmlns:a16="http://schemas.microsoft.com/office/drawing/2014/main" id="{F5CF2D92-188B-468E-B8CD-77F10019DD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8664" y="3788617"/>
                <a:ext cx="1397935" cy="1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Прямоугольник 60">
                    <a:extLst>
                      <a:ext uri="{FF2B5EF4-FFF2-40B4-BE49-F238E27FC236}">
                        <a16:creationId xmlns:a16="http://schemas.microsoft.com/office/drawing/2014/main" id="{8BD7D777-1E79-42ED-9049-C739E875E145}"/>
                      </a:ext>
                    </a:extLst>
                  </p:cNvPr>
                  <p:cNvSpPr/>
                  <p:nvPr/>
                </p:nvSpPr>
                <p:spPr>
                  <a:xfrm>
                    <a:off x="6478406" y="2105358"/>
                    <a:ext cx="493643" cy="52322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oMath>
                      </m:oMathPara>
                    </a14:m>
                    <a:endParaRPr lang="ru-RU" sz="28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Прямоугольник 60">
                    <a:extLst>
                      <a:ext uri="{FF2B5EF4-FFF2-40B4-BE49-F238E27FC236}">
                        <a16:creationId xmlns:a16="http://schemas.microsoft.com/office/drawing/2014/main" id="{8BD7D777-1E79-42ED-9049-C739E875E14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8406" y="2105358"/>
                    <a:ext cx="493643" cy="5232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Прямоугольник 61">
                    <a:extLst>
                      <a:ext uri="{FF2B5EF4-FFF2-40B4-BE49-F238E27FC236}">
                        <a16:creationId xmlns:a16="http://schemas.microsoft.com/office/drawing/2014/main" id="{E2C246B2-4829-4506-87E7-6F9A00CFF718}"/>
                      </a:ext>
                    </a:extLst>
                  </p:cNvPr>
                  <p:cNvSpPr/>
                  <p:nvPr/>
                </p:nvSpPr>
                <p:spPr>
                  <a:xfrm>
                    <a:off x="7341652" y="3210664"/>
                    <a:ext cx="571200" cy="52322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ru-RU" sz="28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2" name="Прямоугольник 61">
                    <a:extLst>
                      <a:ext uri="{FF2B5EF4-FFF2-40B4-BE49-F238E27FC236}">
                        <a16:creationId xmlns:a16="http://schemas.microsoft.com/office/drawing/2014/main" id="{E2C246B2-4829-4506-87E7-6F9A00CFF71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1652" y="3210664"/>
                    <a:ext cx="571200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D57B966E-ECD8-4288-9736-5806794C2484}"/>
              </a:ext>
            </a:extLst>
          </p:cNvPr>
          <p:cNvCxnSpPr>
            <a:cxnSpLocks/>
          </p:cNvCxnSpPr>
          <p:nvPr/>
        </p:nvCxnSpPr>
        <p:spPr>
          <a:xfrm flipH="1" flipV="1">
            <a:off x="6435184" y="3047770"/>
            <a:ext cx="1409030" cy="13604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Овал 64">
            <a:extLst>
              <a:ext uri="{FF2B5EF4-FFF2-40B4-BE49-F238E27FC236}">
                <a16:creationId xmlns:a16="http://schemas.microsoft.com/office/drawing/2014/main" id="{6E176B5C-EF65-4633-A5E6-655C485972C0}"/>
              </a:ext>
            </a:extLst>
          </p:cNvPr>
          <p:cNvSpPr/>
          <p:nvPr/>
        </p:nvSpPr>
        <p:spPr>
          <a:xfrm>
            <a:off x="6402715" y="1946237"/>
            <a:ext cx="63500" cy="63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Дуга 65">
            <a:extLst>
              <a:ext uri="{FF2B5EF4-FFF2-40B4-BE49-F238E27FC236}">
                <a16:creationId xmlns:a16="http://schemas.microsoft.com/office/drawing/2014/main" id="{AC784AD3-61E9-4E90-A388-40A2379D15B1}"/>
              </a:ext>
            </a:extLst>
          </p:cNvPr>
          <p:cNvSpPr/>
          <p:nvPr/>
        </p:nvSpPr>
        <p:spPr>
          <a:xfrm rot="8876960" flipH="1">
            <a:off x="6856368" y="2656805"/>
            <a:ext cx="341163" cy="505545"/>
          </a:xfrm>
          <a:prstGeom prst="arc">
            <a:avLst>
              <a:gd name="adj1" fmla="val 17782436"/>
              <a:gd name="adj2" fmla="val 2902196"/>
            </a:avLst>
          </a:prstGeom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Прямоугольник 66">
                <a:extLst>
                  <a:ext uri="{FF2B5EF4-FFF2-40B4-BE49-F238E27FC236}">
                    <a16:creationId xmlns:a16="http://schemas.microsoft.com/office/drawing/2014/main" id="{9EE6DBAD-C51E-4823-A128-BF2267A475C5}"/>
                  </a:ext>
                </a:extLst>
              </p:cNvPr>
              <p:cNvSpPr/>
              <p:nvPr/>
            </p:nvSpPr>
            <p:spPr>
              <a:xfrm>
                <a:off x="6283174" y="1429343"/>
                <a:ext cx="116106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7" name="Прямоугольник 66">
                <a:extLst>
                  <a:ext uri="{FF2B5EF4-FFF2-40B4-BE49-F238E27FC236}">
                    <a16:creationId xmlns:a16="http://schemas.microsoft.com/office/drawing/2014/main" id="{9EE6DBAD-C51E-4823-A128-BF2267A47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174" y="1429343"/>
                <a:ext cx="1161062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A09CCE61-1939-4A78-9340-C3F2725EAB2F}"/>
                  </a:ext>
                </a:extLst>
              </p:cNvPr>
              <p:cNvSpPr/>
              <p:nvPr/>
            </p:nvSpPr>
            <p:spPr>
              <a:xfrm>
                <a:off x="7118861" y="2437766"/>
                <a:ext cx="5097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A09CCE61-1939-4A78-9340-C3F2725EAB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861" y="2437766"/>
                <a:ext cx="50975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675E3ED8-12CD-4B33-92F6-18EBB0E1E3FF}"/>
              </a:ext>
            </a:extLst>
          </p:cNvPr>
          <p:cNvCxnSpPr>
            <a:cxnSpLocks/>
          </p:cNvCxnSpPr>
          <p:nvPr/>
        </p:nvCxnSpPr>
        <p:spPr>
          <a:xfrm flipV="1">
            <a:off x="5537970" y="3049810"/>
            <a:ext cx="896495" cy="133316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Прямоугольник 62">
                <a:extLst>
                  <a:ext uri="{FF2B5EF4-FFF2-40B4-BE49-F238E27FC236}">
                    <a16:creationId xmlns:a16="http://schemas.microsoft.com/office/drawing/2014/main" id="{16D13536-D33E-4C37-97C0-3C2CA31043FD}"/>
                  </a:ext>
                </a:extLst>
              </p:cNvPr>
              <p:cNvSpPr/>
              <p:nvPr/>
            </p:nvSpPr>
            <p:spPr>
              <a:xfrm>
                <a:off x="5987055" y="3528480"/>
                <a:ext cx="87665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000" b="1" dirty="0"/>
              </a:p>
            </p:txBody>
          </p:sp>
        </mc:Choice>
        <mc:Fallback xmlns="">
          <p:sp>
            <p:nvSpPr>
              <p:cNvPr id="63" name="Прямоугольник 62">
                <a:extLst>
                  <a:ext uri="{FF2B5EF4-FFF2-40B4-BE49-F238E27FC236}">
                    <a16:creationId xmlns:a16="http://schemas.microsoft.com/office/drawing/2014/main" id="{16D13536-D33E-4C37-97C0-3C2CA31043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055" y="3528480"/>
                <a:ext cx="876650" cy="400110"/>
              </a:xfrm>
              <a:prstGeom prst="rect">
                <a:avLst/>
              </a:prstGeom>
              <a:blipFill>
                <a:blip r:embed="rId10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Прямоугольник 69">
                <a:extLst>
                  <a:ext uri="{FF2B5EF4-FFF2-40B4-BE49-F238E27FC236}">
                    <a16:creationId xmlns:a16="http://schemas.microsoft.com/office/drawing/2014/main" id="{7ED66445-158C-4A4C-A198-77BA1FC2BEBA}"/>
                  </a:ext>
                </a:extLst>
              </p:cNvPr>
              <p:cNvSpPr/>
              <p:nvPr/>
            </p:nvSpPr>
            <p:spPr>
              <a:xfrm>
                <a:off x="1235417" y="1240600"/>
                <a:ext cx="37958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l-G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)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l-G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Прямоугольник 69">
                <a:extLst>
                  <a:ext uri="{FF2B5EF4-FFF2-40B4-BE49-F238E27FC236}">
                    <a16:creationId xmlns:a16="http://schemas.microsoft.com/office/drawing/2014/main" id="{7ED66445-158C-4A4C-A198-77BA1FC2BE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417" y="1240600"/>
                <a:ext cx="3795847" cy="400110"/>
              </a:xfrm>
              <a:prstGeom prst="rect">
                <a:avLst/>
              </a:prstGeom>
              <a:blipFill>
                <a:blip r:embed="rId11"/>
                <a:stretch>
                  <a:fillRect t="-7692" b="-292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Прямоугольник 70">
                <a:extLst>
                  <a:ext uri="{FF2B5EF4-FFF2-40B4-BE49-F238E27FC236}">
                    <a16:creationId xmlns:a16="http://schemas.microsoft.com/office/drawing/2014/main" id="{E32B19A9-8479-4572-877C-8A937930F33E}"/>
                  </a:ext>
                </a:extLst>
              </p:cNvPr>
              <p:cNvSpPr/>
              <p:nvPr/>
            </p:nvSpPr>
            <p:spPr>
              <a:xfrm>
                <a:off x="1235417" y="1681160"/>
                <a:ext cx="400148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l-G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ru-RU" sz="2000" dirty="0">
                          <a:solidFill>
                            <a:schemeClr val="tx1"/>
                          </a:solidFill>
                        </a:rPr>
                        <m:t>(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m:rPr>
                          <m:nor/>
                        </m:rPr>
                        <a:rPr lang="ru-RU" sz="2000" dirty="0">
                          <a:solidFill>
                            <a:schemeClr val="tx1"/>
                          </a:solidFill>
                        </a:rPr>
                        <m:t>)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l-G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Прямоугольник 70">
                <a:extLst>
                  <a:ext uri="{FF2B5EF4-FFF2-40B4-BE49-F238E27FC236}">
                    <a16:creationId xmlns:a16="http://schemas.microsoft.com/office/drawing/2014/main" id="{E32B19A9-8479-4572-877C-8A937930F3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417" y="1681160"/>
                <a:ext cx="4001480" cy="400110"/>
              </a:xfrm>
              <a:prstGeom prst="rect">
                <a:avLst/>
              </a:prstGeom>
              <a:blipFill>
                <a:blip r:embed="rId12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Прямоугольник 68">
                <a:extLst>
                  <a:ext uri="{FF2B5EF4-FFF2-40B4-BE49-F238E27FC236}">
                    <a16:creationId xmlns:a16="http://schemas.microsoft.com/office/drawing/2014/main" id="{13549B42-098A-4854-A4B1-EEB25F109DA5}"/>
                  </a:ext>
                </a:extLst>
              </p:cNvPr>
              <p:cNvSpPr/>
              <p:nvPr/>
            </p:nvSpPr>
            <p:spPr>
              <a:xfrm>
                <a:off x="1264164" y="3791308"/>
                <a:ext cx="24689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pt-B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2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2000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22</m:t>
                      </m:r>
                      <m:r>
                        <a:rPr lang="ru-R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2000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sz="2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2000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RU" sz="2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Прямоугольник 68">
                <a:extLst>
                  <a:ext uri="{FF2B5EF4-FFF2-40B4-BE49-F238E27FC236}">
                    <a16:creationId xmlns:a16="http://schemas.microsoft.com/office/drawing/2014/main" id="{13549B42-098A-4854-A4B1-EEB25F109D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164" y="3791308"/>
                <a:ext cx="2468946" cy="400110"/>
              </a:xfrm>
              <a:prstGeom prst="rect">
                <a:avLst/>
              </a:prstGeom>
              <a:blipFill>
                <a:blip r:embed="rId1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Прямоугольник 71">
                <a:extLst>
                  <a:ext uri="{FF2B5EF4-FFF2-40B4-BE49-F238E27FC236}">
                    <a16:creationId xmlns:a16="http://schemas.microsoft.com/office/drawing/2014/main" id="{7B8A2837-A72F-40D3-8359-E688FD15C31F}"/>
                  </a:ext>
                </a:extLst>
              </p:cNvPr>
              <p:cNvSpPr/>
              <p:nvPr/>
            </p:nvSpPr>
            <p:spPr>
              <a:xfrm>
                <a:off x="1251047" y="2428875"/>
                <a:ext cx="27342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sz="2000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11 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sz="200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sz="2000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sz="200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sz="200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sz="2000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Прямоугольник 71">
                <a:extLst>
                  <a:ext uri="{FF2B5EF4-FFF2-40B4-BE49-F238E27FC236}">
                    <a16:creationId xmlns:a16="http://schemas.microsoft.com/office/drawing/2014/main" id="{7B8A2837-A72F-40D3-8359-E688FD15C3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047" y="2428875"/>
                <a:ext cx="2734210" cy="400110"/>
              </a:xfrm>
              <a:prstGeom prst="rect">
                <a:avLst/>
              </a:prstGeom>
              <a:blipFill>
                <a:blip r:embed="rId16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Прямоугольник 72">
                <a:extLst>
                  <a:ext uri="{FF2B5EF4-FFF2-40B4-BE49-F238E27FC236}">
                    <a16:creationId xmlns:a16="http://schemas.microsoft.com/office/drawing/2014/main" id="{25E63575-FAC9-4336-B4C7-FA50E154F677}"/>
                  </a:ext>
                </a:extLst>
              </p:cNvPr>
              <p:cNvSpPr/>
              <p:nvPr/>
            </p:nvSpPr>
            <p:spPr>
              <a:xfrm>
                <a:off x="1251047" y="2869435"/>
                <a:ext cx="277313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2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RU" sz="2000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ru-RU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2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RU" sz="2000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2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RU" sz="2000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Прямоугольник 72">
                <a:extLst>
                  <a:ext uri="{FF2B5EF4-FFF2-40B4-BE49-F238E27FC236}">
                    <a16:creationId xmlns:a16="http://schemas.microsoft.com/office/drawing/2014/main" id="{25E63575-FAC9-4336-B4C7-FA50E154F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047" y="2869435"/>
                <a:ext cx="2773131" cy="400110"/>
              </a:xfrm>
              <a:prstGeom prst="rect">
                <a:avLst/>
              </a:prstGeom>
              <a:blipFill>
                <a:blip r:embed="rId17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204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2" grpId="0"/>
      <p:bldP spid="7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BD4F29C-D727-43AA-91FE-3BD2B3A77957}"/>
              </a:ext>
            </a:extLst>
          </p:cNvPr>
          <p:cNvGrpSpPr/>
          <p:nvPr/>
        </p:nvGrpSpPr>
        <p:grpSpPr>
          <a:xfrm>
            <a:off x="4851918" y="524946"/>
            <a:ext cx="3163517" cy="3496545"/>
            <a:chOff x="5001212" y="524946"/>
            <a:chExt cx="3163517" cy="3496545"/>
          </a:xfrm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DC6E2E25-7F1A-499D-BF58-3CF64257CA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1170" t="29402" r="16068" b="12856"/>
            <a:stretch/>
          </p:blipFill>
          <p:spPr>
            <a:xfrm>
              <a:off x="5001212" y="1101009"/>
              <a:ext cx="2883160" cy="2920482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3FA862B-61B9-43C3-8BFD-4AE54BF1FDAE}"/>
                </a:ext>
              </a:extLst>
            </p:cNvPr>
            <p:cNvSpPr txBox="1"/>
            <p:nvPr/>
          </p:nvSpPr>
          <p:spPr>
            <a:xfrm>
              <a:off x="7800527" y="2271647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/>
                <a:t>x</a:t>
              </a:r>
              <a:endParaRPr lang="ru-RU" sz="2800" i="1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FFB640E-0330-460E-90DA-D9C679AEDB31}"/>
                </a:ext>
              </a:extLst>
            </p:cNvPr>
            <p:cNvSpPr txBox="1"/>
            <p:nvPr/>
          </p:nvSpPr>
          <p:spPr>
            <a:xfrm>
              <a:off x="6250367" y="52494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/>
                <a:t>y</a:t>
              </a:r>
              <a:endParaRPr lang="ru-RU" sz="2800" i="1" dirty="0"/>
            </a:p>
          </p:txBody>
        </p:sp>
      </p:grpSp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200" dirty="0">
                <a:solidFill>
                  <a:srgbClr val="4C5D6E"/>
                </a:solidFill>
              </a:rPr>
              <a:t>Синус и косинус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94F376-9F20-4340-B395-7A500CFFC805}"/>
                  </a:ext>
                </a:extLst>
              </p:cNvPr>
              <p:cNvSpPr txBox="1"/>
              <p:nvPr/>
            </p:nvSpPr>
            <p:spPr>
              <a:xfrm>
                <a:off x="1082374" y="1376729"/>
                <a:ext cx="233854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28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sz="28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pt-BR" sz="28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94F376-9F20-4340-B395-7A500CFFC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374" y="1376729"/>
                <a:ext cx="233854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65CAFB1B-33B3-4CB4-BFFC-FDAF270AD538}"/>
              </a:ext>
            </a:extLst>
          </p:cNvPr>
          <p:cNvCxnSpPr/>
          <p:nvPr/>
        </p:nvCxnSpPr>
        <p:spPr>
          <a:xfrm>
            <a:off x="6966150" y="874363"/>
            <a:ext cx="0" cy="1736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1AAB7E01-60F4-465B-8862-CDD8B499F0B5}"/>
              </a:ext>
            </a:extLst>
          </p:cNvPr>
          <p:cNvCxnSpPr>
            <a:cxnSpLocks/>
          </p:cNvCxnSpPr>
          <p:nvPr/>
        </p:nvCxnSpPr>
        <p:spPr>
          <a:xfrm flipH="1">
            <a:off x="6158054" y="1594748"/>
            <a:ext cx="19638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AC1F2D55-B756-4A92-8CDF-8553372D952C}"/>
              </a:ext>
            </a:extLst>
          </p:cNvPr>
          <p:cNvCxnSpPr>
            <a:cxnSpLocks/>
            <a:stCxn id="46" idx="7"/>
          </p:cNvCxnSpPr>
          <p:nvPr/>
        </p:nvCxnSpPr>
        <p:spPr>
          <a:xfrm flipH="1">
            <a:off x="6290795" y="1570362"/>
            <a:ext cx="704286" cy="998213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>
            <a:extLst>
              <a:ext uri="{FF2B5EF4-FFF2-40B4-BE49-F238E27FC236}">
                <a16:creationId xmlns:a16="http://schemas.microsoft.com/office/drawing/2014/main" id="{951EBFC8-C80A-49C0-B919-F30415B33A56}"/>
              </a:ext>
            </a:extLst>
          </p:cNvPr>
          <p:cNvSpPr/>
          <p:nvPr/>
        </p:nvSpPr>
        <p:spPr>
          <a:xfrm>
            <a:off x="6940880" y="1561063"/>
            <a:ext cx="63500" cy="63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38CE778-CA1B-4A10-90FF-99F4E6EC3ADE}"/>
                  </a:ext>
                </a:extLst>
              </p:cNvPr>
              <p:cNvSpPr txBox="1"/>
              <p:nvPr/>
            </p:nvSpPr>
            <p:spPr>
              <a:xfrm>
                <a:off x="1012303" y="3781104"/>
                <a:ext cx="311614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  <m:sup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l-GR" sz="2800" i="1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cos</m:t>
                          </m:r>
                        </m:e>
                        <m:sup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l-GR" sz="2800" i="1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38CE778-CA1B-4A10-90FF-99F4E6EC3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303" y="3781104"/>
                <a:ext cx="3116141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37586890-80DE-4613-86C0-AC70089E83E1}"/>
                  </a:ext>
                </a:extLst>
              </p:cNvPr>
              <p:cNvSpPr/>
              <p:nvPr/>
            </p:nvSpPr>
            <p:spPr>
              <a:xfrm>
                <a:off x="1092135" y="2059058"/>
                <a:ext cx="1695789" cy="6665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ru-RU" sz="2800" dirty="0"/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37586890-80DE-4613-86C0-AC70089E83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35" y="2059058"/>
                <a:ext cx="1695789" cy="6665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F698AE67-360B-47F6-BC76-31A755A0DE0A}"/>
                  </a:ext>
                </a:extLst>
              </p:cNvPr>
              <p:cNvSpPr/>
              <p:nvPr/>
            </p:nvSpPr>
            <p:spPr>
              <a:xfrm>
                <a:off x="1052219" y="2896135"/>
                <a:ext cx="1695789" cy="6665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ru-RU" sz="2800" dirty="0"/>
              </a:p>
            </p:txBody>
          </p:sp>
        </mc:Choice>
        <mc:Fallback xmlns=""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F698AE67-360B-47F6-BC76-31A755A0D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219" y="2896135"/>
                <a:ext cx="1695789" cy="6665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Дуга 11">
            <a:extLst>
              <a:ext uri="{FF2B5EF4-FFF2-40B4-BE49-F238E27FC236}">
                <a16:creationId xmlns:a16="http://schemas.microsoft.com/office/drawing/2014/main" id="{553D8CC3-B47F-4406-A0C2-B87046F21C1D}"/>
              </a:ext>
            </a:extLst>
          </p:cNvPr>
          <p:cNvSpPr/>
          <p:nvPr/>
        </p:nvSpPr>
        <p:spPr>
          <a:xfrm rot="8876960" flipH="1">
            <a:off x="6294692" y="2215310"/>
            <a:ext cx="341163" cy="505545"/>
          </a:xfrm>
          <a:prstGeom prst="arc">
            <a:avLst>
              <a:gd name="adj1" fmla="val 17782436"/>
              <a:gd name="adj2" fmla="val 2902196"/>
            </a:avLst>
          </a:prstGeom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4A51F20-6624-4206-A9EA-5A894E4433BD}"/>
              </a:ext>
            </a:extLst>
          </p:cNvPr>
          <p:cNvSpPr txBox="1"/>
          <p:nvPr/>
        </p:nvSpPr>
        <p:spPr>
          <a:xfrm>
            <a:off x="6546399" y="2128551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i="1" dirty="0">
                <a:solidFill>
                  <a:schemeClr val="accent1"/>
                </a:solidFill>
              </a:rPr>
              <a:t>α</a:t>
            </a:r>
            <a:endParaRPr lang="ru-RU" sz="18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32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10" grpId="0"/>
      <p:bldP spid="51" grpId="0"/>
      <p:bldP spid="12" grpId="0" animBg="1"/>
      <p:bldP spid="5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000" dirty="0" err="1">
                <a:solidFill>
                  <a:srgbClr val="4C5D6E"/>
                </a:solidFill>
              </a:rPr>
              <a:t>Афинное</a:t>
            </a:r>
            <a:r>
              <a:rPr lang="ru-RU" sz="3000" dirty="0">
                <a:solidFill>
                  <a:srgbClr val="4C5D6E"/>
                </a:solidFill>
              </a:rPr>
              <a:t> преобразование</a:t>
            </a:r>
            <a:endParaRPr sz="30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Прямоугольник 68">
                <a:extLst>
                  <a:ext uri="{FF2B5EF4-FFF2-40B4-BE49-F238E27FC236}">
                    <a16:creationId xmlns:a16="http://schemas.microsoft.com/office/drawing/2014/main" id="{13549B42-098A-4854-A4B1-EEB25F109DA5}"/>
                  </a:ext>
                </a:extLst>
              </p:cNvPr>
              <p:cNvSpPr/>
              <p:nvPr/>
            </p:nvSpPr>
            <p:spPr>
              <a:xfrm>
                <a:off x="1142373" y="3791308"/>
                <a:ext cx="24689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pt-B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2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2000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22</m:t>
                      </m:r>
                      <m:r>
                        <a:rPr lang="ru-R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2000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sz="2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2000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RU" sz="2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Прямоугольник 68">
                <a:extLst>
                  <a:ext uri="{FF2B5EF4-FFF2-40B4-BE49-F238E27FC236}">
                    <a16:creationId xmlns:a16="http://schemas.microsoft.com/office/drawing/2014/main" id="{13549B42-098A-4854-A4B1-EEB25F109D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373" y="3791308"/>
                <a:ext cx="2468946" cy="400110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Прямоугольник 71">
                <a:extLst>
                  <a:ext uri="{FF2B5EF4-FFF2-40B4-BE49-F238E27FC236}">
                    <a16:creationId xmlns:a16="http://schemas.microsoft.com/office/drawing/2014/main" id="{9E5764F7-7891-4A35-B12E-EC92CA7F133D}"/>
                  </a:ext>
                </a:extLst>
              </p:cNvPr>
              <p:cNvSpPr/>
              <p:nvPr/>
            </p:nvSpPr>
            <p:spPr>
              <a:xfrm>
                <a:off x="3427174" y="3791308"/>
                <a:ext cx="66146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l-G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ru-R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Прямоугольник 71">
                <a:extLst>
                  <a:ext uri="{FF2B5EF4-FFF2-40B4-BE49-F238E27FC236}">
                    <a16:creationId xmlns:a16="http://schemas.microsoft.com/office/drawing/2014/main" id="{9E5764F7-7891-4A35-B12E-EC92CA7F13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174" y="3791308"/>
                <a:ext cx="66146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Прямоугольник 72">
                <a:extLst>
                  <a:ext uri="{FF2B5EF4-FFF2-40B4-BE49-F238E27FC236}">
                    <a16:creationId xmlns:a16="http://schemas.microsoft.com/office/drawing/2014/main" id="{47A4125B-3430-410A-9F91-6841DE66B312}"/>
                  </a:ext>
                </a:extLst>
              </p:cNvPr>
              <p:cNvSpPr/>
              <p:nvPr/>
            </p:nvSpPr>
            <p:spPr>
              <a:xfrm>
                <a:off x="1142373" y="2582293"/>
                <a:ext cx="213943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ru-RU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3" name="Прямоугольник 72">
                <a:extLst>
                  <a:ext uri="{FF2B5EF4-FFF2-40B4-BE49-F238E27FC236}">
                    <a16:creationId xmlns:a16="http://schemas.microsoft.com/office/drawing/2014/main" id="{47A4125B-3430-410A-9F91-6841DE66B3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373" y="2582293"/>
                <a:ext cx="2139432" cy="400110"/>
              </a:xfrm>
              <a:prstGeom prst="rect">
                <a:avLst/>
              </a:prstGeom>
              <a:blipFill>
                <a:blip r:embed="rId6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Прямоугольник 73">
                <a:extLst>
                  <a:ext uri="{FF2B5EF4-FFF2-40B4-BE49-F238E27FC236}">
                    <a16:creationId xmlns:a16="http://schemas.microsoft.com/office/drawing/2014/main" id="{A5DE0B02-45A0-4D34-8748-C3EEE9544FB2}"/>
                  </a:ext>
                </a:extLst>
              </p:cNvPr>
              <p:cNvSpPr/>
              <p:nvPr/>
            </p:nvSpPr>
            <p:spPr>
              <a:xfrm>
                <a:off x="1142373" y="3026195"/>
                <a:ext cx="241098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′ 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′ 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′=0</m:t>
                    </m:r>
                  </m:oMath>
                </a14:m>
                <a:endParaRPr lang="ru-RU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4" name="Прямоугольник 73">
                <a:extLst>
                  <a:ext uri="{FF2B5EF4-FFF2-40B4-BE49-F238E27FC236}">
                    <a16:creationId xmlns:a16="http://schemas.microsoft.com/office/drawing/2014/main" id="{A5DE0B02-45A0-4D34-8748-C3EEE9544F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373" y="3026195"/>
                <a:ext cx="2410981" cy="400110"/>
              </a:xfrm>
              <a:prstGeom prst="rect">
                <a:avLst/>
              </a:prstGeom>
              <a:blipFill>
                <a:blip r:embed="rId7"/>
                <a:stretch>
                  <a:fillRect l="-2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83EE25D9-FA68-4AE7-A5B9-C9F9726CF1E7}"/>
                  </a:ext>
                </a:extLst>
              </p:cNvPr>
              <p:cNvSpPr/>
              <p:nvPr/>
            </p:nvSpPr>
            <p:spPr>
              <a:xfrm>
                <a:off x="1142373" y="1341835"/>
                <a:ext cx="27342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sz="2000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11 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sz="200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sz="2000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sz="200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sz="200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sz="2000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83EE25D9-FA68-4AE7-A5B9-C9F9726CF1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373" y="1341835"/>
                <a:ext cx="2734210" cy="400110"/>
              </a:xfrm>
              <a:prstGeom prst="rect">
                <a:avLst/>
              </a:prstGeom>
              <a:blipFill>
                <a:blip r:embed="rId8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B2797919-64C8-4654-83B0-8D5087566BA8}"/>
                  </a:ext>
                </a:extLst>
              </p:cNvPr>
              <p:cNvSpPr/>
              <p:nvPr/>
            </p:nvSpPr>
            <p:spPr>
              <a:xfrm>
                <a:off x="1142373" y="1782395"/>
                <a:ext cx="277313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2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RU" sz="2000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ru-RU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2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RU" sz="2000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2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RU" sz="2000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B2797919-64C8-4654-83B0-8D5087566B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373" y="1782395"/>
                <a:ext cx="2773131" cy="400110"/>
              </a:xfrm>
              <a:prstGeom prst="rect">
                <a:avLst/>
              </a:prstGeom>
              <a:blipFill>
                <a:blip r:embed="rId9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724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2" grpId="0"/>
      <p:bldP spid="73" grpId="0"/>
      <p:bldP spid="74" grpId="0"/>
      <p:bldP spid="40" grpId="0"/>
      <p:bldP spid="4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2" y="472103"/>
            <a:ext cx="7230417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000" dirty="0">
                <a:solidFill>
                  <a:srgbClr val="4C5D6E"/>
                </a:solidFill>
              </a:rPr>
              <a:t>Ортогональное преобразование</a:t>
            </a:r>
            <a:endParaRPr sz="30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Прямоугольник 69">
                <a:extLst>
                  <a:ext uri="{FF2B5EF4-FFF2-40B4-BE49-F238E27FC236}">
                    <a16:creationId xmlns:a16="http://schemas.microsoft.com/office/drawing/2014/main" id="{7ED66445-158C-4A4C-A198-77BA1FC2BEBA}"/>
                  </a:ext>
                </a:extLst>
              </p:cNvPr>
              <p:cNvSpPr/>
              <p:nvPr/>
            </p:nvSpPr>
            <p:spPr>
              <a:xfrm>
                <a:off x="3998374" y="2702994"/>
                <a:ext cx="37958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l-G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)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l-G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Прямоугольник 69">
                <a:extLst>
                  <a:ext uri="{FF2B5EF4-FFF2-40B4-BE49-F238E27FC236}">
                    <a16:creationId xmlns:a16="http://schemas.microsoft.com/office/drawing/2014/main" id="{7ED66445-158C-4A4C-A198-77BA1FC2BE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374" y="2702994"/>
                <a:ext cx="3795847" cy="400110"/>
              </a:xfrm>
              <a:prstGeom prst="rect">
                <a:avLst/>
              </a:prstGeom>
              <a:blipFill>
                <a:blip r:embed="rId4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Прямоугольник 70">
                <a:extLst>
                  <a:ext uri="{FF2B5EF4-FFF2-40B4-BE49-F238E27FC236}">
                    <a16:creationId xmlns:a16="http://schemas.microsoft.com/office/drawing/2014/main" id="{E32B19A9-8479-4572-877C-8A937930F33E}"/>
                  </a:ext>
                </a:extLst>
              </p:cNvPr>
              <p:cNvSpPr/>
              <p:nvPr/>
            </p:nvSpPr>
            <p:spPr>
              <a:xfrm>
                <a:off x="3998374" y="3143554"/>
                <a:ext cx="400148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l-G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ru-RU" sz="2000" dirty="0">
                          <a:solidFill>
                            <a:schemeClr val="tx1"/>
                          </a:solidFill>
                        </a:rPr>
                        <m:t>(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m:rPr>
                          <m:nor/>
                        </m:rPr>
                        <a:rPr lang="ru-RU" sz="2000" dirty="0">
                          <a:solidFill>
                            <a:schemeClr val="tx1"/>
                          </a:solidFill>
                        </a:rPr>
                        <m:t>)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l-G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Прямоугольник 70">
                <a:extLst>
                  <a:ext uri="{FF2B5EF4-FFF2-40B4-BE49-F238E27FC236}">
                    <a16:creationId xmlns:a16="http://schemas.microsoft.com/office/drawing/2014/main" id="{E32B19A9-8479-4572-877C-8A937930F3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374" y="3143554"/>
                <a:ext cx="4001480" cy="400110"/>
              </a:xfrm>
              <a:prstGeom prst="rect">
                <a:avLst/>
              </a:prstGeom>
              <a:blipFill>
                <a:blip r:embed="rId5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Прямоугольник 68">
                <a:extLst>
                  <a:ext uri="{FF2B5EF4-FFF2-40B4-BE49-F238E27FC236}">
                    <a16:creationId xmlns:a16="http://schemas.microsoft.com/office/drawing/2014/main" id="{13549B42-098A-4854-A4B1-EEB25F109DA5}"/>
                  </a:ext>
                </a:extLst>
              </p:cNvPr>
              <p:cNvSpPr/>
              <p:nvPr/>
            </p:nvSpPr>
            <p:spPr>
              <a:xfrm>
                <a:off x="1142372" y="3833505"/>
                <a:ext cx="294644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pt-BR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2000" b="0" i="1" baseline="-2500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2000" i="1" baseline="-2500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22</m:t>
                      </m:r>
                      <m:r>
                        <a:rPr lang="ru-RU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2000" i="1" baseline="-2500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sz="2000" b="0" i="1" baseline="-2500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2000" i="1" baseline="-2500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RU" sz="2000" b="0" i="1" baseline="-2500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l-GR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ru-RU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9" name="Прямоугольник 68">
                <a:extLst>
                  <a:ext uri="{FF2B5EF4-FFF2-40B4-BE49-F238E27FC236}">
                    <a16:creationId xmlns:a16="http://schemas.microsoft.com/office/drawing/2014/main" id="{13549B42-098A-4854-A4B1-EEB25F109D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372" y="3833505"/>
                <a:ext cx="2946448" cy="400110"/>
              </a:xfrm>
              <a:prstGeom prst="rect">
                <a:avLst/>
              </a:prstGeom>
              <a:blipFill>
                <a:blip r:embed="rId6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74E9A1DF-41A1-467B-9F11-EF20A524AF0A}"/>
                  </a:ext>
                </a:extLst>
              </p:cNvPr>
              <p:cNvSpPr/>
              <p:nvPr/>
            </p:nvSpPr>
            <p:spPr>
              <a:xfrm>
                <a:off x="1142372" y="3229251"/>
                <a:ext cx="236885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sz="2000" i="1" baseline="-2500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11 </m:t>
                    </m:r>
                    <m:r>
                      <a:rPr lang="en-US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sz="2000" i="1" baseline="-2500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sz="2000" i="1" baseline="-2500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sz="2000" i="1" baseline="-2500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ru-RU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74E9A1DF-41A1-467B-9F11-EF20A524A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372" y="3229251"/>
                <a:ext cx="2368854" cy="400110"/>
              </a:xfrm>
              <a:prstGeom prst="rect">
                <a:avLst/>
              </a:prstGeom>
              <a:blipFill>
                <a:blip r:embed="rId7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DBA672-0C42-4062-8AF4-78505E25D763}"/>
                  </a:ext>
                </a:extLst>
              </p:cNvPr>
              <p:cNvSpPr txBox="1"/>
              <p:nvPr/>
            </p:nvSpPr>
            <p:spPr>
              <a:xfrm>
                <a:off x="1239919" y="2501383"/>
                <a:ext cx="2479051" cy="3118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ru-RU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11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DBA672-0C42-4062-8AF4-78505E25D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919" y="2501383"/>
                <a:ext cx="2479051" cy="311880"/>
              </a:xfrm>
              <a:prstGeom prst="rect">
                <a:avLst/>
              </a:prstGeom>
              <a:blipFill>
                <a:blip r:embed="rId8"/>
                <a:stretch>
                  <a:fillRect l="-2457" b="-215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58F62F8-1CD1-498A-917C-CD3FA5F7E273}"/>
                  </a:ext>
                </a:extLst>
              </p:cNvPr>
              <p:cNvSpPr txBox="1"/>
              <p:nvPr/>
            </p:nvSpPr>
            <p:spPr>
              <a:xfrm>
                <a:off x="1239919" y="2917704"/>
                <a:ext cx="2479051" cy="3118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ru-RU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US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11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58F62F8-1CD1-498A-917C-CD3FA5F7E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919" y="2917704"/>
                <a:ext cx="2479051" cy="311880"/>
              </a:xfrm>
              <a:prstGeom prst="rect">
                <a:avLst/>
              </a:prstGeom>
              <a:blipFill>
                <a:blip r:embed="rId9"/>
                <a:stretch>
                  <a:fillRect l="-2457" t="-1961" b="-196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770B50A2-6528-4D37-AC42-0379F23C6D79}"/>
                  </a:ext>
                </a:extLst>
              </p:cNvPr>
              <p:cNvSpPr/>
              <p:nvPr/>
            </p:nvSpPr>
            <p:spPr>
              <a:xfrm>
                <a:off x="1142373" y="1341835"/>
                <a:ext cx="27342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sz="2000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11 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sz="200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sz="2000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sz="200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sz="200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sz="2000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770B50A2-6528-4D37-AC42-0379F23C6D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373" y="1341835"/>
                <a:ext cx="2734210" cy="400110"/>
              </a:xfrm>
              <a:prstGeom prst="rect">
                <a:avLst/>
              </a:prstGeom>
              <a:blipFill>
                <a:blip r:embed="rId10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B8535805-2427-4890-AD14-FBBD22BA0D5B}"/>
                  </a:ext>
                </a:extLst>
              </p:cNvPr>
              <p:cNvSpPr/>
              <p:nvPr/>
            </p:nvSpPr>
            <p:spPr>
              <a:xfrm>
                <a:off x="1142373" y="1782395"/>
                <a:ext cx="277313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2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RU" sz="2000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ru-RU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2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RU" sz="2000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2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RU" sz="2000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B8535805-2427-4890-AD14-FBBD22BA0D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373" y="1782395"/>
                <a:ext cx="2773131" cy="400110"/>
              </a:xfrm>
              <a:prstGeom prst="rect">
                <a:avLst/>
              </a:prstGeom>
              <a:blipFill>
                <a:blip r:embed="rId11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480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69" grpId="0"/>
      <p:bldP spid="41" grpId="0"/>
      <p:bldP spid="4" grpId="0"/>
      <p:bldP spid="4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Полярные координаты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CD8B7670-6539-48A0-9A33-279E95CD4618}"/>
              </a:ext>
            </a:extLst>
          </p:cNvPr>
          <p:cNvGrpSpPr/>
          <p:nvPr/>
        </p:nvGrpSpPr>
        <p:grpSpPr>
          <a:xfrm>
            <a:off x="6014156" y="1816198"/>
            <a:ext cx="1614460" cy="1896398"/>
            <a:chOff x="6438664" y="1930272"/>
            <a:chExt cx="1614460" cy="1896398"/>
          </a:xfrm>
        </p:grpSpPr>
        <p:cxnSp>
          <p:nvCxnSpPr>
            <p:cNvPr id="41" name="Прямая со стрелкой 40">
              <a:extLst>
                <a:ext uri="{FF2B5EF4-FFF2-40B4-BE49-F238E27FC236}">
                  <a16:creationId xmlns:a16="http://schemas.microsoft.com/office/drawing/2014/main" id="{00A3EFAC-F0F7-46F3-A90C-8591708A3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9230" y="2249066"/>
              <a:ext cx="0" cy="15776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>
              <a:extLst>
                <a:ext uri="{FF2B5EF4-FFF2-40B4-BE49-F238E27FC236}">
                  <a16:creationId xmlns:a16="http://schemas.microsoft.com/office/drawing/2014/main" id="{76651028-3C59-43D2-A156-BD00DCC80C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8664" y="3814017"/>
              <a:ext cx="139793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Прямоугольник 42">
                  <a:extLst>
                    <a:ext uri="{FF2B5EF4-FFF2-40B4-BE49-F238E27FC236}">
                      <a16:creationId xmlns:a16="http://schemas.microsoft.com/office/drawing/2014/main" id="{77DF4611-963E-4231-8FBB-B221522DBAF3}"/>
                    </a:ext>
                  </a:extLst>
                </p:cNvPr>
                <p:cNvSpPr/>
                <p:nvPr/>
              </p:nvSpPr>
              <p:spPr>
                <a:xfrm>
                  <a:off x="6442605" y="1930272"/>
                  <a:ext cx="493643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ru-RU" sz="28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Прямоугольник 51">
                  <a:extLst>
                    <a:ext uri="{FF2B5EF4-FFF2-40B4-BE49-F238E27FC236}">
                      <a16:creationId xmlns:a16="http://schemas.microsoft.com/office/drawing/2014/main" id="{2AFD89B5-B4AC-4908-9247-ACC2E89B9F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2605" y="1930272"/>
                  <a:ext cx="4936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Прямоугольник 43">
                  <a:extLst>
                    <a:ext uri="{FF2B5EF4-FFF2-40B4-BE49-F238E27FC236}">
                      <a16:creationId xmlns:a16="http://schemas.microsoft.com/office/drawing/2014/main" id="{6262980B-A3B7-4F38-A3B9-CF48C961D569}"/>
                    </a:ext>
                  </a:extLst>
                </p:cNvPr>
                <p:cNvSpPr/>
                <p:nvPr/>
              </p:nvSpPr>
              <p:spPr>
                <a:xfrm>
                  <a:off x="7481924" y="3303449"/>
                  <a:ext cx="571200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ru-RU" sz="28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Прямоугольник 52">
                  <a:extLst>
                    <a:ext uri="{FF2B5EF4-FFF2-40B4-BE49-F238E27FC236}">
                      <a16:creationId xmlns:a16="http://schemas.microsoft.com/office/drawing/2014/main" id="{01B266CA-13B8-4EB5-9D0F-A401141E52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1924" y="3303449"/>
                  <a:ext cx="571200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Овал 44">
            <a:extLst>
              <a:ext uri="{FF2B5EF4-FFF2-40B4-BE49-F238E27FC236}">
                <a16:creationId xmlns:a16="http://schemas.microsoft.com/office/drawing/2014/main" id="{809A7DB5-6605-4A4D-8C71-856AD2DFA4E9}"/>
              </a:ext>
            </a:extLst>
          </p:cNvPr>
          <p:cNvSpPr/>
          <p:nvPr/>
        </p:nvSpPr>
        <p:spPr>
          <a:xfrm>
            <a:off x="6750716" y="2148800"/>
            <a:ext cx="63500" cy="63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1537A66E-159B-4C57-BF3A-D9CDCC1EFE42}"/>
                  </a:ext>
                </a:extLst>
              </p:cNvPr>
              <p:cNvSpPr/>
              <p:nvPr/>
            </p:nvSpPr>
            <p:spPr>
              <a:xfrm>
                <a:off x="6631175" y="1631906"/>
                <a:ext cx="116106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1537A66E-159B-4C57-BF3A-D9CDCC1EFE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175" y="1631906"/>
                <a:ext cx="116106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03C91DBC-DE27-4310-9141-10852CFE6216}"/>
              </a:ext>
            </a:extLst>
          </p:cNvPr>
          <p:cNvGrpSpPr/>
          <p:nvPr/>
        </p:nvGrpSpPr>
        <p:grpSpPr>
          <a:xfrm>
            <a:off x="5648386" y="3084035"/>
            <a:ext cx="1409030" cy="724584"/>
            <a:chOff x="6435184" y="2437766"/>
            <a:chExt cx="1409030" cy="724584"/>
          </a:xfrm>
        </p:grpSpPr>
        <p:cxnSp>
          <p:nvCxnSpPr>
            <p:cNvPr id="48" name="Прямая соединительная линия 47">
              <a:extLst>
                <a:ext uri="{FF2B5EF4-FFF2-40B4-BE49-F238E27FC236}">
                  <a16:creationId xmlns:a16="http://schemas.microsoft.com/office/drawing/2014/main" id="{E7772E98-9984-4A9A-B5F2-A788C15ECA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35184" y="3047770"/>
              <a:ext cx="1409030" cy="13604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Дуга 48">
              <a:extLst>
                <a:ext uri="{FF2B5EF4-FFF2-40B4-BE49-F238E27FC236}">
                  <a16:creationId xmlns:a16="http://schemas.microsoft.com/office/drawing/2014/main" id="{2AC59988-80C4-4AD1-BEFD-258F59FEECA1}"/>
                </a:ext>
              </a:extLst>
            </p:cNvPr>
            <p:cNvSpPr/>
            <p:nvPr/>
          </p:nvSpPr>
          <p:spPr>
            <a:xfrm rot="8876960" flipH="1">
              <a:off x="6856368" y="2656805"/>
              <a:ext cx="341163" cy="505545"/>
            </a:xfrm>
            <a:prstGeom prst="arc">
              <a:avLst>
                <a:gd name="adj1" fmla="val 17782436"/>
                <a:gd name="adj2" fmla="val 2902196"/>
              </a:avLst>
            </a:prstGeom>
            <a:ln w="127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Прямоугольник 49">
                  <a:extLst>
                    <a:ext uri="{FF2B5EF4-FFF2-40B4-BE49-F238E27FC236}">
                      <a16:creationId xmlns:a16="http://schemas.microsoft.com/office/drawing/2014/main" id="{9F1B1639-B6B8-4B22-8C3C-9499F282FBA6}"/>
                    </a:ext>
                  </a:extLst>
                </p:cNvPr>
                <p:cNvSpPr/>
                <p:nvPr/>
              </p:nvSpPr>
              <p:spPr>
                <a:xfrm>
                  <a:off x="7118861" y="2437766"/>
                  <a:ext cx="50975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2800" i="1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50" name="Прямоугольник 49">
                  <a:extLst>
                    <a:ext uri="{FF2B5EF4-FFF2-40B4-BE49-F238E27FC236}">
                      <a16:creationId xmlns:a16="http://schemas.microsoft.com/office/drawing/2014/main" id="{9F1B1639-B6B8-4B22-8C3C-9499F282FB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8861" y="2437766"/>
                  <a:ext cx="509755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FF6EFDF1-77BF-4143-ACB0-78255B16F90F}"/>
              </a:ext>
            </a:extLst>
          </p:cNvPr>
          <p:cNvCxnSpPr>
            <a:cxnSpLocks/>
            <a:endCxn id="45" idx="4"/>
          </p:cNvCxnSpPr>
          <p:nvPr/>
        </p:nvCxnSpPr>
        <p:spPr>
          <a:xfrm flipV="1">
            <a:off x="6051348" y="2212300"/>
            <a:ext cx="731118" cy="146909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4F4E0788-7B46-4BD0-9C66-72F3CDDFCC3D}"/>
                  </a:ext>
                </a:extLst>
              </p:cNvPr>
              <p:cNvSpPr/>
              <p:nvPr/>
            </p:nvSpPr>
            <p:spPr>
              <a:xfrm>
                <a:off x="6389690" y="2672020"/>
                <a:ext cx="52468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ru-RU" sz="2000" b="1" dirty="0"/>
              </a:p>
            </p:txBody>
          </p:sp>
        </mc:Choice>
        <mc:Fallback xmlns=""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4F4E0788-7B46-4BD0-9C66-72F3CDDFCC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690" y="2672020"/>
                <a:ext cx="524685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4EB032F8-3E5F-420B-B035-9FA46CC68313}"/>
                  </a:ext>
                </a:extLst>
              </p:cNvPr>
              <p:cNvSpPr/>
              <p:nvPr/>
            </p:nvSpPr>
            <p:spPr>
              <a:xfrm>
                <a:off x="1271085" y="1308450"/>
                <a:ext cx="204139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func>
                        <m:func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l-G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ru-R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4EB032F8-3E5F-420B-B035-9FA46CC683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085" y="1308450"/>
                <a:ext cx="204139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Прямоугольник 56">
                <a:extLst>
                  <a:ext uri="{FF2B5EF4-FFF2-40B4-BE49-F238E27FC236}">
                    <a16:creationId xmlns:a16="http://schemas.microsoft.com/office/drawing/2014/main" id="{EFBF2F9C-9BC0-44AC-99F2-F57EA96D6ACE}"/>
                  </a:ext>
                </a:extLst>
              </p:cNvPr>
              <p:cNvSpPr/>
              <p:nvPr/>
            </p:nvSpPr>
            <p:spPr>
              <a:xfrm>
                <a:off x="1271085" y="1804605"/>
                <a:ext cx="201529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l-G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ru-R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Прямоугольник 56">
                <a:extLst>
                  <a:ext uri="{FF2B5EF4-FFF2-40B4-BE49-F238E27FC236}">
                    <a16:creationId xmlns:a16="http://schemas.microsoft.com/office/drawing/2014/main" id="{EFBF2F9C-9BC0-44AC-99F2-F57EA96D6A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085" y="1804605"/>
                <a:ext cx="2015295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Прямоугольник 57">
                <a:extLst>
                  <a:ext uri="{FF2B5EF4-FFF2-40B4-BE49-F238E27FC236}">
                    <a16:creationId xmlns:a16="http://schemas.microsoft.com/office/drawing/2014/main" id="{953A5E94-569D-4A38-9A41-3990742E04F0}"/>
                  </a:ext>
                </a:extLst>
              </p:cNvPr>
              <p:cNvSpPr/>
              <p:nvPr/>
            </p:nvSpPr>
            <p:spPr>
              <a:xfrm>
                <a:off x="1271085" y="2516909"/>
                <a:ext cx="2447658" cy="614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ru-R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Прямоугольник 57">
                <a:extLst>
                  <a:ext uri="{FF2B5EF4-FFF2-40B4-BE49-F238E27FC236}">
                    <a16:creationId xmlns:a16="http://schemas.microsoft.com/office/drawing/2014/main" id="{953A5E94-569D-4A38-9A41-3990742E04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085" y="2516909"/>
                <a:ext cx="2447658" cy="6141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339399-E20C-4752-82F4-0C6044570F16}"/>
                  </a:ext>
                </a:extLst>
              </p:cNvPr>
              <p:cNvSpPr txBox="1"/>
              <p:nvPr/>
            </p:nvSpPr>
            <p:spPr>
              <a:xfrm>
                <a:off x="1308549" y="3324707"/>
                <a:ext cx="15243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&lt;∞</m:t>
                      </m:r>
                    </m:oMath>
                  </m:oMathPara>
                </a14:m>
                <a:endParaRPr lang="ru-RU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339399-E20C-4752-82F4-0C6044570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549" y="3324707"/>
                <a:ext cx="1524328" cy="369332"/>
              </a:xfrm>
              <a:prstGeom prst="rect">
                <a:avLst/>
              </a:prstGeom>
              <a:blipFill>
                <a:blip r:embed="rId12"/>
                <a:stretch>
                  <a:fillRect l="-4000" r="-1600" b="-14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85E5633-BC64-4923-8C30-36887C1855BB}"/>
                  </a:ext>
                </a:extLst>
              </p:cNvPr>
              <p:cNvSpPr txBox="1"/>
              <p:nvPr/>
            </p:nvSpPr>
            <p:spPr>
              <a:xfrm>
                <a:off x="1327729" y="3738363"/>
                <a:ext cx="16079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l-GR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oMath>
                  </m:oMathPara>
                </a14:m>
                <a:endParaRPr lang="ru-RU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85E5633-BC64-4923-8C30-36887C185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729" y="3738363"/>
                <a:ext cx="1607941" cy="369332"/>
              </a:xfrm>
              <a:prstGeom prst="rect">
                <a:avLst/>
              </a:prstGeom>
              <a:blipFill>
                <a:blip r:embed="rId13"/>
                <a:stretch>
                  <a:fillRect l="-3788" r="-1515" b="-14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122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/>
      <p:bldP spid="52" grpId="0"/>
      <p:bldP spid="56" grpId="0"/>
      <p:bldP spid="57" grpId="0"/>
      <p:bldP spid="58" grpId="0"/>
      <p:bldP spid="8" grpId="0"/>
      <p:bldP spid="6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Домашнее задание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5FF3510-5DF2-47B3-89A3-48CA81ECC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1" y="1152475"/>
            <a:ext cx="6753854" cy="300065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ru-RU" dirty="0"/>
              <a:t>Докажите, что при ортогональном преобразовании сохраняется расстояние между </a:t>
            </a:r>
            <a:r>
              <a:rPr lang="ru-RU"/>
              <a:t>точками.</a:t>
            </a:r>
            <a:br>
              <a:rPr lang="ru-RU"/>
            </a:br>
            <a:endParaRPr lang="ru-RU" dirty="0"/>
          </a:p>
          <a:p>
            <a:pPr>
              <a:buFont typeface="+mj-lt"/>
              <a:buAutoNum type="arabicPeriod"/>
            </a:pPr>
            <a:r>
              <a:rPr lang="ru-RU" dirty="0"/>
              <a:t> Нарисуйте график окружности в полярных координатах.</a:t>
            </a:r>
          </a:p>
        </p:txBody>
      </p:sp>
    </p:spTree>
    <p:extLst>
      <p:ext uri="{BB962C8B-B14F-4D97-AF65-F5344CB8AC3E}">
        <p14:creationId xmlns:p14="http://schemas.microsoft.com/office/powerpoint/2010/main" val="17026359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Что мы узнали?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017725"/>
            <a:ext cx="6856826" cy="3554264"/>
          </a:xfrm>
        </p:spPr>
        <p:txBody>
          <a:bodyPr/>
          <a:lstStyle/>
          <a:p>
            <a:pPr lvl="0">
              <a:spcAft>
                <a:spcPts val="1200"/>
              </a:spcAft>
            </a:pPr>
            <a:r>
              <a:rPr lang="ru-RU" dirty="0"/>
              <a:t>Формулы преобразования декартовых координат на плоскости</a:t>
            </a:r>
          </a:p>
          <a:p>
            <a:pPr lvl="0">
              <a:spcAft>
                <a:spcPts val="1200"/>
              </a:spcAft>
            </a:pPr>
            <a:r>
              <a:rPr lang="ru-RU" dirty="0"/>
              <a:t>Как меняются графики при преобразованиях координат</a:t>
            </a:r>
          </a:p>
          <a:p>
            <a:pPr lvl="0">
              <a:spcAft>
                <a:spcPts val="1200"/>
              </a:spcAft>
            </a:pPr>
            <a:r>
              <a:rPr lang="ru-RU" dirty="0"/>
              <a:t>Что такое линейные преобразования</a:t>
            </a:r>
          </a:p>
          <a:p>
            <a:pPr>
              <a:spcAft>
                <a:spcPts val="1200"/>
              </a:spcAft>
            </a:pPr>
            <a:r>
              <a:rPr lang="ru-RU" dirty="0"/>
              <a:t>Как записываются преобразование декартовых координат в полярные</a:t>
            </a: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221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429299" y="1714500"/>
            <a:ext cx="4704607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4000" dirty="0">
                <a:solidFill>
                  <a:srgbClr val="4C5D6E"/>
                </a:solidFill>
              </a:rPr>
              <a:t>Графики </a:t>
            </a:r>
            <a:br>
              <a:rPr lang="ru-RU" sz="4000" dirty="0">
                <a:solidFill>
                  <a:srgbClr val="4C5D6E"/>
                </a:solidFill>
              </a:rPr>
            </a:br>
            <a:r>
              <a:rPr lang="ru-RU" sz="4000" dirty="0">
                <a:solidFill>
                  <a:srgbClr val="4C5D6E"/>
                </a:solidFill>
              </a:rPr>
              <a:t>на плоскости</a:t>
            </a:r>
            <a:endParaRPr sz="4000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Shape 55" descr="ava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1600" dirty="0">
                <a:solidFill>
                  <a:srgbClr val="BDC2CA"/>
                </a:solidFill>
              </a:rPr>
              <a:t>Преобразование координат: примеры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BDC2CA"/>
                </a:solidFill>
              </a:rPr>
              <a:t>Введение в математику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8" name="Shape 5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 dirty="0">
                <a:solidFill>
                  <a:srgbClr val="4C5D6E"/>
                </a:solidFill>
              </a:rPr>
              <a:t>Урок 3</a:t>
            </a:r>
            <a:endParaRPr sz="2000" b="1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8656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>
                <a:solidFill>
                  <a:srgbClr val="4C5D6E"/>
                </a:solidFill>
              </a:rPr>
              <a:t>План урока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017725"/>
            <a:ext cx="6856826" cy="3554264"/>
          </a:xfrm>
        </p:spPr>
        <p:txBody>
          <a:bodyPr/>
          <a:lstStyle/>
          <a:p>
            <a:pPr lvl="0">
              <a:lnSpc>
                <a:spcPct val="200000"/>
              </a:lnSpc>
            </a:pPr>
            <a:r>
              <a:rPr lang="ru-RU" dirty="0">
                <a:solidFill>
                  <a:srgbClr val="2C2D30"/>
                </a:solidFill>
              </a:rPr>
              <a:t>Поворот</a:t>
            </a:r>
            <a:r>
              <a:rPr lang="en-US" dirty="0">
                <a:solidFill>
                  <a:srgbClr val="2C2D30"/>
                </a:solidFill>
              </a:rPr>
              <a:t> XY- </a:t>
            </a:r>
            <a:r>
              <a:rPr lang="ru-RU" dirty="0">
                <a:solidFill>
                  <a:srgbClr val="2C2D30"/>
                </a:solidFill>
              </a:rPr>
              <a:t>координат на плоскости: пример </a:t>
            </a:r>
            <a:r>
              <a:rPr lang="en-US" dirty="0">
                <a:solidFill>
                  <a:srgbClr val="2C2D30"/>
                </a:solidFill>
              </a:rPr>
              <a:t>Python</a:t>
            </a:r>
            <a:endParaRPr lang="ru-RU" dirty="0">
              <a:solidFill>
                <a:srgbClr val="2C2D30"/>
              </a:solidFill>
            </a:endParaRPr>
          </a:p>
          <a:p>
            <a:pPr>
              <a:lnSpc>
                <a:spcPct val="200000"/>
              </a:lnSpc>
            </a:pPr>
            <a:r>
              <a:rPr lang="ru-RU" dirty="0">
                <a:solidFill>
                  <a:srgbClr val="2C2D30"/>
                </a:solidFill>
              </a:rPr>
              <a:t>Линейное преобразование плоскости: пример </a:t>
            </a:r>
            <a:r>
              <a:rPr lang="en-US" dirty="0">
                <a:solidFill>
                  <a:srgbClr val="2C2D30"/>
                </a:solidFill>
              </a:rPr>
              <a:t>Python</a:t>
            </a:r>
          </a:p>
          <a:p>
            <a:pPr lvl="0">
              <a:lnSpc>
                <a:spcPct val="200000"/>
              </a:lnSpc>
            </a:pPr>
            <a:r>
              <a:rPr lang="ru-RU" dirty="0">
                <a:solidFill>
                  <a:srgbClr val="2C2D30"/>
                </a:solidFill>
              </a:rPr>
              <a:t>Полярные координаты: пример </a:t>
            </a:r>
            <a:r>
              <a:rPr lang="en-US" dirty="0">
                <a:solidFill>
                  <a:srgbClr val="2C2D30"/>
                </a:solidFill>
              </a:rPr>
              <a:t>Python</a:t>
            </a:r>
            <a:endParaRPr lang="ru-RU" dirty="0">
              <a:solidFill>
                <a:srgbClr val="2C2D30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25146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200" dirty="0">
                <a:solidFill>
                  <a:srgbClr val="4C5D6E"/>
                </a:solidFill>
              </a:rPr>
              <a:t>Преобразование координат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62BFC19E-7107-480A-85FF-0935BA586F2D}"/>
              </a:ext>
            </a:extLst>
          </p:cNvPr>
          <p:cNvGrpSpPr/>
          <p:nvPr/>
        </p:nvGrpSpPr>
        <p:grpSpPr>
          <a:xfrm>
            <a:off x="4621149" y="2500184"/>
            <a:ext cx="2518824" cy="2034495"/>
            <a:chOff x="4621149" y="2500184"/>
            <a:chExt cx="2518824" cy="2034495"/>
          </a:xfrm>
        </p:grpSpPr>
        <p:grpSp>
          <p:nvGrpSpPr>
            <p:cNvPr id="48" name="Группа 47">
              <a:extLst>
                <a:ext uri="{FF2B5EF4-FFF2-40B4-BE49-F238E27FC236}">
                  <a16:creationId xmlns:a16="http://schemas.microsoft.com/office/drawing/2014/main" id="{8BDEB348-880D-46D3-B08D-5B66996F355D}"/>
                </a:ext>
              </a:extLst>
            </p:cNvPr>
            <p:cNvGrpSpPr/>
            <p:nvPr/>
          </p:nvGrpSpPr>
          <p:grpSpPr>
            <a:xfrm>
              <a:off x="5525513" y="2500184"/>
              <a:ext cx="1614460" cy="1896398"/>
              <a:chOff x="6438664" y="1930272"/>
              <a:chExt cx="1614460" cy="1896398"/>
            </a:xfrm>
          </p:grpSpPr>
          <p:cxnSp>
            <p:nvCxnSpPr>
              <p:cNvPr id="49" name="Прямая со стрелкой 48">
                <a:extLst>
                  <a:ext uri="{FF2B5EF4-FFF2-40B4-BE49-F238E27FC236}">
                    <a16:creationId xmlns:a16="http://schemas.microsoft.com/office/drawing/2014/main" id="{88C7B328-15FA-450A-9674-97C50DD671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59230" y="2249066"/>
                <a:ext cx="0" cy="15776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 стрелкой 49">
                <a:extLst>
                  <a:ext uri="{FF2B5EF4-FFF2-40B4-BE49-F238E27FC236}">
                    <a16:creationId xmlns:a16="http://schemas.microsoft.com/office/drawing/2014/main" id="{CF07683A-66A4-4F6A-BBC5-EE9B3D0FDF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8664" y="3814017"/>
                <a:ext cx="1397935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Прямоугольник 51">
                    <a:extLst>
                      <a:ext uri="{FF2B5EF4-FFF2-40B4-BE49-F238E27FC236}">
                        <a16:creationId xmlns:a16="http://schemas.microsoft.com/office/drawing/2014/main" id="{2AFD89B5-B4AC-4908-9247-ACC2E89B9F3B}"/>
                      </a:ext>
                    </a:extLst>
                  </p:cNvPr>
                  <p:cNvSpPr/>
                  <p:nvPr/>
                </p:nvSpPr>
                <p:spPr>
                  <a:xfrm>
                    <a:off x="6442605" y="1930272"/>
                    <a:ext cx="493643" cy="52322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ru-RU" sz="2800" dirty="0">
                      <a:solidFill>
                        <a:schemeClr val="bg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" name="Прямоугольник 51">
                    <a:extLst>
                      <a:ext uri="{FF2B5EF4-FFF2-40B4-BE49-F238E27FC236}">
                        <a16:creationId xmlns:a16="http://schemas.microsoft.com/office/drawing/2014/main" id="{2AFD89B5-B4AC-4908-9247-ACC2E89B9F3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2605" y="1930272"/>
                    <a:ext cx="493643" cy="5232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Прямоугольник 52">
                    <a:extLst>
                      <a:ext uri="{FF2B5EF4-FFF2-40B4-BE49-F238E27FC236}">
                        <a16:creationId xmlns:a16="http://schemas.microsoft.com/office/drawing/2014/main" id="{01B266CA-13B8-4EB5-9D0F-A401141E52B8}"/>
                      </a:ext>
                    </a:extLst>
                  </p:cNvPr>
                  <p:cNvSpPr/>
                  <p:nvPr/>
                </p:nvSpPr>
                <p:spPr>
                  <a:xfrm>
                    <a:off x="7481924" y="3303449"/>
                    <a:ext cx="571200" cy="52322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ru-RU" sz="2800" dirty="0">
                      <a:solidFill>
                        <a:schemeClr val="bg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3" name="Прямоугольник 52">
                    <a:extLst>
                      <a:ext uri="{FF2B5EF4-FFF2-40B4-BE49-F238E27FC236}">
                        <a16:creationId xmlns:a16="http://schemas.microsoft.com/office/drawing/2014/main" id="{01B266CA-13B8-4EB5-9D0F-A401141E52B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81924" y="3303449"/>
                    <a:ext cx="571200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E5F70650-45D5-41A5-BE70-3C3542E845AA}"/>
                </a:ext>
              </a:extLst>
            </p:cNvPr>
            <p:cNvGrpSpPr/>
            <p:nvPr/>
          </p:nvGrpSpPr>
          <p:grpSpPr>
            <a:xfrm rot="19800109">
              <a:off x="4621149" y="2539044"/>
              <a:ext cx="1849861" cy="1683260"/>
              <a:chOff x="6062991" y="2105358"/>
              <a:chExt cx="1849861" cy="1683260"/>
            </a:xfrm>
          </p:grpSpPr>
          <p:cxnSp>
            <p:nvCxnSpPr>
              <p:cNvPr id="55" name="Прямая со стрелкой 54">
                <a:extLst>
                  <a:ext uri="{FF2B5EF4-FFF2-40B4-BE49-F238E27FC236}">
                    <a16:creationId xmlns:a16="http://schemas.microsoft.com/office/drawing/2014/main" id="{59F513D9-8ED4-422A-8F94-94EE10E8FF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8664" y="3788617"/>
                <a:ext cx="1397935" cy="1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Прямоугольник 56">
                    <a:extLst>
                      <a:ext uri="{FF2B5EF4-FFF2-40B4-BE49-F238E27FC236}">
                        <a16:creationId xmlns:a16="http://schemas.microsoft.com/office/drawing/2014/main" id="{346FA411-1892-4713-BC7E-529C8DCE88A8}"/>
                      </a:ext>
                    </a:extLst>
                  </p:cNvPr>
                  <p:cNvSpPr/>
                  <p:nvPr/>
                </p:nvSpPr>
                <p:spPr>
                  <a:xfrm>
                    <a:off x="7341652" y="3210664"/>
                    <a:ext cx="571200" cy="52322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ru-RU" sz="28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7" name="Прямоугольник 56">
                    <a:extLst>
                      <a:ext uri="{FF2B5EF4-FFF2-40B4-BE49-F238E27FC236}">
                        <a16:creationId xmlns:a16="http://schemas.microsoft.com/office/drawing/2014/main" id="{346FA411-1892-4713-BC7E-529C8DCE88A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1652" y="3210664"/>
                    <a:ext cx="571200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8" name="Группа 57">
                <a:extLst>
                  <a:ext uri="{FF2B5EF4-FFF2-40B4-BE49-F238E27FC236}">
                    <a16:creationId xmlns:a16="http://schemas.microsoft.com/office/drawing/2014/main" id="{05CB7F11-5BBE-42BB-909F-C024111697CB}"/>
                  </a:ext>
                </a:extLst>
              </p:cNvPr>
              <p:cNvGrpSpPr/>
              <p:nvPr/>
            </p:nvGrpSpPr>
            <p:grpSpPr>
              <a:xfrm>
                <a:off x="6062991" y="2105358"/>
                <a:ext cx="1849861" cy="1683260"/>
                <a:chOff x="6062991" y="2105358"/>
                <a:chExt cx="1849861" cy="1683260"/>
              </a:xfrm>
            </p:grpSpPr>
            <p:cxnSp>
              <p:nvCxnSpPr>
                <p:cNvPr id="59" name="Прямая со стрелкой 58">
                  <a:extLst>
                    <a:ext uri="{FF2B5EF4-FFF2-40B4-BE49-F238E27FC236}">
                      <a16:creationId xmlns:a16="http://schemas.microsoft.com/office/drawing/2014/main" id="{08446A32-CC7D-4AED-B3FD-4A3D1AD5D5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799891" flipH="1" flipV="1">
                  <a:off x="6062991" y="2347790"/>
                  <a:ext cx="792479" cy="1372715"/>
                </a:xfrm>
                <a:prstGeom prst="straightConnector1">
                  <a:avLst/>
                </a:prstGeom>
                <a:ln w="762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Прямая со стрелкой 59">
                  <a:extLst>
                    <a:ext uri="{FF2B5EF4-FFF2-40B4-BE49-F238E27FC236}">
                      <a16:creationId xmlns:a16="http://schemas.microsoft.com/office/drawing/2014/main" id="{F5CF2D92-188B-468E-B8CD-77F10019DD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38664" y="3788617"/>
                  <a:ext cx="1397935" cy="1"/>
                </a:xfrm>
                <a:prstGeom prst="straightConnector1">
                  <a:avLst/>
                </a:prstGeom>
                <a:ln w="762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Прямоугольник 60">
                      <a:extLst>
                        <a:ext uri="{FF2B5EF4-FFF2-40B4-BE49-F238E27FC236}">
                          <a16:creationId xmlns:a16="http://schemas.microsoft.com/office/drawing/2014/main" id="{8BD7D777-1E79-42ED-9049-C739E875E1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8406" y="2105358"/>
                      <a:ext cx="493643" cy="52322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oMath>
                        </m:oMathPara>
                      </a14:m>
                      <a:endParaRPr lang="ru-RU" sz="28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Прямоугольник 60">
                      <a:extLst>
                        <a:ext uri="{FF2B5EF4-FFF2-40B4-BE49-F238E27FC236}">
                          <a16:creationId xmlns:a16="http://schemas.microsoft.com/office/drawing/2014/main" id="{8BD7D777-1E79-42ED-9049-C739E875E14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8406" y="2105358"/>
                      <a:ext cx="493643" cy="52322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Прямоугольник 61">
                      <a:extLst>
                        <a:ext uri="{FF2B5EF4-FFF2-40B4-BE49-F238E27FC236}">
                          <a16:creationId xmlns:a16="http://schemas.microsoft.com/office/drawing/2014/main" id="{E2C246B2-4829-4506-87E7-6F9A00CFF7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41652" y="3210664"/>
                      <a:ext cx="571200" cy="52322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oMath>
                        </m:oMathPara>
                      </a14:m>
                      <a:endParaRPr lang="ru-RU" sz="28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2" name="Прямоугольник 61">
                      <a:extLst>
                        <a:ext uri="{FF2B5EF4-FFF2-40B4-BE49-F238E27FC236}">
                          <a16:creationId xmlns:a16="http://schemas.microsoft.com/office/drawing/2014/main" id="{E2C246B2-4829-4506-87E7-6F9A00CFF71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41652" y="3210664"/>
                      <a:ext cx="571200" cy="52322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66" name="Дуга 65">
              <a:extLst>
                <a:ext uri="{FF2B5EF4-FFF2-40B4-BE49-F238E27FC236}">
                  <a16:creationId xmlns:a16="http://schemas.microsoft.com/office/drawing/2014/main" id="{AC784AD3-61E9-4E90-A388-40A2379D15B1}"/>
                </a:ext>
              </a:extLst>
            </p:cNvPr>
            <p:cNvSpPr/>
            <p:nvPr/>
          </p:nvSpPr>
          <p:spPr>
            <a:xfrm rot="8876960" flipH="1">
              <a:off x="5913094" y="4029134"/>
              <a:ext cx="341163" cy="505545"/>
            </a:xfrm>
            <a:prstGeom prst="arc">
              <a:avLst>
                <a:gd name="adj1" fmla="val 17782436"/>
                <a:gd name="adj2" fmla="val 2902196"/>
              </a:avLst>
            </a:prstGeom>
            <a:ln w="127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Прямоугольник 1">
                  <a:extLst>
                    <a:ext uri="{FF2B5EF4-FFF2-40B4-BE49-F238E27FC236}">
                      <a16:creationId xmlns:a16="http://schemas.microsoft.com/office/drawing/2014/main" id="{A09CCE61-1939-4A78-9340-C3F2725EAB2F}"/>
                    </a:ext>
                  </a:extLst>
                </p:cNvPr>
                <p:cNvSpPr/>
                <p:nvPr/>
              </p:nvSpPr>
              <p:spPr>
                <a:xfrm>
                  <a:off x="6175587" y="3810095"/>
                  <a:ext cx="50975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2800" i="1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2" name="Прямоугольник 1">
                  <a:extLst>
                    <a:ext uri="{FF2B5EF4-FFF2-40B4-BE49-F238E27FC236}">
                      <a16:creationId xmlns:a16="http://schemas.microsoft.com/office/drawing/2014/main" id="{A09CCE61-1939-4A78-9340-C3F2725EAB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5587" y="3810095"/>
                  <a:ext cx="509755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Прямоугольник 69">
                <a:extLst>
                  <a:ext uri="{FF2B5EF4-FFF2-40B4-BE49-F238E27FC236}">
                    <a16:creationId xmlns:a16="http://schemas.microsoft.com/office/drawing/2014/main" id="{76FAFAA6-A363-4695-AC34-56D23DF72A17}"/>
                  </a:ext>
                </a:extLst>
              </p:cNvPr>
              <p:cNvSpPr/>
              <p:nvPr/>
            </p:nvSpPr>
            <p:spPr>
              <a:xfrm>
                <a:off x="1229245" y="2425575"/>
                <a:ext cx="250914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l-G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l-G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Прямоугольник 69">
                <a:extLst>
                  <a:ext uri="{FF2B5EF4-FFF2-40B4-BE49-F238E27FC236}">
                    <a16:creationId xmlns:a16="http://schemas.microsoft.com/office/drawing/2014/main" id="{76FAFAA6-A363-4695-AC34-56D23DF72A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245" y="2425575"/>
                <a:ext cx="2509148" cy="400110"/>
              </a:xfrm>
              <a:prstGeom prst="rect">
                <a:avLst/>
              </a:prstGeom>
              <a:blipFill>
                <a:blip r:embed="rId9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Прямоугольник 70">
                <a:extLst>
                  <a:ext uri="{FF2B5EF4-FFF2-40B4-BE49-F238E27FC236}">
                    <a16:creationId xmlns:a16="http://schemas.microsoft.com/office/drawing/2014/main" id="{6F9901BE-1526-4BFE-982A-EEC71BFFFF64}"/>
                  </a:ext>
                </a:extLst>
              </p:cNvPr>
              <p:cNvSpPr/>
              <p:nvPr/>
            </p:nvSpPr>
            <p:spPr>
              <a:xfrm>
                <a:off x="1229245" y="2847085"/>
                <a:ext cx="272042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l-G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l-G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Прямоугольник 70">
                <a:extLst>
                  <a:ext uri="{FF2B5EF4-FFF2-40B4-BE49-F238E27FC236}">
                    <a16:creationId xmlns:a16="http://schemas.microsoft.com/office/drawing/2014/main" id="{6F9901BE-1526-4BFE-982A-EEC71BFFFF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245" y="2847085"/>
                <a:ext cx="2720425" cy="400110"/>
              </a:xfrm>
              <a:prstGeom prst="rect">
                <a:avLst/>
              </a:prstGeom>
              <a:blipFill>
                <a:blip r:embed="rId10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Прямоугольник 75">
                <a:extLst>
                  <a:ext uri="{FF2B5EF4-FFF2-40B4-BE49-F238E27FC236}">
                    <a16:creationId xmlns:a16="http://schemas.microsoft.com/office/drawing/2014/main" id="{73E3ECD8-C0B1-419A-9A94-76026BE08B2F}"/>
                  </a:ext>
                </a:extLst>
              </p:cNvPr>
              <p:cNvSpPr/>
              <p:nvPr/>
            </p:nvSpPr>
            <p:spPr>
              <a:xfrm>
                <a:off x="1229245" y="1238800"/>
                <a:ext cx="37958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l-G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)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l-G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Прямоугольник 75">
                <a:extLst>
                  <a:ext uri="{FF2B5EF4-FFF2-40B4-BE49-F238E27FC236}">
                    <a16:creationId xmlns:a16="http://schemas.microsoft.com/office/drawing/2014/main" id="{73E3ECD8-C0B1-419A-9A94-76026BE08B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245" y="1238800"/>
                <a:ext cx="3795847" cy="400110"/>
              </a:xfrm>
              <a:prstGeom prst="rect">
                <a:avLst/>
              </a:prstGeom>
              <a:blipFill>
                <a:blip r:embed="rId11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Прямоугольник 76">
                <a:extLst>
                  <a:ext uri="{FF2B5EF4-FFF2-40B4-BE49-F238E27FC236}">
                    <a16:creationId xmlns:a16="http://schemas.microsoft.com/office/drawing/2014/main" id="{5946E325-B6E0-4BAF-8BAE-C2D1B39D8635}"/>
                  </a:ext>
                </a:extLst>
              </p:cNvPr>
              <p:cNvSpPr/>
              <p:nvPr/>
            </p:nvSpPr>
            <p:spPr>
              <a:xfrm>
                <a:off x="1229245" y="1679360"/>
                <a:ext cx="400148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l-G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ru-RU" sz="2000" dirty="0">
                          <a:solidFill>
                            <a:schemeClr val="tx1"/>
                          </a:solidFill>
                        </a:rPr>
                        <m:t>(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m:rPr>
                          <m:nor/>
                        </m:rPr>
                        <a:rPr lang="ru-RU" sz="2000" dirty="0">
                          <a:solidFill>
                            <a:schemeClr val="tx1"/>
                          </a:solidFill>
                        </a:rPr>
                        <m:t>)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l-G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Прямоугольник 76">
                <a:extLst>
                  <a:ext uri="{FF2B5EF4-FFF2-40B4-BE49-F238E27FC236}">
                    <a16:creationId xmlns:a16="http://schemas.microsoft.com/office/drawing/2014/main" id="{5946E325-B6E0-4BAF-8BAE-C2D1B39D86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245" y="1679360"/>
                <a:ext cx="4001480" cy="400110"/>
              </a:xfrm>
              <a:prstGeom prst="rect">
                <a:avLst/>
              </a:prstGeom>
              <a:blipFill>
                <a:blip r:embed="rId12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Прямоугольник 53">
                <a:extLst>
                  <a:ext uri="{FF2B5EF4-FFF2-40B4-BE49-F238E27FC236}">
                    <a16:creationId xmlns:a16="http://schemas.microsoft.com/office/drawing/2014/main" id="{6734BDD3-F1F0-462D-9807-BB728C796600}"/>
                  </a:ext>
                </a:extLst>
              </p:cNvPr>
              <p:cNvSpPr/>
              <p:nvPr/>
            </p:nvSpPr>
            <p:spPr>
              <a:xfrm>
                <a:off x="1228711" y="3619706"/>
                <a:ext cx="27342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sz="2000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11 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sz="200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sz="2000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sz="200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sz="200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sz="2000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Прямоугольник 53">
                <a:extLst>
                  <a:ext uri="{FF2B5EF4-FFF2-40B4-BE49-F238E27FC236}">
                    <a16:creationId xmlns:a16="http://schemas.microsoft.com/office/drawing/2014/main" id="{6734BDD3-F1F0-462D-9807-BB728C7966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711" y="3619706"/>
                <a:ext cx="2734210" cy="400110"/>
              </a:xfrm>
              <a:prstGeom prst="rect">
                <a:avLst/>
              </a:prstGeom>
              <a:blipFill>
                <a:blip r:embed="rId13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9E5F6638-7E70-46C1-A234-196AAAE3F99A}"/>
                  </a:ext>
                </a:extLst>
              </p:cNvPr>
              <p:cNvSpPr/>
              <p:nvPr/>
            </p:nvSpPr>
            <p:spPr>
              <a:xfrm>
                <a:off x="1228711" y="4060266"/>
                <a:ext cx="277313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2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RU" sz="2000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ru-RU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2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RU" sz="2000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2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RU" sz="2000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9E5F6638-7E70-46C1-A234-196AAAE3F9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711" y="4060266"/>
                <a:ext cx="2773131" cy="400110"/>
              </a:xfrm>
              <a:prstGeom prst="rect">
                <a:avLst/>
              </a:prstGeom>
              <a:blipFill>
                <a:blip r:embed="rId14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Прямоугольник 62">
                <a:extLst>
                  <a:ext uri="{FF2B5EF4-FFF2-40B4-BE49-F238E27FC236}">
                    <a16:creationId xmlns:a16="http://schemas.microsoft.com/office/drawing/2014/main" id="{BFBF95CB-E08E-4EE1-9224-74EE6AF0DEB2}"/>
                  </a:ext>
                </a:extLst>
              </p:cNvPr>
              <p:cNvSpPr/>
              <p:nvPr/>
            </p:nvSpPr>
            <p:spPr>
              <a:xfrm>
                <a:off x="3805131" y="3641106"/>
                <a:ext cx="66146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Прямоугольник 62">
                <a:extLst>
                  <a:ext uri="{FF2B5EF4-FFF2-40B4-BE49-F238E27FC236}">
                    <a16:creationId xmlns:a16="http://schemas.microsoft.com/office/drawing/2014/main" id="{BFBF95CB-E08E-4EE1-9224-74EE6AF0DE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131" y="3641106"/>
                <a:ext cx="661463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Прямоугольник 63">
                <a:extLst>
                  <a:ext uri="{FF2B5EF4-FFF2-40B4-BE49-F238E27FC236}">
                    <a16:creationId xmlns:a16="http://schemas.microsoft.com/office/drawing/2014/main" id="{738A43E2-A01D-4A15-98EA-A14AA99DC1B0}"/>
                  </a:ext>
                </a:extLst>
              </p:cNvPr>
              <p:cNvSpPr/>
              <p:nvPr/>
            </p:nvSpPr>
            <p:spPr>
              <a:xfrm>
                <a:off x="3805130" y="4083317"/>
                <a:ext cx="66146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Прямоугольник 63">
                <a:extLst>
                  <a:ext uri="{FF2B5EF4-FFF2-40B4-BE49-F238E27FC236}">
                    <a16:creationId xmlns:a16="http://schemas.microsoft.com/office/drawing/2014/main" id="{738A43E2-A01D-4A15-98EA-A14AA99DC1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130" y="4083317"/>
                <a:ext cx="661463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74C6D707-F299-4C9B-95FD-27950489DF19}"/>
              </a:ext>
            </a:extLst>
          </p:cNvPr>
          <p:cNvGrpSpPr/>
          <p:nvPr/>
        </p:nvGrpSpPr>
        <p:grpSpPr>
          <a:xfrm>
            <a:off x="5153833" y="1993328"/>
            <a:ext cx="792479" cy="2107624"/>
            <a:chOff x="7671164" y="1532769"/>
            <a:chExt cx="1173430" cy="2107624"/>
          </a:xfrm>
        </p:grpSpPr>
        <p:sp>
          <p:nvSpPr>
            <p:cNvPr id="4" name="Дуга 3">
              <a:extLst>
                <a:ext uri="{FF2B5EF4-FFF2-40B4-BE49-F238E27FC236}">
                  <a16:creationId xmlns:a16="http://schemas.microsoft.com/office/drawing/2014/main" id="{FC40BF63-EBCD-44AA-8DE6-85CE5C1813AA}"/>
                </a:ext>
              </a:extLst>
            </p:cNvPr>
            <p:cNvSpPr/>
            <p:nvPr/>
          </p:nvSpPr>
          <p:spPr>
            <a:xfrm rot="5400000" flipV="1">
              <a:off x="7204067" y="1999866"/>
              <a:ext cx="2107624" cy="1173430"/>
            </a:xfrm>
            <a:prstGeom prst="arc">
              <a:avLst>
                <a:gd name="adj1" fmla="val 16334884"/>
                <a:gd name="adj2" fmla="val 0"/>
              </a:avLst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Дуга 64">
              <a:extLst>
                <a:ext uri="{FF2B5EF4-FFF2-40B4-BE49-F238E27FC236}">
                  <a16:creationId xmlns:a16="http://schemas.microsoft.com/office/drawing/2014/main" id="{64E317FA-2CFD-4304-8EEE-B6EEB8A56EC5}"/>
                </a:ext>
              </a:extLst>
            </p:cNvPr>
            <p:cNvSpPr/>
            <p:nvPr/>
          </p:nvSpPr>
          <p:spPr>
            <a:xfrm rot="5400000">
              <a:off x="7209282" y="2101673"/>
              <a:ext cx="2107624" cy="969816"/>
            </a:xfrm>
            <a:prstGeom prst="arc">
              <a:avLst>
                <a:gd name="adj1" fmla="val 16334884"/>
                <a:gd name="adj2" fmla="val 0"/>
              </a:avLst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662436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54" grpId="0"/>
      <p:bldP spid="56" grpId="0"/>
      <p:bldP spid="63" grpId="0"/>
      <p:bldP spid="6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Полярные координаты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CD8B7670-6539-48A0-9A33-279E95CD4618}"/>
              </a:ext>
            </a:extLst>
          </p:cNvPr>
          <p:cNvGrpSpPr/>
          <p:nvPr/>
        </p:nvGrpSpPr>
        <p:grpSpPr>
          <a:xfrm>
            <a:off x="6014156" y="1816198"/>
            <a:ext cx="1614460" cy="1896398"/>
            <a:chOff x="6438664" y="1930272"/>
            <a:chExt cx="1614460" cy="1896398"/>
          </a:xfrm>
        </p:grpSpPr>
        <p:cxnSp>
          <p:nvCxnSpPr>
            <p:cNvPr id="41" name="Прямая со стрелкой 40">
              <a:extLst>
                <a:ext uri="{FF2B5EF4-FFF2-40B4-BE49-F238E27FC236}">
                  <a16:creationId xmlns:a16="http://schemas.microsoft.com/office/drawing/2014/main" id="{00A3EFAC-F0F7-46F3-A90C-8591708A3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9230" y="2249066"/>
              <a:ext cx="0" cy="15776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>
              <a:extLst>
                <a:ext uri="{FF2B5EF4-FFF2-40B4-BE49-F238E27FC236}">
                  <a16:creationId xmlns:a16="http://schemas.microsoft.com/office/drawing/2014/main" id="{76651028-3C59-43D2-A156-BD00DCC80C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8664" y="3814017"/>
              <a:ext cx="139793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Прямоугольник 42">
                  <a:extLst>
                    <a:ext uri="{FF2B5EF4-FFF2-40B4-BE49-F238E27FC236}">
                      <a16:creationId xmlns:a16="http://schemas.microsoft.com/office/drawing/2014/main" id="{77DF4611-963E-4231-8FBB-B221522DBAF3}"/>
                    </a:ext>
                  </a:extLst>
                </p:cNvPr>
                <p:cNvSpPr/>
                <p:nvPr/>
              </p:nvSpPr>
              <p:spPr>
                <a:xfrm>
                  <a:off x="6442605" y="1930272"/>
                  <a:ext cx="493643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ru-RU" sz="28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Прямоугольник 51">
                  <a:extLst>
                    <a:ext uri="{FF2B5EF4-FFF2-40B4-BE49-F238E27FC236}">
                      <a16:creationId xmlns:a16="http://schemas.microsoft.com/office/drawing/2014/main" id="{2AFD89B5-B4AC-4908-9247-ACC2E89B9F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2605" y="1930272"/>
                  <a:ext cx="4936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Прямоугольник 43">
                  <a:extLst>
                    <a:ext uri="{FF2B5EF4-FFF2-40B4-BE49-F238E27FC236}">
                      <a16:creationId xmlns:a16="http://schemas.microsoft.com/office/drawing/2014/main" id="{6262980B-A3B7-4F38-A3B9-CF48C961D569}"/>
                    </a:ext>
                  </a:extLst>
                </p:cNvPr>
                <p:cNvSpPr/>
                <p:nvPr/>
              </p:nvSpPr>
              <p:spPr>
                <a:xfrm>
                  <a:off x="7481924" y="3303449"/>
                  <a:ext cx="571200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ru-RU" sz="28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Прямоугольник 52">
                  <a:extLst>
                    <a:ext uri="{FF2B5EF4-FFF2-40B4-BE49-F238E27FC236}">
                      <a16:creationId xmlns:a16="http://schemas.microsoft.com/office/drawing/2014/main" id="{01B266CA-13B8-4EB5-9D0F-A401141E52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1924" y="3303449"/>
                  <a:ext cx="571200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Овал 44">
            <a:extLst>
              <a:ext uri="{FF2B5EF4-FFF2-40B4-BE49-F238E27FC236}">
                <a16:creationId xmlns:a16="http://schemas.microsoft.com/office/drawing/2014/main" id="{809A7DB5-6605-4A4D-8C71-856AD2DFA4E9}"/>
              </a:ext>
            </a:extLst>
          </p:cNvPr>
          <p:cNvSpPr/>
          <p:nvPr/>
        </p:nvSpPr>
        <p:spPr>
          <a:xfrm>
            <a:off x="6750716" y="2148800"/>
            <a:ext cx="63500" cy="63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1537A66E-159B-4C57-BF3A-D9CDCC1EFE42}"/>
                  </a:ext>
                </a:extLst>
              </p:cNvPr>
              <p:cNvSpPr/>
              <p:nvPr/>
            </p:nvSpPr>
            <p:spPr>
              <a:xfrm>
                <a:off x="6631175" y="1631906"/>
                <a:ext cx="116106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1537A66E-159B-4C57-BF3A-D9CDCC1EFE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175" y="1631906"/>
                <a:ext cx="116106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03C91DBC-DE27-4310-9141-10852CFE6216}"/>
              </a:ext>
            </a:extLst>
          </p:cNvPr>
          <p:cNvGrpSpPr/>
          <p:nvPr/>
        </p:nvGrpSpPr>
        <p:grpSpPr>
          <a:xfrm>
            <a:off x="5648386" y="3084035"/>
            <a:ext cx="1409030" cy="724584"/>
            <a:chOff x="6435184" y="2437766"/>
            <a:chExt cx="1409030" cy="724584"/>
          </a:xfrm>
        </p:grpSpPr>
        <p:cxnSp>
          <p:nvCxnSpPr>
            <p:cNvPr id="48" name="Прямая соединительная линия 47">
              <a:extLst>
                <a:ext uri="{FF2B5EF4-FFF2-40B4-BE49-F238E27FC236}">
                  <a16:creationId xmlns:a16="http://schemas.microsoft.com/office/drawing/2014/main" id="{E7772E98-9984-4A9A-B5F2-A788C15ECA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35184" y="3047770"/>
              <a:ext cx="1409030" cy="13604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Дуга 48">
              <a:extLst>
                <a:ext uri="{FF2B5EF4-FFF2-40B4-BE49-F238E27FC236}">
                  <a16:creationId xmlns:a16="http://schemas.microsoft.com/office/drawing/2014/main" id="{2AC59988-80C4-4AD1-BEFD-258F59FEECA1}"/>
                </a:ext>
              </a:extLst>
            </p:cNvPr>
            <p:cNvSpPr/>
            <p:nvPr/>
          </p:nvSpPr>
          <p:spPr>
            <a:xfrm rot="8876960" flipH="1">
              <a:off x="6856368" y="2656805"/>
              <a:ext cx="341163" cy="505545"/>
            </a:xfrm>
            <a:prstGeom prst="arc">
              <a:avLst>
                <a:gd name="adj1" fmla="val 17782436"/>
                <a:gd name="adj2" fmla="val 2902196"/>
              </a:avLst>
            </a:prstGeom>
            <a:ln w="127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Прямоугольник 49">
                  <a:extLst>
                    <a:ext uri="{FF2B5EF4-FFF2-40B4-BE49-F238E27FC236}">
                      <a16:creationId xmlns:a16="http://schemas.microsoft.com/office/drawing/2014/main" id="{9F1B1639-B6B8-4B22-8C3C-9499F282FBA6}"/>
                    </a:ext>
                  </a:extLst>
                </p:cNvPr>
                <p:cNvSpPr/>
                <p:nvPr/>
              </p:nvSpPr>
              <p:spPr>
                <a:xfrm>
                  <a:off x="7118861" y="2437766"/>
                  <a:ext cx="50975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2800" i="1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50" name="Прямоугольник 49">
                  <a:extLst>
                    <a:ext uri="{FF2B5EF4-FFF2-40B4-BE49-F238E27FC236}">
                      <a16:creationId xmlns:a16="http://schemas.microsoft.com/office/drawing/2014/main" id="{9F1B1639-B6B8-4B22-8C3C-9499F282FB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8861" y="2437766"/>
                  <a:ext cx="509755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FF6EFDF1-77BF-4143-ACB0-78255B16F90F}"/>
              </a:ext>
            </a:extLst>
          </p:cNvPr>
          <p:cNvCxnSpPr>
            <a:cxnSpLocks/>
            <a:endCxn id="45" idx="4"/>
          </p:cNvCxnSpPr>
          <p:nvPr/>
        </p:nvCxnSpPr>
        <p:spPr>
          <a:xfrm flipV="1">
            <a:off x="6051348" y="2212300"/>
            <a:ext cx="731118" cy="146909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4F4E0788-7B46-4BD0-9C66-72F3CDDFCC3D}"/>
                  </a:ext>
                </a:extLst>
              </p:cNvPr>
              <p:cNvSpPr/>
              <p:nvPr/>
            </p:nvSpPr>
            <p:spPr>
              <a:xfrm>
                <a:off x="6389690" y="2672020"/>
                <a:ext cx="52468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ru-RU" sz="2000" b="1" dirty="0"/>
              </a:p>
            </p:txBody>
          </p:sp>
        </mc:Choice>
        <mc:Fallback xmlns=""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4F4E0788-7B46-4BD0-9C66-72F3CDDFCC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690" y="2672020"/>
                <a:ext cx="524685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4EB032F8-3E5F-420B-B035-9FA46CC68313}"/>
                  </a:ext>
                </a:extLst>
              </p:cNvPr>
              <p:cNvSpPr/>
              <p:nvPr/>
            </p:nvSpPr>
            <p:spPr>
              <a:xfrm>
                <a:off x="1271085" y="1308450"/>
                <a:ext cx="204139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func>
                        <m:func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l-G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ru-R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4EB032F8-3E5F-420B-B035-9FA46CC683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085" y="1308450"/>
                <a:ext cx="204139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Прямоугольник 56">
                <a:extLst>
                  <a:ext uri="{FF2B5EF4-FFF2-40B4-BE49-F238E27FC236}">
                    <a16:creationId xmlns:a16="http://schemas.microsoft.com/office/drawing/2014/main" id="{EFBF2F9C-9BC0-44AC-99F2-F57EA96D6ACE}"/>
                  </a:ext>
                </a:extLst>
              </p:cNvPr>
              <p:cNvSpPr/>
              <p:nvPr/>
            </p:nvSpPr>
            <p:spPr>
              <a:xfrm>
                <a:off x="1271085" y="1804605"/>
                <a:ext cx="201529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l-G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ru-R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Прямоугольник 56">
                <a:extLst>
                  <a:ext uri="{FF2B5EF4-FFF2-40B4-BE49-F238E27FC236}">
                    <a16:creationId xmlns:a16="http://schemas.microsoft.com/office/drawing/2014/main" id="{EFBF2F9C-9BC0-44AC-99F2-F57EA96D6A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085" y="1804605"/>
                <a:ext cx="2015295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Прямоугольник 57">
                <a:extLst>
                  <a:ext uri="{FF2B5EF4-FFF2-40B4-BE49-F238E27FC236}">
                    <a16:creationId xmlns:a16="http://schemas.microsoft.com/office/drawing/2014/main" id="{953A5E94-569D-4A38-9A41-3990742E04F0}"/>
                  </a:ext>
                </a:extLst>
              </p:cNvPr>
              <p:cNvSpPr/>
              <p:nvPr/>
            </p:nvSpPr>
            <p:spPr>
              <a:xfrm>
                <a:off x="1271085" y="2516909"/>
                <a:ext cx="2447658" cy="614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ru-R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Прямоугольник 57">
                <a:extLst>
                  <a:ext uri="{FF2B5EF4-FFF2-40B4-BE49-F238E27FC236}">
                    <a16:creationId xmlns:a16="http://schemas.microsoft.com/office/drawing/2014/main" id="{953A5E94-569D-4A38-9A41-3990742E04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085" y="2516909"/>
                <a:ext cx="2447658" cy="6141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339399-E20C-4752-82F4-0C6044570F16}"/>
                  </a:ext>
                </a:extLst>
              </p:cNvPr>
              <p:cNvSpPr txBox="1"/>
              <p:nvPr/>
            </p:nvSpPr>
            <p:spPr>
              <a:xfrm>
                <a:off x="1308549" y="3324707"/>
                <a:ext cx="15243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&lt;∞</m:t>
                      </m:r>
                    </m:oMath>
                  </m:oMathPara>
                </a14:m>
                <a:endParaRPr lang="ru-RU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339399-E20C-4752-82F4-0C6044570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549" y="3324707"/>
                <a:ext cx="1524328" cy="369332"/>
              </a:xfrm>
              <a:prstGeom prst="rect">
                <a:avLst/>
              </a:prstGeom>
              <a:blipFill>
                <a:blip r:embed="rId12"/>
                <a:stretch>
                  <a:fillRect l="-4000" r="-1600" b="-14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85E5633-BC64-4923-8C30-36887C1855BB}"/>
                  </a:ext>
                </a:extLst>
              </p:cNvPr>
              <p:cNvSpPr txBox="1"/>
              <p:nvPr/>
            </p:nvSpPr>
            <p:spPr>
              <a:xfrm>
                <a:off x="1327729" y="3738363"/>
                <a:ext cx="16079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l-GR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oMath>
                  </m:oMathPara>
                </a14:m>
                <a:endParaRPr lang="ru-RU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85E5633-BC64-4923-8C30-36887C185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729" y="3738363"/>
                <a:ext cx="1607941" cy="369332"/>
              </a:xfrm>
              <a:prstGeom prst="rect">
                <a:avLst/>
              </a:prstGeom>
              <a:blipFill>
                <a:blip r:embed="rId13"/>
                <a:stretch>
                  <a:fillRect l="-3788" r="-1515" b="-14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661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Домашнее задание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Текст 4">
                <a:extLst>
                  <a:ext uri="{FF2B5EF4-FFF2-40B4-BE49-F238E27FC236}">
                    <a16:creationId xmlns:a16="http://schemas.microsoft.com/office/drawing/2014/main" id="{45FF3510-5DF2-47B3-89A3-48CA81ECCAA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142371" y="1152475"/>
                <a:ext cx="6753854" cy="3000650"/>
              </a:xfrm>
            </p:spPr>
            <p:txBody>
              <a:bodyPr/>
              <a:lstStyle/>
              <a:p>
                <a:pPr>
                  <a:buFont typeface="+mj-lt"/>
                  <a:buAutoNum type="arabicPeriod"/>
                </a:pPr>
                <a:r>
                  <a:rPr lang="ru-RU" dirty="0"/>
                  <a:t>Напишите код, который будет переводить полярные координаты </a:t>
                </a:r>
                <a14:m>
                  <m:oMath xmlns:m="http://schemas.openxmlformats.org/officeDocument/2006/math"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fName>
                      <m:e>
                        <m: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в декартовы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  <a:br>
                  <a:rPr lang="ru-RU" dirty="0"/>
                </a:br>
                <a:endParaRPr lang="ru-RU" dirty="0"/>
              </a:p>
              <a:p>
                <a:pPr>
                  <a:buFont typeface="+mj-lt"/>
                  <a:buAutoNum type="arabicPeriod"/>
                </a:pPr>
                <a:r>
                  <a:rPr lang="ru-RU" dirty="0"/>
                  <a:t>Напишите код, который будет рисовать график окружности в полярных координатах.</a:t>
                </a:r>
              </a:p>
              <a:p>
                <a:pPr>
                  <a:buFont typeface="+mj-lt"/>
                  <a:buAutoNum type="arabicPeriod"/>
                </a:pPr>
                <a:endParaRPr lang="ru-RU" dirty="0"/>
              </a:p>
              <a:p>
                <a:pPr>
                  <a:buFont typeface="+mj-lt"/>
                  <a:buAutoNum type="arabicPeriod"/>
                </a:pPr>
                <a:r>
                  <a:rPr lang="ru-RU" dirty="0"/>
                  <a:t>Напишите код, который будет рисовать график прямой линии в полярных координатах.</a:t>
                </a:r>
              </a:p>
              <a:p>
                <a:pPr>
                  <a:buFont typeface="+mj-lt"/>
                  <a:buAutoNum type="arabicPeriod"/>
                </a:pPr>
                <a:endParaRPr lang="ru-RU" dirty="0"/>
              </a:p>
            </p:txBody>
          </p:sp>
        </mc:Choice>
        <mc:Fallback xmlns="">
          <p:sp>
            <p:nvSpPr>
              <p:cNvPr id="5" name="Текст 4">
                <a:extLst>
                  <a:ext uri="{FF2B5EF4-FFF2-40B4-BE49-F238E27FC236}">
                    <a16:creationId xmlns:a16="http://schemas.microsoft.com/office/drawing/2014/main" id="{45FF3510-5DF2-47B3-89A3-48CA81ECC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42371" y="1152475"/>
                <a:ext cx="6753854" cy="300065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4350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4EF2678-E528-4A8B-AAA6-C673C1BE578F}"/>
              </a:ext>
            </a:extLst>
          </p:cNvPr>
          <p:cNvSpPr/>
          <p:nvPr/>
        </p:nvSpPr>
        <p:spPr>
          <a:xfrm>
            <a:off x="5057775" y="1345593"/>
            <a:ext cx="2412245" cy="24409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BD4F29C-D727-43AA-91FE-3BD2B3A77957}"/>
              </a:ext>
            </a:extLst>
          </p:cNvPr>
          <p:cNvGrpSpPr/>
          <p:nvPr/>
        </p:nvGrpSpPr>
        <p:grpSpPr>
          <a:xfrm>
            <a:off x="6101073" y="524946"/>
            <a:ext cx="1914362" cy="2269921"/>
            <a:chOff x="6250367" y="524946"/>
            <a:chExt cx="1914362" cy="226992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3FA862B-61B9-43C3-8BFD-4AE54BF1FDAE}"/>
                </a:ext>
              </a:extLst>
            </p:cNvPr>
            <p:cNvSpPr txBox="1"/>
            <p:nvPr/>
          </p:nvSpPr>
          <p:spPr>
            <a:xfrm>
              <a:off x="7800527" y="2271647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/>
                <a:t>x</a:t>
              </a:r>
              <a:endParaRPr lang="ru-RU" sz="2800" i="1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FFB640E-0330-460E-90DA-D9C679AEDB31}"/>
                </a:ext>
              </a:extLst>
            </p:cNvPr>
            <p:cNvSpPr txBox="1"/>
            <p:nvPr/>
          </p:nvSpPr>
          <p:spPr>
            <a:xfrm>
              <a:off x="6250367" y="52494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/>
                <a:t>y</a:t>
              </a:r>
              <a:endParaRPr lang="ru-RU" sz="2800" i="1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6A16CD8-5F05-4D1C-BD7F-1C1EC02A9EC7}"/>
                </a:ext>
              </a:extLst>
            </p:cNvPr>
            <p:cNvSpPr txBox="1"/>
            <p:nvPr/>
          </p:nvSpPr>
          <p:spPr>
            <a:xfrm>
              <a:off x="6695693" y="2128551"/>
              <a:ext cx="316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800" i="1" dirty="0">
                  <a:solidFill>
                    <a:schemeClr val="accent1"/>
                  </a:solidFill>
                </a:rPr>
                <a:t>α</a:t>
              </a:r>
              <a:endParaRPr lang="ru-RU" sz="1800" i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200" dirty="0">
                <a:solidFill>
                  <a:srgbClr val="4C5D6E"/>
                </a:solidFill>
              </a:rPr>
              <a:t>Тангенс и котангенс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65CAFB1B-33B3-4CB4-BFFC-FDAF270AD538}"/>
              </a:ext>
            </a:extLst>
          </p:cNvPr>
          <p:cNvCxnSpPr>
            <a:cxnSpLocks/>
          </p:cNvCxnSpPr>
          <p:nvPr/>
        </p:nvCxnSpPr>
        <p:spPr>
          <a:xfrm>
            <a:off x="6966150" y="874363"/>
            <a:ext cx="0" cy="1691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1AAB7E01-60F4-465B-8862-CDD8B499F0B5}"/>
              </a:ext>
            </a:extLst>
          </p:cNvPr>
          <p:cNvCxnSpPr>
            <a:cxnSpLocks/>
          </p:cNvCxnSpPr>
          <p:nvPr/>
        </p:nvCxnSpPr>
        <p:spPr>
          <a:xfrm flipH="1">
            <a:off x="6158054" y="1588398"/>
            <a:ext cx="19638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AC1F2D55-B756-4A92-8CDF-8553372D952C}"/>
              </a:ext>
            </a:extLst>
          </p:cNvPr>
          <p:cNvCxnSpPr>
            <a:cxnSpLocks/>
            <a:stCxn id="46" idx="7"/>
          </p:cNvCxnSpPr>
          <p:nvPr/>
        </p:nvCxnSpPr>
        <p:spPr>
          <a:xfrm flipH="1">
            <a:off x="6263901" y="1564012"/>
            <a:ext cx="729910" cy="101826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>
            <a:extLst>
              <a:ext uri="{FF2B5EF4-FFF2-40B4-BE49-F238E27FC236}">
                <a16:creationId xmlns:a16="http://schemas.microsoft.com/office/drawing/2014/main" id="{951EBFC8-C80A-49C0-B919-F30415B33A56}"/>
              </a:ext>
            </a:extLst>
          </p:cNvPr>
          <p:cNvSpPr/>
          <p:nvPr/>
        </p:nvSpPr>
        <p:spPr>
          <a:xfrm>
            <a:off x="6939610" y="1554713"/>
            <a:ext cx="63500" cy="63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37586890-80DE-4613-86C0-AC70089E83E1}"/>
                  </a:ext>
                </a:extLst>
              </p:cNvPr>
              <p:cNvSpPr/>
              <p:nvPr/>
            </p:nvSpPr>
            <p:spPr>
              <a:xfrm>
                <a:off x="1134667" y="2059058"/>
                <a:ext cx="169578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ru-RU" sz="2800" dirty="0"/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37586890-80DE-4613-86C0-AC70089E83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667" y="2059058"/>
                <a:ext cx="169578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F698AE67-360B-47F6-BC76-31A755A0DE0A}"/>
                  </a:ext>
                </a:extLst>
              </p:cNvPr>
              <p:cNvSpPr/>
              <p:nvPr/>
            </p:nvSpPr>
            <p:spPr>
              <a:xfrm>
                <a:off x="1094751" y="2896135"/>
                <a:ext cx="169578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ru-RU" sz="2800" dirty="0"/>
              </a:p>
            </p:txBody>
          </p:sp>
        </mc:Choice>
        <mc:Fallback xmlns=""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F698AE67-360B-47F6-BC76-31A755A0D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751" y="2896135"/>
                <a:ext cx="169578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Дуга 11">
            <a:extLst>
              <a:ext uri="{FF2B5EF4-FFF2-40B4-BE49-F238E27FC236}">
                <a16:creationId xmlns:a16="http://schemas.microsoft.com/office/drawing/2014/main" id="{553D8CC3-B47F-4406-A0C2-B87046F21C1D}"/>
              </a:ext>
            </a:extLst>
          </p:cNvPr>
          <p:cNvSpPr/>
          <p:nvPr/>
        </p:nvSpPr>
        <p:spPr>
          <a:xfrm rot="8876960" flipH="1">
            <a:off x="6294692" y="2215310"/>
            <a:ext cx="341163" cy="505545"/>
          </a:xfrm>
          <a:prstGeom prst="arc">
            <a:avLst>
              <a:gd name="adj1" fmla="val 17782436"/>
              <a:gd name="adj2" fmla="val 2902196"/>
            </a:avLst>
          </a:prstGeom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60697E86-B0AC-4059-ADA0-F30597C5CFDC}"/>
              </a:ext>
            </a:extLst>
          </p:cNvPr>
          <p:cNvCxnSpPr>
            <a:cxnSpLocks/>
          </p:cNvCxnSpPr>
          <p:nvPr/>
        </p:nvCxnSpPr>
        <p:spPr>
          <a:xfrm flipV="1">
            <a:off x="6263899" y="1118947"/>
            <a:ext cx="0" cy="3093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EFBCE64F-2453-4B13-BD3C-23A7F05C7215}"/>
              </a:ext>
            </a:extLst>
          </p:cNvPr>
          <p:cNvCxnSpPr>
            <a:cxnSpLocks/>
          </p:cNvCxnSpPr>
          <p:nvPr/>
        </p:nvCxnSpPr>
        <p:spPr>
          <a:xfrm>
            <a:off x="4569574" y="2571750"/>
            <a:ext cx="31521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E57E6622-98F9-4389-B530-FE9F978D13EA}"/>
                  </a:ext>
                </a:extLst>
              </p:cNvPr>
              <p:cNvSpPr/>
              <p:nvPr/>
            </p:nvSpPr>
            <p:spPr>
              <a:xfrm>
                <a:off x="1094751" y="3591272"/>
                <a:ext cx="2412244" cy="8088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tg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l-GR" sz="3200" i="1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l-GR" sz="3200" i="1">
                                <a:latin typeface="Cambria Math" panose="02040503050406030204" pitchFamily="18" charset="0"/>
                              </a:rPr>
                              <m:t>α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l-GR" sz="3200" i="1">
                                <a:latin typeface="Cambria Math" panose="02040503050406030204" pitchFamily="18" charset="0"/>
                              </a:rPr>
                              <m:t>α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den>
                    </m:f>
                  </m:oMath>
                </a14:m>
                <a:endParaRPr lang="ru-RU" sz="3200" dirty="0"/>
              </a:p>
            </p:txBody>
          </p:sp>
        </mc:Choice>
        <mc:Fallback xmlns=""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E57E6622-98F9-4389-B530-FE9F978D13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751" y="3591272"/>
                <a:ext cx="2412244" cy="8088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6878482F-7AA2-451E-835D-B1442ED53B56}"/>
                  </a:ext>
                </a:extLst>
              </p:cNvPr>
              <p:cNvSpPr/>
              <p:nvPr/>
            </p:nvSpPr>
            <p:spPr>
              <a:xfrm>
                <a:off x="3510333" y="3580745"/>
                <a:ext cx="2412244" cy="8529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ctg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l-GR" sz="3200" i="1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tg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l-GR" sz="3200" i="1">
                                <a:latin typeface="Cambria Math" panose="02040503050406030204" pitchFamily="18" charset="0"/>
                              </a:rPr>
                              <m:t>α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den>
                    </m:f>
                  </m:oMath>
                </a14:m>
                <a:endParaRPr lang="ru-RU" sz="3200" dirty="0"/>
              </a:p>
            </p:txBody>
          </p:sp>
        </mc:Choice>
        <mc:Fallback xmlns=""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6878482F-7AA2-451E-835D-B1442ED53B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333" y="3580745"/>
                <a:ext cx="2412244" cy="8529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3208E2EE-B49C-4E05-9BA5-CB0445837227}"/>
                  </a:ext>
                </a:extLst>
              </p:cNvPr>
              <p:cNvSpPr/>
              <p:nvPr/>
            </p:nvSpPr>
            <p:spPr>
              <a:xfrm>
                <a:off x="6854373" y="1097764"/>
                <a:ext cx="116106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3208E2EE-B49C-4E05-9BA5-CB04458372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373" y="1097764"/>
                <a:ext cx="1161062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43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Что мы узнали?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017725"/>
            <a:ext cx="6572878" cy="3554264"/>
          </a:xfrm>
        </p:spPr>
        <p:txBody>
          <a:bodyPr/>
          <a:lstStyle/>
          <a:p>
            <a:pPr lvl="0">
              <a:spcAft>
                <a:spcPts val="1200"/>
              </a:spcAft>
            </a:pPr>
            <a:r>
              <a:rPr lang="ru-RU" dirty="0"/>
              <a:t>Как меняются графики при линейных преобразованиях координат</a:t>
            </a:r>
          </a:p>
          <a:p>
            <a:pPr lvl="0">
              <a:spcAft>
                <a:spcPts val="1200"/>
              </a:spcAft>
            </a:pPr>
            <a:r>
              <a:rPr lang="ru-RU" dirty="0"/>
              <a:t>Как визуализируются линейные преобразования на плоскости</a:t>
            </a:r>
          </a:p>
          <a:p>
            <a:pPr>
              <a:spcAft>
                <a:spcPts val="1200"/>
              </a:spcAft>
            </a:pPr>
            <a:r>
              <a:rPr lang="ru-RU" dirty="0"/>
              <a:t>Как рисовать полярные графики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83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429299" y="1714500"/>
            <a:ext cx="4704607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4000" dirty="0">
                <a:solidFill>
                  <a:srgbClr val="4C5D6E"/>
                </a:solidFill>
              </a:rPr>
              <a:t>Графики </a:t>
            </a:r>
            <a:br>
              <a:rPr lang="ru-RU" sz="4000" dirty="0">
                <a:solidFill>
                  <a:srgbClr val="4C5D6E"/>
                </a:solidFill>
              </a:rPr>
            </a:br>
            <a:r>
              <a:rPr lang="ru-RU" sz="4000" dirty="0">
                <a:solidFill>
                  <a:srgbClr val="4C5D6E"/>
                </a:solidFill>
              </a:rPr>
              <a:t>на плоскости</a:t>
            </a:r>
            <a:endParaRPr sz="4000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Shape 55" descr="ava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429324" y="3428950"/>
            <a:ext cx="470458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1600" dirty="0">
                <a:solidFill>
                  <a:srgbClr val="BDC2CA"/>
                </a:solidFill>
              </a:rPr>
              <a:t>Графическое и численное решение уравнений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BDC2CA"/>
                </a:solidFill>
              </a:rPr>
              <a:t>Введение в математику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8" name="Shape 5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 dirty="0">
                <a:solidFill>
                  <a:srgbClr val="4C5D6E"/>
                </a:solidFill>
              </a:rPr>
              <a:t>Урок 3</a:t>
            </a:r>
            <a:endParaRPr sz="2000" b="1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18635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>
                <a:solidFill>
                  <a:srgbClr val="4C5D6E"/>
                </a:solidFill>
              </a:rPr>
              <a:t>План урока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017725"/>
            <a:ext cx="6856826" cy="3554264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ru-RU" dirty="0"/>
              <a:t>Визуализация уравнений при помощи графиков</a:t>
            </a:r>
          </a:p>
          <a:p>
            <a:pPr lvl="0">
              <a:lnSpc>
                <a:spcPct val="200000"/>
              </a:lnSpc>
            </a:pPr>
            <a:r>
              <a:rPr lang="ru-RU" dirty="0"/>
              <a:t>Решение систем уравнений графическим способом</a:t>
            </a:r>
          </a:p>
          <a:p>
            <a:pPr>
              <a:lnSpc>
                <a:spcPct val="200000"/>
              </a:lnSpc>
            </a:pPr>
            <a:r>
              <a:rPr lang="ru-RU" dirty="0"/>
              <a:t>Численное решение уравнений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ru-RU" dirty="0"/>
              <a:t>Решение уравнений в</a:t>
            </a:r>
            <a:r>
              <a:rPr lang="en-US" dirty="0"/>
              <a:t> Python</a:t>
            </a:r>
            <a:r>
              <a:rPr lang="ru-RU" dirty="0"/>
              <a:t>: библиотека </a:t>
            </a:r>
            <a:r>
              <a:rPr lang="en-US" dirty="0"/>
              <a:t>SciPy </a:t>
            </a:r>
            <a:endParaRPr lang="ru-RU" dirty="0"/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29842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200" dirty="0">
                <a:solidFill>
                  <a:srgbClr val="4C5D6E"/>
                </a:solidFill>
              </a:rPr>
              <a:t>Численное решение уравнений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Прямоугольник 75">
                <a:extLst>
                  <a:ext uri="{FF2B5EF4-FFF2-40B4-BE49-F238E27FC236}">
                    <a16:creationId xmlns:a16="http://schemas.microsoft.com/office/drawing/2014/main" id="{73E3ECD8-C0B1-419A-9A94-76026BE08B2F}"/>
                  </a:ext>
                </a:extLst>
              </p:cNvPr>
              <p:cNvSpPr/>
              <p:nvPr/>
            </p:nvSpPr>
            <p:spPr>
              <a:xfrm>
                <a:off x="1183235" y="1534305"/>
                <a:ext cx="25295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ru-R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</m:func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Прямоугольник 75">
                <a:extLst>
                  <a:ext uri="{FF2B5EF4-FFF2-40B4-BE49-F238E27FC236}">
                    <a16:creationId xmlns:a16="http://schemas.microsoft.com/office/drawing/2014/main" id="{73E3ECD8-C0B1-419A-9A94-76026BE08B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235" y="1534305"/>
                <a:ext cx="252953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Прямоугольник 76">
                <a:extLst>
                  <a:ext uri="{FF2B5EF4-FFF2-40B4-BE49-F238E27FC236}">
                    <a16:creationId xmlns:a16="http://schemas.microsoft.com/office/drawing/2014/main" id="{5946E325-B6E0-4BAF-8BAE-C2D1B39D8635}"/>
                  </a:ext>
                </a:extLst>
              </p:cNvPr>
              <p:cNvSpPr/>
              <p:nvPr/>
            </p:nvSpPr>
            <p:spPr>
              <a:xfrm>
                <a:off x="1213407" y="2211273"/>
                <a:ext cx="253729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ru-R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</m:func>
                    </m:oMath>
                  </m:oMathPara>
                </a14:m>
                <a:endParaRPr lang="ru-R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Прямоугольник 76">
                <a:extLst>
                  <a:ext uri="{FF2B5EF4-FFF2-40B4-BE49-F238E27FC236}">
                    <a16:creationId xmlns:a16="http://schemas.microsoft.com/office/drawing/2014/main" id="{5946E325-B6E0-4BAF-8BAE-C2D1B39D86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407" y="2211273"/>
                <a:ext cx="253729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0E647E1-328D-47A5-B3B7-67DD0B65A7E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528" t="35371" r="33194" b="7140"/>
          <a:stretch/>
        </p:blipFill>
        <p:spPr>
          <a:xfrm>
            <a:off x="3750705" y="1555855"/>
            <a:ext cx="4012140" cy="2579236"/>
          </a:xfrm>
          <a:prstGeom prst="rect">
            <a:avLst/>
          </a:prstGeom>
        </p:spPr>
      </p:pic>
      <p:sp>
        <p:nvSpPr>
          <p:cNvPr id="8" name="Овал 7">
            <a:extLst>
              <a:ext uri="{FF2B5EF4-FFF2-40B4-BE49-F238E27FC236}">
                <a16:creationId xmlns:a16="http://schemas.microsoft.com/office/drawing/2014/main" id="{D187C325-CFE5-4839-BBA5-7AF1C01EDC36}"/>
              </a:ext>
            </a:extLst>
          </p:cNvPr>
          <p:cNvSpPr/>
          <p:nvPr/>
        </p:nvSpPr>
        <p:spPr>
          <a:xfrm>
            <a:off x="5886129" y="2099828"/>
            <a:ext cx="111445" cy="111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AA00CBD5-C594-4C31-831B-6E83AEE54083}"/>
              </a:ext>
            </a:extLst>
          </p:cNvPr>
          <p:cNvSpPr/>
          <p:nvPr/>
        </p:nvSpPr>
        <p:spPr>
          <a:xfrm>
            <a:off x="5825325" y="2536736"/>
            <a:ext cx="111445" cy="111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D26E6616-6FD3-448F-9CDF-0F68C425B459}"/>
              </a:ext>
            </a:extLst>
          </p:cNvPr>
          <p:cNvCxnSpPr>
            <a:cxnSpLocks/>
          </p:cNvCxnSpPr>
          <p:nvPr/>
        </p:nvCxnSpPr>
        <p:spPr>
          <a:xfrm flipH="1">
            <a:off x="5825325" y="1747561"/>
            <a:ext cx="172250" cy="1143000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Овал 68">
            <a:extLst>
              <a:ext uri="{FF2B5EF4-FFF2-40B4-BE49-F238E27FC236}">
                <a16:creationId xmlns:a16="http://schemas.microsoft.com/office/drawing/2014/main" id="{83121A64-2008-481C-8EAA-A237C9C611C2}"/>
              </a:ext>
            </a:extLst>
          </p:cNvPr>
          <p:cNvSpPr/>
          <p:nvPr/>
        </p:nvSpPr>
        <p:spPr>
          <a:xfrm>
            <a:off x="5805955" y="2630422"/>
            <a:ext cx="111445" cy="11144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82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8" grpId="0" animBg="1"/>
      <p:bldP spid="67" grpId="0" animBg="1"/>
      <p:bldP spid="6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3200" dirty="0">
                <a:solidFill>
                  <a:srgbClr val="4C5D6E"/>
                </a:solidFill>
              </a:rPr>
              <a:t>Решение систем уравнений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4EB032F8-3E5F-420B-B035-9FA46CC68313}"/>
                  </a:ext>
                </a:extLst>
              </p:cNvPr>
              <p:cNvSpPr/>
              <p:nvPr/>
            </p:nvSpPr>
            <p:spPr>
              <a:xfrm>
                <a:off x="1485595" y="1143350"/>
                <a:ext cx="19076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4EB032F8-3E5F-420B-B035-9FA46CC683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595" y="1143350"/>
                <a:ext cx="190763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Прямоугольник 56">
                <a:extLst>
                  <a:ext uri="{FF2B5EF4-FFF2-40B4-BE49-F238E27FC236}">
                    <a16:creationId xmlns:a16="http://schemas.microsoft.com/office/drawing/2014/main" id="{EFBF2F9C-9BC0-44AC-99F2-F57EA96D6ACE}"/>
                  </a:ext>
                </a:extLst>
              </p:cNvPr>
              <p:cNvSpPr/>
              <p:nvPr/>
            </p:nvSpPr>
            <p:spPr>
              <a:xfrm>
                <a:off x="1485595" y="1576005"/>
                <a:ext cx="282250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Прямоугольник 56">
                <a:extLst>
                  <a:ext uri="{FF2B5EF4-FFF2-40B4-BE49-F238E27FC236}">
                    <a16:creationId xmlns:a16="http://schemas.microsoft.com/office/drawing/2014/main" id="{EFBF2F9C-9BC0-44AC-99F2-F57EA96D6A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595" y="1576005"/>
                <a:ext cx="282250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4353E52-B179-4A43-952F-99174570BFD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949" t="39290" r="34937" b="1861"/>
          <a:stretch/>
        </p:blipFill>
        <p:spPr>
          <a:xfrm>
            <a:off x="4616746" y="1557446"/>
            <a:ext cx="3384960" cy="2280310"/>
          </a:xfrm>
          <a:prstGeom prst="rect">
            <a:avLst/>
          </a:prstGeom>
        </p:spPr>
      </p:pic>
      <p:sp>
        <p:nvSpPr>
          <p:cNvPr id="3" name="Левая фигурная скобка 2">
            <a:extLst>
              <a:ext uri="{FF2B5EF4-FFF2-40B4-BE49-F238E27FC236}">
                <a16:creationId xmlns:a16="http://schemas.microsoft.com/office/drawing/2014/main" id="{D448331A-BA08-4873-8862-02F5B69FCB8D}"/>
              </a:ext>
            </a:extLst>
          </p:cNvPr>
          <p:cNvSpPr/>
          <p:nvPr/>
        </p:nvSpPr>
        <p:spPr>
          <a:xfrm>
            <a:off x="1205110" y="1197650"/>
            <a:ext cx="394785" cy="91821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Прямоугольник 52">
                <a:extLst>
                  <a:ext uri="{FF2B5EF4-FFF2-40B4-BE49-F238E27FC236}">
                    <a16:creationId xmlns:a16="http://schemas.microsoft.com/office/drawing/2014/main" id="{28B07357-3207-4249-B966-C312AD219781}"/>
                  </a:ext>
                </a:extLst>
              </p:cNvPr>
              <p:cNvSpPr/>
              <p:nvPr/>
            </p:nvSpPr>
            <p:spPr>
              <a:xfrm>
                <a:off x="1485595" y="2408045"/>
                <a:ext cx="25993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Прямоугольник 52">
                <a:extLst>
                  <a:ext uri="{FF2B5EF4-FFF2-40B4-BE49-F238E27FC236}">
                    <a16:creationId xmlns:a16="http://schemas.microsoft.com/office/drawing/2014/main" id="{28B07357-3207-4249-B966-C312AD2197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595" y="2408045"/>
                <a:ext cx="259936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Прямоугольник 53">
                <a:extLst>
                  <a:ext uri="{FF2B5EF4-FFF2-40B4-BE49-F238E27FC236}">
                    <a16:creationId xmlns:a16="http://schemas.microsoft.com/office/drawing/2014/main" id="{7F0A9281-6877-4EAC-8FD5-B7E07FE986CD}"/>
                  </a:ext>
                </a:extLst>
              </p:cNvPr>
              <p:cNvSpPr/>
              <p:nvPr/>
            </p:nvSpPr>
            <p:spPr>
              <a:xfrm>
                <a:off x="1485595" y="2840700"/>
                <a:ext cx="344850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−1=0</m:t>
                      </m:r>
                    </m:oMath>
                  </m:oMathPara>
                </a14:m>
                <a:endParaRPr lang="ru-R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Прямоугольник 53">
                <a:extLst>
                  <a:ext uri="{FF2B5EF4-FFF2-40B4-BE49-F238E27FC236}">
                    <a16:creationId xmlns:a16="http://schemas.microsoft.com/office/drawing/2014/main" id="{7F0A9281-6877-4EAC-8FD5-B7E07FE986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595" y="2840700"/>
                <a:ext cx="344850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Левая фигурная скобка 54">
            <a:extLst>
              <a:ext uri="{FF2B5EF4-FFF2-40B4-BE49-F238E27FC236}">
                <a16:creationId xmlns:a16="http://schemas.microsoft.com/office/drawing/2014/main" id="{B4C57592-BF4C-47AA-A683-627FA3A028EC}"/>
              </a:ext>
            </a:extLst>
          </p:cNvPr>
          <p:cNvSpPr/>
          <p:nvPr/>
        </p:nvSpPr>
        <p:spPr>
          <a:xfrm>
            <a:off x="1205110" y="2462345"/>
            <a:ext cx="394785" cy="91821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Прямоугольник 58">
                <a:extLst>
                  <a:ext uri="{FF2B5EF4-FFF2-40B4-BE49-F238E27FC236}">
                    <a16:creationId xmlns:a16="http://schemas.microsoft.com/office/drawing/2014/main" id="{A272116F-A97B-4086-BCD6-21197D2F8A96}"/>
                  </a:ext>
                </a:extLst>
              </p:cNvPr>
              <p:cNvSpPr/>
              <p:nvPr/>
            </p:nvSpPr>
            <p:spPr>
              <a:xfrm>
                <a:off x="1509841" y="3566874"/>
                <a:ext cx="240745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ru-RU" sz="2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sz="28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baseline="3000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sz="28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Прямоугольник 58">
                <a:extLst>
                  <a:ext uri="{FF2B5EF4-FFF2-40B4-BE49-F238E27FC236}">
                    <a16:creationId xmlns:a16="http://schemas.microsoft.com/office/drawing/2014/main" id="{A272116F-A97B-4086-BCD6-21197D2F8A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841" y="3566874"/>
                <a:ext cx="240745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Прямоугольник 59">
                <a:extLst>
                  <a:ext uri="{FF2B5EF4-FFF2-40B4-BE49-F238E27FC236}">
                    <a16:creationId xmlns:a16="http://schemas.microsoft.com/office/drawing/2014/main" id="{6B175E01-04D3-44FC-B469-8A11819D67DE}"/>
                  </a:ext>
                </a:extLst>
              </p:cNvPr>
              <p:cNvSpPr/>
              <p:nvPr/>
            </p:nvSpPr>
            <p:spPr>
              <a:xfrm>
                <a:off x="1484369" y="4018073"/>
                <a:ext cx="375949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ru-RU" sz="28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sz="28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−1]/</m:t>
                      </m:r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Прямоугольник 59">
                <a:extLst>
                  <a:ext uri="{FF2B5EF4-FFF2-40B4-BE49-F238E27FC236}">
                    <a16:creationId xmlns:a16="http://schemas.microsoft.com/office/drawing/2014/main" id="{6B175E01-04D3-44FC-B469-8A11819D67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369" y="4018073"/>
                <a:ext cx="3759491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FE11C7AF-D259-46AE-8FC8-70156C5C2119}"/>
              </a:ext>
            </a:extLst>
          </p:cNvPr>
          <p:cNvCxnSpPr>
            <a:cxnSpLocks/>
          </p:cNvCxnSpPr>
          <p:nvPr/>
        </p:nvCxnSpPr>
        <p:spPr>
          <a:xfrm flipH="1">
            <a:off x="5000625" y="3000376"/>
            <a:ext cx="525613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09BBA793-D814-4A98-AEED-90C38EF81A85}"/>
              </a:ext>
            </a:extLst>
          </p:cNvPr>
          <p:cNvCxnSpPr>
            <a:cxnSpLocks/>
          </p:cNvCxnSpPr>
          <p:nvPr/>
        </p:nvCxnSpPr>
        <p:spPr>
          <a:xfrm>
            <a:off x="5526237" y="3000376"/>
            <a:ext cx="0" cy="5191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19FA2D03-9302-4335-B38E-66B60A21A6AA}"/>
              </a:ext>
            </a:extLst>
          </p:cNvPr>
          <p:cNvCxnSpPr>
            <a:cxnSpLocks/>
          </p:cNvCxnSpPr>
          <p:nvPr/>
        </p:nvCxnSpPr>
        <p:spPr>
          <a:xfrm flipH="1">
            <a:off x="5007768" y="2075415"/>
            <a:ext cx="2321076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B6E941FC-0E9F-445E-AC8E-7F9FDF6443BF}"/>
              </a:ext>
            </a:extLst>
          </p:cNvPr>
          <p:cNvCxnSpPr>
            <a:cxnSpLocks/>
          </p:cNvCxnSpPr>
          <p:nvPr/>
        </p:nvCxnSpPr>
        <p:spPr>
          <a:xfrm>
            <a:off x="7347895" y="2075415"/>
            <a:ext cx="0" cy="145101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42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3" grpId="0" animBg="1"/>
      <p:bldP spid="53" grpId="0"/>
      <p:bldP spid="54" grpId="0"/>
      <p:bldP spid="55" grpId="0" animBg="1"/>
      <p:bldP spid="59" grpId="0"/>
      <p:bldP spid="6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Домашнее задание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5FF3510-5DF2-47B3-89A3-48CA81ECC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1" y="1001470"/>
            <a:ext cx="6753854" cy="571500"/>
          </a:xfrm>
        </p:spPr>
        <p:txBody>
          <a:bodyPr/>
          <a:lstStyle/>
          <a:p>
            <a:pPr>
              <a:buAutoNum type="arabicPeriod"/>
            </a:pPr>
            <a:r>
              <a:rPr lang="ru-RU" dirty="0"/>
              <a:t>Решите систему</a:t>
            </a:r>
            <a:r>
              <a:rPr lang="en-US" dirty="0"/>
              <a:t> </a:t>
            </a:r>
            <a:r>
              <a:rPr lang="ru-RU" dirty="0"/>
              <a:t>уравнений: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0F0D60DC-6959-4FC4-9BAE-8B01425C273E}"/>
                  </a:ext>
                </a:extLst>
              </p:cNvPr>
              <p:cNvSpPr/>
              <p:nvPr/>
            </p:nvSpPr>
            <p:spPr>
              <a:xfrm>
                <a:off x="1715999" y="1507764"/>
                <a:ext cx="19076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0F0D60DC-6959-4FC4-9BAE-8B01425C27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999" y="1507764"/>
                <a:ext cx="190763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F237C1C2-1A1A-4409-A864-D5D1590E4481}"/>
                  </a:ext>
                </a:extLst>
              </p:cNvPr>
              <p:cNvSpPr/>
              <p:nvPr/>
            </p:nvSpPr>
            <p:spPr>
              <a:xfrm>
                <a:off x="1715999" y="1940419"/>
                <a:ext cx="375904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ru-R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ru-R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F237C1C2-1A1A-4409-A864-D5D1590E44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999" y="1940419"/>
                <a:ext cx="375904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Левая фигурная скобка 33">
            <a:extLst>
              <a:ext uri="{FF2B5EF4-FFF2-40B4-BE49-F238E27FC236}">
                <a16:creationId xmlns:a16="http://schemas.microsoft.com/office/drawing/2014/main" id="{6C585C14-4F83-4FFE-8DCA-0936A9E36ED9}"/>
              </a:ext>
            </a:extLst>
          </p:cNvPr>
          <p:cNvSpPr/>
          <p:nvPr/>
        </p:nvSpPr>
        <p:spPr>
          <a:xfrm>
            <a:off x="1435514" y="1562064"/>
            <a:ext cx="394785" cy="91821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6B69302B-620F-44A0-854D-3A6E0A4A70A1}"/>
                  </a:ext>
                </a:extLst>
              </p:cNvPr>
              <p:cNvSpPr/>
              <p:nvPr/>
            </p:nvSpPr>
            <p:spPr>
              <a:xfrm>
                <a:off x="1715999" y="3429009"/>
                <a:ext cx="19076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6B69302B-620F-44A0-854D-3A6E0A4A70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999" y="3429009"/>
                <a:ext cx="190763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0E58A1FD-9923-4630-AA62-8EA2978AE3EA}"/>
                  </a:ext>
                </a:extLst>
              </p:cNvPr>
              <p:cNvSpPr/>
              <p:nvPr/>
            </p:nvSpPr>
            <p:spPr>
              <a:xfrm>
                <a:off x="1715999" y="3861664"/>
                <a:ext cx="375904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ru-R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ru-R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ru-R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0E58A1FD-9923-4630-AA62-8EA2978AE3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999" y="3861664"/>
                <a:ext cx="375904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Левая фигурная скобка 36">
            <a:extLst>
              <a:ext uri="{FF2B5EF4-FFF2-40B4-BE49-F238E27FC236}">
                <a16:creationId xmlns:a16="http://schemas.microsoft.com/office/drawing/2014/main" id="{BBA6B6DA-CA4E-4DBE-BDE0-BE75E04BC11D}"/>
              </a:ext>
            </a:extLst>
          </p:cNvPr>
          <p:cNvSpPr/>
          <p:nvPr/>
        </p:nvSpPr>
        <p:spPr>
          <a:xfrm>
            <a:off x="1435514" y="3483309"/>
            <a:ext cx="394785" cy="91821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Текст 4">
            <a:extLst>
              <a:ext uri="{FF2B5EF4-FFF2-40B4-BE49-F238E27FC236}">
                <a16:creationId xmlns:a16="http://schemas.microsoft.com/office/drawing/2014/main" id="{5C691282-4D83-4C21-A6F2-9DFFE122832F}"/>
              </a:ext>
            </a:extLst>
          </p:cNvPr>
          <p:cNvSpPr txBox="1">
            <a:spLocks/>
          </p:cNvSpPr>
          <p:nvPr/>
        </p:nvSpPr>
        <p:spPr>
          <a:xfrm>
            <a:off x="1142371" y="2913125"/>
            <a:ext cx="6753854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+mj-lt"/>
              <a:buAutoNum type="arabicPeriod" startAt="2"/>
            </a:pPr>
            <a:r>
              <a:rPr lang="ru-RU" dirty="0"/>
              <a:t>Решите систему</a:t>
            </a:r>
            <a:r>
              <a:rPr lang="en-US" dirty="0"/>
              <a:t> </a:t>
            </a:r>
            <a:r>
              <a:rPr lang="ru-RU" dirty="0"/>
              <a:t>уравнений и неравенств:</a:t>
            </a:r>
          </a:p>
          <a:p>
            <a:pPr>
              <a:buFont typeface="Arial"/>
              <a:buAutoNum type="arabicPeriod" startAt="2"/>
            </a:pPr>
            <a:endParaRPr lang="ru-RU" dirty="0"/>
          </a:p>
          <a:p>
            <a:pPr>
              <a:buFont typeface="+mj-lt"/>
              <a:buAutoNum type="arabicPeriod" startAt="2"/>
            </a:pPr>
            <a:endParaRPr lang="ru-RU" dirty="0"/>
          </a:p>
          <a:p>
            <a:pPr>
              <a:buFont typeface="+mj-lt"/>
              <a:buAutoNum type="arabicPeriod" startAt="2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037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 animBg="1"/>
      <p:bldP spid="35" grpId="0"/>
      <p:bldP spid="36" grpId="0"/>
      <p:bldP spid="37" grpId="0" animBg="1"/>
      <p:bldP spid="3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Что мы узнали?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017725"/>
            <a:ext cx="6572878" cy="3554264"/>
          </a:xfrm>
        </p:spPr>
        <p:txBody>
          <a:bodyPr/>
          <a:lstStyle/>
          <a:p>
            <a:pPr lvl="0">
              <a:lnSpc>
                <a:spcPct val="200000"/>
              </a:lnSpc>
            </a:pPr>
            <a:r>
              <a:rPr lang="ru-RU" dirty="0"/>
              <a:t>Как визуализируются уравнения</a:t>
            </a:r>
            <a:r>
              <a:rPr lang="en-US" dirty="0"/>
              <a:t> </a:t>
            </a:r>
            <a:r>
              <a:rPr lang="ru-RU" dirty="0"/>
              <a:t>при помощи графиков</a:t>
            </a:r>
          </a:p>
          <a:p>
            <a:pPr lvl="0">
              <a:lnSpc>
                <a:spcPct val="200000"/>
              </a:lnSpc>
            </a:pPr>
            <a:r>
              <a:rPr lang="ru-RU" dirty="0"/>
              <a:t>Как решать системы уравнений графическим способом</a:t>
            </a:r>
          </a:p>
          <a:p>
            <a:pPr>
              <a:lnSpc>
                <a:spcPct val="200000"/>
              </a:lnSpc>
            </a:pPr>
            <a:r>
              <a:rPr lang="ru-RU" dirty="0"/>
              <a:t>Каков принцип численного решения уравнений</a:t>
            </a:r>
          </a:p>
          <a:p>
            <a:pPr>
              <a:lnSpc>
                <a:spcPct val="200000"/>
              </a:lnSpc>
            </a:pPr>
            <a:r>
              <a:rPr lang="ru-RU" dirty="0"/>
              <a:t>Как решать нелинейные уравнения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03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4EF2678-E528-4A8B-AAA6-C673C1BE578F}"/>
              </a:ext>
            </a:extLst>
          </p:cNvPr>
          <p:cNvSpPr/>
          <p:nvPr/>
        </p:nvSpPr>
        <p:spPr>
          <a:xfrm>
            <a:off x="5057775" y="1345593"/>
            <a:ext cx="2412245" cy="24409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BD4F29C-D727-43AA-91FE-3BD2B3A77957}"/>
              </a:ext>
            </a:extLst>
          </p:cNvPr>
          <p:cNvGrpSpPr/>
          <p:nvPr/>
        </p:nvGrpSpPr>
        <p:grpSpPr>
          <a:xfrm>
            <a:off x="6101073" y="524946"/>
            <a:ext cx="1914362" cy="2269921"/>
            <a:chOff x="6250367" y="524946"/>
            <a:chExt cx="1914362" cy="226992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3FA862B-61B9-43C3-8BFD-4AE54BF1FDAE}"/>
                </a:ext>
              </a:extLst>
            </p:cNvPr>
            <p:cNvSpPr txBox="1"/>
            <p:nvPr/>
          </p:nvSpPr>
          <p:spPr>
            <a:xfrm>
              <a:off x="7800527" y="2271647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/>
                <a:t>x</a:t>
              </a:r>
              <a:endParaRPr lang="ru-RU" sz="2800" i="1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FFB640E-0330-460E-90DA-D9C679AEDB31}"/>
                </a:ext>
              </a:extLst>
            </p:cNvPr>
            <p:cNvSpPr txBox="1"/>
            <p:nvPr/>
          </p:nvSpPr>
          <p:spPr>
            <a:xfrm>
              <a:off x="6250367" y="52494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/>
                <a:t>y</a:t>
              </a:r>
              <a:endParaRPr lang="ru-RU" sz="2800" i="1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6A16CD8-5F05-4D1C-BD7F-1C1EC02A9EC7}"/>
                </a:ext>
              </a:extLst>
            </p:cNvPr>
            <p:cNvSpPr txBox="1"/>
            <p:nvPr/>
          </p:nvSpPr>
          <p:spPr>
            <a:xfrm>
              <a:off x="6695693" y="2128551"/>
              <a:ext cx="316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800" i="1" dirty="0">
                  <a:solidFill>
                    <a:schemeClr val="accent1"/>
                  </a:solidFill>
                </a:rPr>
                <a:t>α</a:t>
              </a:r>
              <a:endParaRPr lang="ru-RU" sz="1800" i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200" dirty="0">
                <a:solidFill>
                  <a:srgbClr val="4C5D6E"/>
                </a:solidFill>
              </a:rPr>
              <a:t>Радианы и градусы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65CAFB1B-33B3-4CB4-BFFC-FDAF270AD538}"/>
              </a:ext>
            </a:extLst>
          </p:cNvPr>
          <p:cNvCxnSpPr>
            <a:cxnSpLocks/>
          </p:cNvCxnSpPr>
          <p:nvPr/>
        </p:nvCxnSpPr>
        <p:spPr>
          <a:xfrm>
            <a:off x="6966150" y="874363"/>
            <a:ext cx="0" cy="1691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1AAB7E01-60F4-465B-8862-CDD8B499F0B5}"/>
              </a:ext>
            </a:extLst>
          </p:cNvPr>
          <p:cNvCxnSpPr>
            <a:cxnSpLocks/>
          </p:cNvCxnSpPr>
          <p:nvPr/>
        </p:nvCxnSpPr>
        <p:spPr>
          <a:xfrm flipH="1">
            <a:off x="6158054" y="1588398"/>
            <a:ext cx="19638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AC1F2D55-B756-4A92-8CDF-8553372D952C}"/>
              </a:ext>
            </a:extLst>
          </p:cNvPr>
          <p:cNvCxnSpPr>
            <a:cxnSpLocks/>
            <a:stCxn id="46" idx="7"/>
          </p:cNvCxnSpPr>
          <p:nvPr/>
        </p:nvCxnSpPr>
        <p:spPr>
          <a:xfrm flipH="1">
            <a:off x="6263901" y="1564012"/>
            <a:ext cx="729910" cy="101826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>
            <a:extLst>
              <a:ext uri="{FF2B5EF4-FFF2-40B4-BE49-F238E27FC236}">
                <a16:creationId xmlns:a16="http://schemas.microsoft.com/office/drawing/2014/main" id="{951EBFC8-C80A-49C0-B919-F30415B33A56}"/>
              </a:ext>
            </a:extLst>
          </p:cNvPr>
          <p:cNvSpPr/>
          <p:nvPr/>
        </p:nvSpPr>
        <p:spPr>
          <a:xfrm>
            <a:off x="6939610" y="1554713"/>
            <a:ext cx="63500" cy="63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Дуга 11">
            <a:extLst>
              <a:ext uri="{FF2B5EF4-FFF2-40B4-BE49-F238E27FC236}">
                <a16:creationId xmlns:a16="http://schemas.microsoft.com/office/drawing/2014/main" id="{553D8CC3-B47F-4406-A0C2-B87046F21C1D}"/>
              </a:ext>
            </a:extLst>
          </p:cNvPr>
          <p:cNvSpPr/>
          <p:nvPr/>
        </p:nvSpPr>
        <p:spPr>
          <a:xfrm rot="8876960" flipH="1">
            <a:off x="6294692" y="2215310"/>
            <a:ext cx="341163" cy="505545"/>
          </a:xfrm>
          <a:prstGeom prst="arc">
            <a:avLst>
              <a:gd name="adj1" fmla="val 17782436"/>
              <a:gd name="adj2" fmla="val 2902196"/>
            </a:avLst>
          </a:prstGeom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60697E86-B0AC-4059-ADA0-F30597C5CFDC}"/>
              </a:ext>
            </a:extLst>
          </p:cNvPr>
          <p:cNvCxnSpPr>
            <a:cxnSpLocks/>
          </p:cNvCxnSpPr>
          <p:nvPr/>
        </p:nvCxnSpPr>
        <p:spPr>
          <a:xfrm flipV="1">
            <a:off x="6263899" y="1118947"/>
            <a:ext cx="0" cy="3093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EFBCE64F-2453-4B13-BD3C-23A7F05C7215}"/>
              </a:ext>
            </a:extLst>
          </p:cNvPr>
          <p:cNvCxnSpPr>
            <a:cxnSpLocks/>
          </p:cNvCxnSpPr>
          <p:nvPr/>
        </p:nvCxnSpPr>
        <p:spPr>
          <a:xfrm>
            <a:off x="4569574" y="2571750"/>
            <a:ext cx="31521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2A384A4-3246-404E-9EDB-1DB41DED8F1F}"/>
                  </a:ext>
                </a:extLst>
              </p:cNvPr>
              <p:cNvSpPr txBox="1"/>
              <p:nvPr/>
            </p:nvSpPr>
            <p:spPr>
              <a:xfrm>
                <a:off x="5796907" y="1007397"/>
                <a:ext cx="14989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8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ru-RU" sz="1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ru-RU" sz="1800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2A384A4-3246-404E-9EDB-1DB41DED8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907" y="1007397"/>
                <a:ext cx="1498983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A0FCAF8-47A0-4E2B-8745-9ED19CB0704B}"/>
                  </a:ext>
                </a:extLst>
              </p:cNvPr>
              <p:cNvSpPr txBox="1"/>
              <p:nvPr/>
            </p:nvSpPr>
            <p:spPr>
              <a:xfrm>
                <a:off x="6546398" y="4047734"/>
                <a:ext cx="14989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8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l-GR" sz="18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1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ru-RU" sz="1800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A0FCAF8-47A0-4E2B-8745-9ED19CB07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398" y="4047734"/>
                <a:ext cx="149898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F41957E-5AE3-416C-910C-86791080DBE3}"/>
                  </a:ext>
                </a:extLst>
              </p:cNvPr>
              <p:cNvSpPr txBox="1"/>
              <p:nvPr/>
            </p:nvSpPr>
            <p:spPr>
              <a:xfrm>
                <a:off x="5312153" y="3752882"/>
                <a:ext cx="1329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l-GR" sz="18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ru-RU" sz="1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ru-RU" sz="1800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F41957E-5AE3-416C-910C-86791080D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153" y="3752882"/>
                <a:ext cx="1329948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BB563FF-7BE2-4526-8D20-4051E5C72511}"/>
                  </a:ext>
                </a:extLst>
              </p:cNvPr>
              <p:cNvSpPr txBox="1"/>
              <p:nvPr/>
            </p:nvSpPr>
            <p:spPr>
              <a:xfrm>
                <a:off x="4441032" y="2238625"/>
                <a:ext cx="9061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8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ru-RU" sz="1800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BB563FF-7BE2-4526-8D20-4051E5C72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032" y="2238625"/>
                <a:ext cx="90616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BAC8E28-77CB-4C0E-9857-A08D19227E53}"/>
                  </a:ext>
                </a:extLst>
              </p:cNvPr>
              <p:cNvSpPr txBox="1"/>
              <p:nvPr/>
            </p:nvSpPr>
            <p:spPr>
              <a:xfrm>
                <a:off x="7163963" y="2566082"/>
                <a:ext cx="9061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l-GR" sz="18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ru-RU" sz="1800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BAC8E28-77CB-4C0E-9857-A08D19227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963" y="2566082"/>
                <a:ext cx="90616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>
                <a:extLst>
                  <a:ext uri="{FF2B5EF4-FFF2-40B4-BE49-F238E27FC236}">
                    <a16:creationId xmlns:a16="http://schemas.microsoft.com/office/drawing/2014/main" id="{7080372A-2A6C-41A3-A691-8DB52748EE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964356"/>
                  </p:ext>
                </p:extLst>
              </p:nvPr>
            </p:nvGraphicFramePr>
            <p:xfrm>
              <a:off x="1237528" y="1269392"/>
              <a:ext cx="2529336" cy="31636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64668">
                      <a:extLst>
                        <a:ext uri="{9D8B030D-6E8A-4147-A177-3AD203B41FA5}">
                          <a16:colId xmlns:a16="http://schemas.microsoft.com/office/drawing/2014/main" val="204874254"/>
                        </a:ext>
                      </a:extLst>
                    </a:gridCol>
                    <a:gridCol w="1264668">
                      <a:extLst>
                        <a:ext uri="{9D8B030D-6E8A-4147-A177-3AD203B41FA5}">
                          <a16:colId xmlns:a16="http://schemas.microsoft.com/office/drawing/2014/main" val="1648744807"/>
                        </a:ext>
                      </a:extLst>
                    </a:gridCol>
                  </a:tblGrid>
                  <a:tr h="4022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рад.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град. 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9873078"/>
                      </a:ext>
                    </a:extLst>
                  </a:tr>
                  <a:tr h="40228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ru-RU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/6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30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º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9917705"/>
                      </a:ext>
                    </a:extLst>
                  </a:tr>
                  <a:tr h="40228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ru-RU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/4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45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º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0801826"/>
                      </a:ext>
                    </a:extLst>
                  </a:tr>
                  <a:tr h="40228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ru-RU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60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º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8486898"/>
                      </a:ext>
                    </a:extLst>
                  </a:tr>
                  <a:tr h="49463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ru-RU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ru-RU" sz="1400" i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90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º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9488372"/>
                      </a:ext>
                    </a:extLst>
                  </a:tr>
                  <a:tr h="49463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ru-RU" sz="1400" i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180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º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0287334"/>
                      </a:ext>
                    </a:extLst>
                  </a:tr>
                  <a:tr h="49463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ru-RU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14:m>
                            <m:oMath xmlns:m="http://schemas.openxmlformats.org/officeDocument/2006/math">
                              <m:r>
                                <a:rPr lang="el-G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endParaRPr lang="ru-RU" sz="1400" i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360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º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23642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>
                <a:extLst>
                  <a:ext uri="{FF2B5EF4-FFF2-40B4-BE49-F238E27FC236}">
                    <a16:creationId xmlns:a16="http://schemas.microsoft.com/office/drawing/2014/main" id="{7080372A-2A6C-41A3-A691-8DB52748EE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964356"/>
                  </p:ext>
                </p:extLst>
              </p:nvPr>
            </p:nvGraphicFramePr>
            <p:xfrm>
              <a:off x="1237528" y="1269392"/>
              <a:ext cx="2529336" cy="31636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64668">
                      <a:extLst>
                        <a:ext uri="{9D8B030D-6E8A-4147-A177-3AD203B41FA5}">
                          <a16:colId xmlns:a16="http://schemas.microsoft.com/office/drawing/2014/main" val="204874254"/>
                        </a:ext>
                      </a:extLst>
                    </a:gridCol>
                    <a:gridCol w="1264668">
                      <a:extLst>
                        <a:ext uri="{9D8B030D-6E8A-4147-A177-3AD203B41FA5}">
                          <a16:colId xmlns:a16="http://schemas.microsoft.com/office/drawing/2014/main" val="1648744807"/>
                        </a:ext>
                      </a:extLst>
                    </a:gridCol>
                  </a:tblGrid>
                  <a:tr h="4022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рад.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град. 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9873078"/>
                      </a:ext>
                    </a:extLst>
                  </a:tr>
                  <a:tr h="40228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962" t="-103030" r="-101923" b="-5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30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º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9917705"/>
                      </a:ext>
                    </a:extLst>
                  </a:tr>
                  <a:tr h="40228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962" t="-203030" r="-101923" b="-4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45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º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0801826"/>
                      </a:ext>
                    </a:extLst>
                  </a:tr>
                  <a:tr h="40228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962" t="-303030" r="-101923" b="-3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60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º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848689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962" t="-309302" r="-10192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90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º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948837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962" t="-414118" r="-101923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180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º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028733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962" t="-514118" r="-101923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360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º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236423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53EA13A-C927-497A-81B8-9A019E0859F3}"/>
                  </a:ext>
                </a:extLst>
              </p:cNvPr>
              <p:cNvSpPr txBox="1"/>
              <p:nvPr/>
            </p:nvSpPr>
            <p:spPr>
              <a:xfrm>
                <a:off x="4406064" y="2062642"/>
                <a:ext cx="919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sz="1800" dirty="0" smtClean="0">
                          <a:solidFill>
                            <a:schemeClr val="accent5"/>
                          </a:solidFill>
                        </a:rPr>
                        <m:t>180</m:t>
                      </m:r>
                      <m:r>
                        <m:rPr>
                          <m:nor/>
                        </m:rPr>
                        <a:rPr lang="en-US" sz="1800" dirty="0" smtClean="0">
                          <a:solidFill>
                            <a:schemeClr val="accent5"/>
                          </a:solidFill>
                        </a:rPr>
                        <m:t>º</m:t>
                      </m:r>
                    </m:oMath>
                  </m:oMathPara>
                </a14:m>
                <a:endParaRPr lang="ru-RU" sz="18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53EA13A-C927-497A-81B8-9A019E085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064" y="2062642"/>
                <a:ext cx="91946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C31908F-C7AD-43CD-ABF5-72811C630A1D}"/>
                  </a:ext>
                </a:extLst>
              </p:cNvPr>
              <p:cNvSpPr txBox="1"/>
              <p:nvPr/>
            </p:nvSpPr>
            <p:spPr>
              <a:xfrm>
                <a:off x="6100058" y="804430"/>
                <a:ext cx="919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b="0" i="0" dirty="0" smtClean="0">
                          <a:solidFill>
                            <a:schemeClr val="accent5"/>
                          </a:solidFill>
                        </a:rPr>
                        <m:t>9</m:t>
                      </m:r>
                      <m:r>
                        <m:rPr>
                          <m:nor/>
                        </m:rPr>
                        <a:rPr lang="ru-RU" sz="1800" dirty="0" smtClean="0">
                          <a:solidFill>
                            <a:schemeClr val="accent5"/>
                          </a:solidFill>
                        </a:rPr>
                        <m:t>0</m:t>
                      </m:r>
                      <m:r>
                        <m:rPr>
                          <m:nor/>
                        </m:rPr>
                        <a:rPr lang="en-US" sz="1800" dirty="0" smtClean="0">
                          <a:solidFill>
                            <a:schemeClr val="accent5"/>
                          </a:solidFill>
                        </a:rPr>
                        <m:t>º</m:t>
                      </m:r>
                    </m:oMath>
                  </m:oMathPara>
                </a14:m>
                <a:endParaRPr lang="ru-RU" sz="18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C31908F-C7AD-43CD-ABF5-72811C630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058" y="804430"/>
                <a:ext cx="91946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D94878E6-67C2-4F98-BC04-AA719F382087}"/>
                  </a:ext>
                </a:extLst>
              </p:cNvPr>
              <p:cNvSpPr/>
              <p:nvPr/>
            </p:nvSpPr>
            <p:spPr>
              <a:xfrm>
                <a:off x="6854373" y="1097764"/>
                <a:ext cx="116106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D94878E6-67C2-4F98-BC04-AA719F3820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373" y="1097764"/>
                <a:ext cx="116106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50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0" grpId="0"/>
      <p:bldP spid="61" grpId="0"/>
      <p:bldP spid="62" grpId="0"/>
      <p:bldP spid="50" grpId="0"/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200" dirty="0">
                <a:solidFill>
                  <a:srgbClr val="4C5D6E"/>
                </a:solidFill>
              </a:rPr>
              <a:t>Тригонометрические тождества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03557D9-E4EE-4048-8F1D-03D5912F4BF9}"/>
                  </a:ext>
                </a:extLst>
              </p:cNvPr>
              <p:cNvSpPr txBox="1"/>
              <p:nvPr/>
            </p:nvSpPr>
            <p:spPr>
              <a:xfrm>
                <a:off x="1155073" y="1400850"/>
                <a:ext cx="311614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7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700" i="1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  <m:sup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l-GR" sz="2700" i="1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pt-BR" sz="27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27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700" i="0">
                              <a:latin typeface="Cambria Math" panose="02040503050406030204" pitchFamily="18" charset="0"/>
                            </a:rPr>
                            <m:t>cos</m:t>
                          </m:r>
                        </m:e>
                        <m:sup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l-GR" sz="2700" i="1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pt-BR" sz="27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7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sz="27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03557D9-E4EE-4048-8F1D-03D5912F4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073" y="1400850"/>
                <a:ext cx="3116141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959A0E-CD78-4F32-9623-03B619FA9EFB}"/>
                  </a:ext>
                </a:extLst>
              </p:cNvPr>
              <p:cNvSpPr txBox="1"/>
              <p:nvPr/>
            </p:nvSpPr>
            <p:spPr>
              <a:xfrm>
                <a:off x="1155073" y="2143729"/>
                <a:ext cx="6747425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7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70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l-GR" sz="27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l-GR" sz="2700" i="1" smtClean="0">
                          <a:latin typeface="Cambria Math" panose="02040503050406030204" pitchFamily="18" charset="0"/>
                        </a:rPr>
                        <m:t>±</m:t>
                      </m:r>
                      <m:func>
                        <m:funcPr>
                          <m:ctrlPr>
                            <a:rPr lang="en-US" sz="27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70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l-GR" sz="270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l-GR" sz="2700" i="1" smtClean="0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US" sz="27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70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en-US" sz="27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7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7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7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sz="270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l-GR" sz="270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el-GR" sz="270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27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70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sz="27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7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7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7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sz="270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l-GR" sz="2700" i="1" smtClean="0">
                                  <a:latin typeface="Cambria Math" panose="02040503050406030204" pitchFamily="18" charset="0"/>
                                </a:rPr>
                                <m:t>∓</m:t>
                              </m:r>
                              <m:r>
                                <a:rPr lang="el-GR" sz="270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sz="27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959A0E-CD78-4F32-9623-03B619FA9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073" y="2143729"/>
                <a:ext cx="6747425" cy="8066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157450-91BB-4A22-94A3-98B2FD60099B}"/>
                  </a:ext>
                </a:extLst>
              </p:cNvPr>
              <p:cNvSpPr txBox="1"/>
              <p:nvPr/>
            </p:nvSpPr>
            <p:spPr>
              <a:xfrm>
                <a:off x="1155073" y="3262352"/>
                <a:ext cx="6896503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7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70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l-GR" sz="27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l-GR" sz="270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7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70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l-GR" sz="270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l-GR" sz="2700" i="1" smtClean="0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US" sz="27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70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sz="27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7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7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7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sz="270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l-GR" sz="270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l-GR" sz="270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27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70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sz="27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7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7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7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sz="270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l-GR" sz="27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l-GR" sz="270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sz="27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157450-91BB-4A22-94A3-98B2FD600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073" y="3262352"/>
                <a:ext cx="6896503" cy="8066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16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200" dirty="0">
                <a:solidFill>
                  <a:srgbClr val="4C5D6E"/>
                </a:solidFill>
              </a:rPr>
              <a:t>Формулы двойных углов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CD68373-CC8C-4A20-9DF3-FAE500743ACD}"/>
                  </a:ext>
                </a:extLst>
              </p:cNvPr>
              <p:cNvSpPr txBox="1"/>
              <p:nvPr/>
            </p:nvSpPr>
            <p:spPr>
              <a:xfrm>
                <a:off x="1142373" y="1617813"/>
                <a:ext cx="5140801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l-GR" sz="4000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</m:func>
                      <m:r>
                        <a:rPr lang="pt-BR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4000" i="1">
                              <a:latin typeface="Cambria Math" panose="02040503050406030204" pitchFamily="18" charset="0"/>
                            </a:rPr>
                            <m:t>α</m:t>
                          </m:r>
                          <m:func>
                            <m:func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l-GR" sz="4000" i="1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ru-RU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CD68373-CC8C-4A20-9DF3-FAE500743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373" y="1617813"/>
                <a:ext cx="5140801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A5407E-B29A-4398-B47A-41088274DDAA}"/>
                  </a:ext>
                </a:extLst>
              </p:cNvPr>
              <p:cNvSpPr txBox="1"/>
              <p:nvPr/>
            </p:nvSpPr>
            <p:spPr>
              <a:xfrm>
                <a:off x="966249" y="2716294"/>
                <a:ext cx="6064249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l-GR" sz="4000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</m:func>
                      <m:r>
                        <a:rPr lang="pt-BR" sz="4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cos</m:t>
                          </m:r>
                        </m:e>
                        <m:sup>
                          <m:r>
                            <a:rPr lang="pt-BR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l-GR" sz="4000" i="1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l-GR" sz="40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4000" i="1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  <m:sup>
                          <m:r>
                            <a:rPr lang="pt-BR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l-GR" sz="4000" i="1">
                          <a:latin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ru-RU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A5407E-B29A-4398-B47A-41088274D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249" y="2716294"/>
                <a:ext cx="6064249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08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4EF2678-E528-4A8B-AAA6-C673C1BE578F}"/>
              </a:ext>
            </a:extLst>
          </p:cNvPr>
          <p:cNvSpPr/>
          <p:nvPr/>
        </p:nvSpPr>
        <p:spPr>
          <a:xfrm>
            <a:off x="5105078" y="1498194"/>
            <a:ext cx="2412245" cy="24409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BD4F29C-D727-43AA-91FE-3BD2B3A77957}"/>
              </a:ext>
            </a:extLst>
          </p:cNvPr>
          <p:cNvGrpSpPr/>
          <p:nvPr/>
        </p:nvGrpSpPr>
        <p:grpSpPr>
          <a:xfrm>
            <a:off x="6101073" y="960883"/>
            <a:ext cx="1734891" cy="2269921"/>
            <a:chOff x="6250367" y="524946"/>
            <a:chExt cx="1734891" cy="226992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3FA862B-61B9-43C3-8BFD-4AE54BF1FDAE}"/>
                </a:ext>
              </a:extLst>
            </p:cNvPr>
            <p:cNvSpPr txBox="1"/>
            <p:nvPr/>
          </p:nvSpPr>
          <p:spPr>
            <a:xfrm>
              <a:off x="7800527" y="2271647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ru-RU" sz="2800" i="1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FFB640E-0330-460E-90DA-D9C679AEDB31}"/>
                </a:ext>
              </a:extLst>
            </p:cNvPr>
            <p:cNvSpPr txBox="1"/>
            <p:nvPr/>
          </p:nvSpPr>
          <p:spPr>
            <a:xfrm>
              <a:off x="6250367" y="524946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ru-RU" sz="2800" i="1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6A16CD8-5F05-4D1C-BD7F-1C1EC02A9EC7}"/>
                </a:ext>
              </a:extLst>
            </p:cNvPr>
            <p:cNvSpPr txBox="1"/>
            <p:nvPr/>
          </p:nvSpPr>
          <p:spPr>
            <a:xfrm>
              <a:off x="6759491" y="1873366"/>
              <a:ext cx="316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800" i="1" dirty="0">
                  <a:solidFill>
                    <a:schemeClr val="accent1"/>
                  </a:solidFill>
                </a:rPr>
                <a:t>α</a:t>
              </a:r>
              <a:endParaRPr lang="ru-RU" sz="1800" i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094751" y="472103"/>
            <a:ext cx="6902022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2800" dirty="0">
                <a:solidFill>
                  <a:srgbClr val="4C5D6E"/>
                </a:solidFill>
              </a:rPr>
              <a:t>Обратные тригонометрические функции</a:t>
            </a:r>
            <a:endParaRPr sz="28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65CAFB1B-33B3-4CB4-BFFC-FDAF270AD538}"/>
              </a:ext>
            </a:extLst>
          </p:cNvPr>
          <p:cNvCxnSpPr>
            <a:cxnSpLocks/>
          </p:cNvCxnSpPr>
          <p:nvPr/>
        </p:nvCxnSpPr>
        <p:spPr>
          <a:xfrm>
            <a:off x="7013453" y="1026964"/>
            <a:ext cx="0" cy="1691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1AAB7E01-60F4-465B-8862-CDD8B499F0B5}"/>
              </a:ext>
            </a:extLst>
          </p:cNvPr>
          <p:cNvCxnSpPr>
            <a:cxnSpLocks/>
          </p:cNvCxnSpPr>
          <p:nvPr/>
        </p:nvCxnSpPr>
        <p:spPr>
          <a:xfrm flipH="1">
            <a:off x="6205357" y="1740999"/>
            <a:ext cx="19638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AC1F2D55-B756-4A92-8CDF-8553372D952C}"/>
              </a:ext>
            </a:extLst>
          </p:cNvPr>
          <p:cNvCxnSpPr>
            <a:cxnSpLocks/>
            <a:stCxn id="46" idx="7"/>
          </p:cNvCxnSpPr>
          <p:nvPr/>
        </p:nvCxnSpPr>
        <p:spPr>
          <a:xfrm flipH="1">
            <a:off x="6311204" y="1716613"/>
            <a:ext cx="729910" cy="101826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>
            <a:extLst>
              <a:ext uri="{FF2B5EF4-FFF2-40B4-BE49-F238E27FC236}">
                <a16:creationId xmlns:a16="http://schemas.microsoft.com/office/drawing/2014/main" id="{951EBFC8-C80A-49C0-B919-F30415B33A56}"/>
              </a:ext>
            </a:extLst>
          </p:cNvPr>
          <p:cNvSpPr/>
          <p:nvPr/>
        </p:nvSpPr>
        <p:spPr>
          <a:xfrm>
            <a:off x="6986913" y="1707314"/>
            <a:ext cx="63500" cy="63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Дуга 11">
            <a:extLst>
              <a:ext uri="{FF2B5EF4-FFF2-40B4-BE49-F238E27FC236}">
                <a16:creationId xmlns:a16="http://schemas.microsoft.com/office/drawing/2014/main" id="{553D8CC3-B47F-4406-A0C2-B87046F21C1D}"/>
              </a:ext>
            </a:extLst>
          </p:cNvPr>
          <p:cNvSpPr/>
          <p:nvPr/>
        </p:nvSpPr>
        <p:spPr>
          <a:xfrm rot="8876960" flipH="1">
            <a:off x="6341995" y="2367911"/>
            <a:ext cx="341163" cy="505545"/>
          </a:xfrm>
          <a:prstGeom prst="arc">
            <a:avLst>
              <a:gd name="adj1" fmla="val 17782436"/>
              <a:gd name="adj2" fmla="val 2902196"/>
            </a:avLst>
          </a:prstGeom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60697E86-B0AC-4059-ADA0-F30597C5CFDC}"/>
              </a:ext>
            </a:extLst>
          </p:cNvPr>
          <p:cNvCxnSpPr>
            <a:cxnSpLocks/>
          </p:cNvCxnSpPr>
          <p:nvPr/>
        </p:nvCxnSpPr>
        <p:spPr>
          <a:xfrm flipV="1">
            <a:off x="6311202" y="1271548"/>
            <a:ext cx="0" cy="3093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EFBCE64F-2453-4B13-BD3C-23A7F05C7215}"/>
              </a:ext>
            </a:extLst>
          </p:cNvPr>
          <p:cNvCxnSpPr>
            <a:cxnSpLocks/>
          </p:cNvCxnSpPr>
          <p:nvPr/>
        </p:nvCxnSpPr>
        <p:spPr>
          <a:xfrm>
            <a:off x="4616877" y="2724351"/>
            <a:ext cx="31521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3208E2EE-B49C-4E05-9BA5-CB0445837227}"/>
                  </a:ext>
                </a:extLst>
              </p:cNvPr>
              <p:cNvSpPr/>
              <p:nvPr/>
            </p:nvSpPr>
            <p:spPr>
              <a:xfrm>
                <a:off x="6901676" y="1250365"/>
                <a:ext cx="116106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3208E2EE-B49C-4E05-9BA5-CB04458372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676" y="1250365"/>
                <a:ext cx="116106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636C9D70-81B1-4023-9A36-352EB45D3850}"/>
                  </a:ext>
                </a:extLst>
              </p:cNvPr>
              <p:cNvSpPr/>
              <p:nvPr/>
            </p:nvSpPr>
            <p:spPr>
              <a:xfrm>
                <a:off x="1410873" y="2895920"/>
                <a:ext cx="302246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arcsin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endParaRPr lang="ru-RU" sz="2800" dirty="0"/>
              </a:p>
            </p:txBody>
          </p:sp>
        </mc:Choice>
        <mc:Fallback xmlns=""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636C9D70-81B1-4023-9A36-352EB45D38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873" y="2895920"/>
                <a:ext cx="302246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F8CE2C44-0598-482F-AAE5-B86D555E3C10}"/>
              </a:ext>
            </a:extLst>
          </p:cNvPr>
          <p:cNvGrpSpPr/>
          <p:nvPr/>
        </p:nvGrpSpPr>
        <p:grpSpPr>
          <a:xfrm>
            <a:off x="1410873" y="1151666"/>
            <a:ext cx="2412244" cy="1649811"/>
            <a:chOff x="1410873" y="1151666"/>
            <a:chExt cx="2412244" cy="16498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Прямоугольник 9">
                  <a:extLst>
                    <a:ext uri="{FF2B5EF4-FFF2-40B4-BE49-F238E27FC236}">
                      <a16:creationId xmlns:a16="http://schemas.microsoft.com/office/drawing/2014/main" id="{37586890-80DE-4613-86C0-AC70089E83E1}"/>
                    </a:ext>
                  </a:extLst>
                </p:cNvPr>
                <p:cNvSpPr/>
                <p:nvPr/>
              </p:nvSpPr>
              <p:spPr>
                <a:xfrm>
                  <a:off x="1410873" y="1642153"/>
                  <a:ext cx="1695789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a14:m>
                  <a:r>
                    <a:rPr lang="pt-BR" sz="2800" dirty="0"/>
                    <a:t> </a:t>
                  </a:r>
                  <a14:m>
                    <m:oMath xmlns:m="http://schemas.openxmlformats.org/officeDocument/2006/math"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10" name="Прямоугольник 9">
                  <a:extLst>
                    <a:ext uri="{FF2B5EF4-FFF2-40B4-BE49-F238E27FC236}">
                      <a16:creationId xmlns:a16="http://schemas.microsoft.com/office/drawing/2014/main" id="{37586890-80DE-4613-86C0-AC70089E83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0873" y="1642153"/>
                  <a:ext cx="1695789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Прямоугольник 50">
                  <a:extLst>
                    <a:ext uri="{FF2B5EF4-FFF2-40B4-BE49-F238E27FC236}">
                      <a16:creationId xmlns:a16="http://schemas.microsoft.com/office/drawing/2014/main" id="{F698AE67-360B-47F6-BC76-31A755A0DE0A}"/>
                    </a:ext>
                  </a:extLst>
                </p:cNvPr>
                <p:cNvSpPr/>
                <p:nvPr/>
              </p:nvSpPr>
              <p:spPr>
                <a:xfrm>
                  <a:off x="1410873" y="1151666"/>
                  <a:ext cx="1695789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a14:m>
                  <a:r>
                    <a:rPr lang="pt-BR" sz="2800" dirty="0"/>
                    <a:t> </a:t>
                  </a:r>
                  <a14:m>
                    <m:oMath xmlns:m="http://schemas.openxmlformats.org/officeDocument/2006/math"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51" name="Прямоугольник 50">
                  <a:extLst>
                    <a:ext uri="{FF2B5EF4-FFF2-40B4-BE49-F238E27FC236}">
                      <a16:creationId xmlns:a16="http://schemas.microsoft.com/office/drawing/2014/main" id="{F698AE67-360B-47F6-BC76-31A755A0DE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0873" y="1151666"/>
                  <a:ext cx="1695789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Прямоугольник 53">
                  <a:extLst>
                    <a:ext uri="{FF2B5EF4-FFF2-40B4-BE49-F238E27FC236}">
                      <a16:creationId xmlns:a16="http://schemas.microsoft.com/office/drawing/2014/main" id="{10426F57-D828-4CF1-B951-3CE1FFA9868D}"/>
                    </a:ext>
                  </a:extLst>
                </p:cNvPr>
                <p:cNvSpPr/>
                <p:nvPr/>
              </p:nvSpPr>
              <p:spPr>
                <a:xfrm>
                  <a:off x="1410873" y="2132640"/>
                  <a:ext cx="2412244" cy="66883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tg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a14:m>
                  <a:r>
                    <a:rPr lang="pt-BR" sz="2800" dirty="0"/>
                    <a:t> </a:t>
                  </a:r>
                  <a14:m>
                    <m:oMath xmlns:m="http://schemas.openxmlformats.org/officeDocument/2006/math"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54" name="Прямоугольник 53">
                  <a:extLst>
                    <a:ext uri="{FF2B5EF4-FFF2-40B4-BE49-F238E27FC236}">
                      <a16:creationId xmlns:a16="http://schemas.microsoft.com/office/drawing/2014/main" id="{10426F57-D828-4CF1-B951-3CE1FFA986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0873" y="2132640"/>
                  <a:ext cx="2412244" cy="66883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354F39B3-8225-4ACF-A7C8-14FD56C7D118}"/>
                  </a:ext>
                </a:extLst>
              </p:cNvPr>
              <p:cNvSpPr/>
              <p:nvPr/>
            </p:nvSpPr>
            <p:spPr>
              <a:xfrm>
                <a:off x="1410873" y="3384025"/>
                <a:ext cx="302246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arccos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endParaRPr lang="ru-RU" sz="2800" dirty="0"/>
              </a:p>
            </p:txBody>
          </p:sp>
        </mc:Choice>
        <mc:Fallback xmlns=""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354F39B3-8225-4ACF-A7C8-14FD56C7D1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873" y="3384025"/>
                <a:ext cx="302246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EBD0D05A-1F8D-49F1-AE83-FB2923BA4F72}"/>
                  </a:ext>
                </a:extLst>
              </p:cNvPr>
              <p:cNvSpPr/>
              <p:nvPr/>
            </p:nvSpPr>
            <p:spPr>
              <a:xfrm>
                <a:off x="1410873" y="3872130"/>
                <a:ext cx="302246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arctg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endParaRPr lang="ru-RU" sz="2800" dirty="0"/>
              </a:p>
            </p:txBody>
          </p:sp>
        </mc:Choice>
        <mc:Fallback xmlns=""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EBD0D05A-1F8D-49F1-AE83-FB2923BA4F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873" y="3872130"/>
                <a:ext cx="302246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56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5" grpId="0"/>
      <p:bldP spid="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Домашнее задание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A79F2C-2A8F-4C0F-98EA-E04B18619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3785" y="1272550"/>
            <a:ext cx="4089414" cy="2626350"/>
          </a:xfrm>
        </p:spPr>
        <p:txBody>
          <a:bodyPr/>
          <a:lstStyle/>
          <a:p>
            <a:pPr marL="114300" indent="0">
              <a:lnSpc>
                <a:spcPct val="200000"/>
              </a:lnSpc>
              <a:buNone/>
            </a:pPr>
            <a:r>
              <a:rPr lang="ru-RU" dirty="0"/>
              <a:t>Чему равны синус, косинус,</a:t>
            </a:r>
            <a:br>
              <a:rPr lang="en-US" dirty="0"/>
            </a:br>
            <a:r>
              <a:rPr lang="ru-RU" dirty="0"/>
              <a:t>тангенс перечисленных углов?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Запишите значения в таблицу:</a:t>
            </a:r>
          </a:p>
          <a:p>
            <a:pPr marL="114300" indent="0">
              <a:buNone/>
            </a:pPr>
            <a:endParaRPr lang="ru-RU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752807E8-364F-448C-9FE8-C147500EEF8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75670" y="1264170"/>
          <a:ext cx="2885632" cy="2634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408">
                  <a:extLst>
                    <a:ext uri="{9D8B030D-6E8A-4147-A177-3AD203B41FA5}">
                      <a16:colId xmlns:a16="http://schemas.microsoft.com/office/drawing/2014/main" val="1065405382"/>
                    </a:ext>
                  </a:extLst>
                </a:gridCol>
                <a:gridCol w="721408">
                  <a:extLst>
                    <a:ext uri="{9D8B030D-6E8A-4147-A177-3AD203B41FA5}">
                      <a16:colId xmlns:a16="http://schemas.microsoft.com/office/drawing/2014/main" val="1425169325"/>
                    </a:ext>
                  </a:extLst>
                </a:gridCol>
                <a:gridCol w="721408">
                  <a:extLst>
                    <a:ext uri="{9D8B030D-6E8A-4147-A177-3AD203B41FA5}">
                      <a16:colId xmlns:a16="http://schemas.microsoft.com/office/drawing/2014/main" val="1796251589"/>
                    </a:ext>
                  </a:extLst>
                </a:gridCol>
                <a:gridCol w="721408">
                  <a:extLst>
                    <a:ext uri="{9D8B030D-6E8A-4147-A177-3AD203B41FA5}">
                      <a16:colId xmlns:a16="http://schemas.microsoft.com/office/drawing/2014/main" val="4093909250"/>
                    </a:ext>
                  </a:extLst>
                </a:gridCol>
              </a:tblGrid>
              <a:tr h="407909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угол</a:t>
                      </a:r>
                    </a:p>
                  </a:txBody>
                  <a:tcPr marL="105159" marR="105159" marT="52580" marB="52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sin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159" marR="105159" marT="52580" marB="52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cos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159" marR="105159" marT="52580" marB="52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tg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159" marR="105159" marT="52580" marB="52580"/>
                </a:tc>
                <a:extLst>
                  <a:ext uri="{0D108BD9-81ED-4DB2-BD59-A6C34878D82A}">
                    <a16:rowId xmlns:a16="http://schemas.microsoft.com/office/drawing/2014/main" val="2561195658"/>
                  </a:ext>
                </a:extLst>
              </a:tr>
              <a:tr h="407909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º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159" marR="105159" marT="52580" marB="5258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159" marR="105159" marT="52580" marB="5258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159" marR="105159" marT="52580" marB="5258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159" marR="105159" marT="52580" marB="52580"/>
                </a:tc>
                <a:extLst>
                  <a:ext uri="{0D108BD9-81ED-4DB2-BD59-A6C34878D82A}">
                    <a16:rowId xmlns:a16="http://schemas.microsoft.com/office/drawing/2014/main" val="2096418429"/>
                  </a:ext>
                </a:extLst>
              </a:tr>
              <a:tr h="407909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45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º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159" marR="105159" marT="52580" marB="5258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159" marR="105159" marT="52580" marB="5258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159" marR="105159" marT="52580" marB="5258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159" marR="105159" marT="52580" marB="52580"/>
                </a:tc>
                <a:extLst>
                  <a:ext uri="{0D108BD9-81ED-4DB2-BD59-A6C34878D82A}">
                    <a16:rowId xmlns:a16="http://schemas.microsoft.com/office/drawing/2014/main" val="732989977"/>
                  </a:ext>
                </a:extLst>
              </a:tr>
              <a:tr h="407909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60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º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159" marR="105159" marT="52580" marB="5258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159" marR="105159" marT="52580" marB="5258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159" marR="105159" marT="52580" marB="5258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159" marR="105159" marT="52580" marB="52580"/>
                </a:tc>
                <a:extLst>
                  <a:ext uri="{0D108BD9-81ED-4DB2-BD59-A6C34878D82A}">
                    <a16:rowId xmlns:a16="http://schemas.microsoft.com/office/drawing/2014/main" val="1941709573"/>
                  </a:ext>
                </a:extLst>
              </a:tr>
              <a:tr h="501547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90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º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159" marR="105159" marT="52580" marB="5258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159" marR="105159" marT="52580" marB="5258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159" marR="105159" marT="52580" marB="5258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159" marR="105159" marT="52580" marB="52580"/>
                </a:tc>
                <a:extLst>
                  <a:ext uri="{0D108BD9-81ED-4DB2-BD59-A6C34878D82A}">
                    <a16:rowId xmlns:a16="http://schemas.microsoft.com/office/drawing/2014/main" val="990100178"/>
                  </a:ext>
                </a:extLst>
              </a:tr>
              <a:tr h="501547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180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º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159" marR="105159" marT="52580" marB="5258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159" marR="105159" marT="52580" marB="5258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159" marR="105159" marT="52580" marB="5258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159" marR="105159" marT="52580" marB="52580"/>
                </a:tc>
                <a:extLst>
                  <a:ext uri="{0D108BD9-81ED-4DB2-BD59-A6C34878D82A}">
                    <a16:rowId xmlns:a16="http://schemas.microsoft.com/office/drawing/2014/main" val="721208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80049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19175</TotalTime>
  <Words>1389</Words>
  <Application>Microsoft Macintosh PowerPoint</Application>
  <PresentationFormat>Экран (16:9)</PresentationFormat>
  <Paragraphs>370</Paragraphs>
  <Slides>46</Slides>
  <Notes>46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49" baseType="lpstr">
      <vt:lpstr>Arial</vt:lpstr>
      <vt:lpstr>Cambria Math</vt:lpstr>
      <vt:lpstr>Simple Light</vt:lpstr>
      <vt:lpstr>Графики на плоскости</vt:lpstr>
      <vt:lpstr>План урока</vt:lpstr>
      <vt:lpstr>Синус и косинус</vt:lpstr>
      <vt:lpstr>Тангенс и котангенс</vt:lpstr>
      <vt:lpstr>Радианы и градусы</vt:lpstr>
      <vt:lpstr>Тригонометрические тождества</vt:lpstr>
      <vt:lpstr>Формулы двойных углов</vt:lpstr>
      <vt:lpstr>Обратные тригонометрические функции</vt:lpstr>
      <vt:lpstr>Домашнее задание</vt:lpstr>
      <vt:lpstr>Что мы узнали? </vt:lpstr>
      <vt:lpstr>Графики  на плоскости</vt:lpstr>
      <vt:lpstr>План урока</vt:lpstr>
      <vt:lpstr>График функции</vt:lpstr>
      <vt:lpstr>График функции</vt:lpstr>
      <vt:lpstr>График функции</vt:lpstr>
      <vt:lpstr>График функции</vt:lpstr>
      <vt:lpstr>Домашнее задание</vt:lpstr>
      <vt:lpstr>Что мы узнали? </vt:lpstr>
      <vt:lpstr>Графики  на плоскости</vt:lpstr>
      <vt:lpstr>План урока</vt:lpstr>
      <vt:lpstr>Полином</vt:lpstr>
      <vt:lpstr>Что мы узнали? </vt:lpstr>
      <vt:lpstr>Графики  на плоскости</vt:lpstr>
      <vt:lpstr>План урока</vt:lpstr>
      <vt:lpstr>График функции</vt:lpstr>
      <vt:lpstr>Преобразование координат</vt:lpstr>
      <vt:lpstr>Преобразование координат</vt:lpstr>
      <vt:lpstr>Преобразование координат</vt:lpstr>
      <vt:lpstr>Линейное преобразование плоскости</vt:lpstr>
      <vt:lpstr>Афинное преобразование</vt:lpstr>
      <vt:lpstr>Ортогональное преобразование</vt:lpstr>
      <vt:lpstr>Полярные координаты</vt:lpstr>
      <vt:lpstr>Домашнее задание</vt:lpstr>
      <vt:lpstr>Что мы узнали? </vt:lpstr>
      <vt:lpstr>Графики  на плоскости</vt:lpstr>
      <vt:lpstr>План урока</vt:lpstr>
      <vt:lpstr>Преобразование координат</vt:lpstr>
      <vt:lpstr>Полярные координаты</vt:lpstr>
      <vt:lpstr>Домашнее задание</vt:lpstr>
      <vt:lpstr>Что мы узнали? </vt:lpstr>
      <vt:lpstr>Графики  на плоскости</vt:lpstr>
      <vt:lpstr>План урока</vt:lpstr>
      <vt:lpstr>Численное решение уравнений</vt:lpstr>
      <vt:lpstr>Решение систем уравнений</vt:lpstr>
      <vt:lpstr>Домашнее задание</vt:lpstr>
      <vt:lpstr>Что мы узнали?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первого урока</dc:title>
  <dc:creator>Дмитрий Кирьянов</dc:creator>
  <cp:lastModifiedBy>Microsoft Office User</cp:lastModifiedBy>
  <cp:revision>63</cp:revision>
  <dcterms:modified xsi:type="dcterms:W3CDTF">2019-06-14T14:03:47Z</dcterms:modified>
</cp:coreProperties>
</file>