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69"/>
  </p:notesMasterIdLst>
  <p:sldIdLst>
    <p:sldId id="256" r:id="rId2"/>
    <p:sldId id="274" r:id="rId3"/>
    <p:sldId id="295" r:id="rId4"/>
    <p:sldId id="297" r:id="rId5"/>
    <p:sldId id="298" r:id="rId6"/>
    <p:sldId id="302" r:id="rId7"/>
    <p:sldId id="303" r:id="rId8"/>
    <p:sldId id="301" r:id="rId9"/>
    <p:sldId id="304" r:id="rId10"/>
    <p:sldId id="305" r:id="rId11"/>
    <p:sldId id="306" r:id="rId12"/>
    <p:sldId id="285" r:id="rId13"/>
    <p:sldId id="282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340" r:id="rId48"/>
    <p:sldId id="341" r:id="rId49"/>
    <p:sldId id="342" r:id="rId50"/>
    <p:sldId id="343" r:id="rId51"/>
    <p:sldId id="344" r:id="rId52"/>
    <p:sldId id="345" r:id="rId53"/>
    <p:sldId id="346" r:id="rId54"/>
    <p:sldId id="347" r:id="rId55"/>
    <p:sldId id="348" r:id="rId56"/>
    <p:sldId id="349" r:id="rId57"/>
    <p:sldId id="350" r:id="rId58"/>
    <p:sldId id="351" r:id="rId59"/>
    <p:sldId id="352" r:id="rId60"/>
    <p:sldId id="353" r:id="rId61"/>
    <p:sldId id="354" r:id="rId62"/>
    <p:sldId id="355" r:id="rId63"/>
    <p:sldId id="356" r:id="rId64"/>
    <p:sldId id="357" r:id="rId65"/>
    <p:sldId id="358" r:id="rId66"/>
    <p:sldId id="359" r:id="rId67"/>
    <p:sldId id="360" r:id="rId6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8" autoAdjust="0"/>
    <p:restoredTop sz="94674" autoAdjust="0"/>
  </p:normalViewPr>
  <p:slideViewPr>
    <p:cSldViewPr snapToGrid="0">
      <p:cViewPr varScale="1">
        <p:scale>
          <a:sx n="173" d="100"/>
          <a:sy n="173" d="100"/>
        </p:scale>
        <p:origin x="208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85216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41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819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106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144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589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950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9213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784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582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517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3843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300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174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9222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5573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0259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2009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242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4858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50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97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9404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7257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5470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3801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9351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562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2782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7537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5802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0614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748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8833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3639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6057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4577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9701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9771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4043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1361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2054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6379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32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5794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5347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7839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5945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3066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67536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278306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46065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49733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88566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107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75336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24837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49101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61508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22655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04796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152196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07352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032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333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435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80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2.png"/><Relationship Id="rId4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4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469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4000" dirty="0">
                <a:solidFill>
                  <a:srgbClr val="4C5D6E"/>
                </a:solidFill>
              </a:rPr>
              <a:t>Введение</a:t>
            </a:r>
            <a:br>
              <a:rPr lang="ru-RU" sz="4000" dirty="0">
                <a:solidFill>
                  <a:srgbClr val="4C5D6E"/>
                </a:solidFill>
              </a:rPr>
            </a:br>
            <a:r>
              <a:rPr lang="ru-RU" sz="4000" dirty="0">
                <a:solidFill>
                  <a:srgbClr val="4C5D6E"/>
                </a:solidFill>
              </a:rPr>
              <a:t>в аналитическую геометрию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600" dirty="0">
                <a:solidFill>
                  <a:srgbClr val="BDC2CA"/>
                </a:solidFill>
              </a:rPr>
              <a:t>Векторы на плоскости и в пространстве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Введение в математику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2</a:t>
            </a:r>
            <a:endParaRPr sz="2000" b="1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3D860D4-6871-4F2E-9213-3F5B0C5AD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393" y="1118947"/>
            <a:ext cx="5795162" cy="3334518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r>
              <a:rPr lang="ru-RU" sz="3200" dirty="0">
                <a:solidFill>
                  <a:srgbClr val="4C5D6E"/>
                </a:solidFill>
              </a:rPr>
              <a:t>на плоскости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F1A4332-F9D5-456B-A3EE-98B7FC87B2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l="23312" r="61090"/>
          <a:stretch/>
        </p:blipFill>
        <p:spPr>
          <a:xfrm>
            <a:off x="1067386" y="2890561"/>
            <a:ext cx="721175" cy="938873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31148CE-63A2-411D-8FE0-D95FD9B120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l="7330" t="-6581" r="77072" b="6581"/>
          <a:stretch/>
        </p:blipFill>
        <p:spPr>
          <a:xfrm>
            <a:off x="3792003" y="3670737"/>
            <a:ext cx="721175" cy="93887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B128E64-FD6B-4820-9002-0CDF8EC27013}"/>
              </a:ext>
            </a:extLst>
          </p:cNvPr>
          <p:cNvSpPr txBox="1"/>
          <p:nvPr/>
        </p:nvSpPr>
        <p:spPr>
          <a:xfrm>
            <a:off x="7050171" y="344549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x</a:t>
            </a:r>
            <a:endParaRPr lang="ru-RU" sz="2800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38B729-4F46-49CD-95EF-D41379D017F9}"/>
              </a:ext>
            </a:extLst>
          </p:cNvPr>
          <p:cNvSpPr txBox="1"/>
          <p:nvPr/>
        </p:nvSpPr>
        <p:spPr>
          <a:xfrm>
            <a:off x="1349372" y="104030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y</a:t>
            </a:r>
            <a:endParaRPr lang="ru-RU" sz="2800" i="1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D8EE1751-ED4C-4B73-B34D-293068E01965}"/>
              </a:ext>
            </a:extLst>
          </p:cNvPr>
          <p:cNvCxnSpPr>
            <a:cxnSpLocks/>
          </p:cNvCxnSpPr>
          <p:nvPr/>
        </p:nvCxnSpPr>
        <p:spPr>
          <a:xfrm flipH="1" flipV="1">
            <a:off x="4800600" y="2044700"/>
            <a:ext cx="1726348" cy="9047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CD39752F-666C-469E-A0AD-72C63BE0425D}"/>
              </a:ext>
            </a:extLst>
          </p:cNvPr>
          <p:cNvCxnSpPr>
            <a:cxnSpLocks/>
          </p:cNvCxnSpPr>
          <p:nvPr/>
        </p:nvCxnSpPr>
        <p:spPr>
          <a:xfrm flipV="1">
            <a:off x="1900292" y="2044700"/>
            <a:ext cx="2900308" cy="162603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91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607DCE5-CBD9-406A-8102-073BA9003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326" y="1243982"/>
            <a:ext cx="2942039" cy="8572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8EFCD4A-5A19-48E3-B241-7634E2870F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l="39028" t="11735" r="17778" b="6892"/>
          <a:stretch/>
        </p:blipFill>
        <p:spPr>
          <a:xfrm>
            <a:off x="4224837" y="1233247"/>
            <a:ext cx="3044367" cy="3224453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r>
              <a:rPr lang="ru-RU" sz="3200" dirty="0">
                <a:solidFill>
                  <a:srgbClr val="4C5D6E"/>
                </a:solidFill>
              </a:rPr>
              <a:t>в пространстве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5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5829F52-6C85-4228-A27F-6EE691060D27}"/>
              </a:ext>
            </a:extLst>
          </p:cNvPr>
          <p:cNvGrpSpPr/>
          <p:nvPr/>
        </p:nvGrpSpPr>
        <p:grpSpPr>
          <a:xfrm>
            <a:off x="3892681" y="1075545"/>
            <a:ext cx="3573231" cy="3068011"/>
            <a:chOff x="3498981" y="986645"/>
            <a:chExt cx="3573231" cy="3068011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FF1A4332-F9D5-456B-A3EE-98B7FC87B2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23312" r="61090"/>
            <a:stretch/>
          </p:blipFill>
          <p:spPr>
            <a:xfrm>
              <a:off x="6555520" y="2997200"/>
              <a:ext cx="516692" cy="672663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D31148CE-63A2-411D-8FE0-D95FD9B120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7330" t="-6581" r="77072" b="6581"/>
            <a:stretch/>
          </p:blipFill>
          <p:spPr>
            <a:xfrm>
              <a:off x="3498981" y="3381993"/>
              <a:ext cx="516692" cy="672663"/>
            </a:xfrm>
            <a:prstGeom prst="rect">
              <a:avLst/>
            </a:prstGeom>
          </p:spPr>
        </p:pic>
        <p:pic>
          <p:nvPicPr>
            <p:cNvPr id="42" name="Рисунок 41">
              <a:extLst>
                <a:ext uri="{FF2B5EF4-FFF2-40B4-BE49-F238E27FC236}">
                  <a16:creationId xmlns:a16="http://schemas.microsoft.com/office/drawing/2014/main" id="{7269C6B8-F907-4F01-97BC-56F3939BDE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42307" t="2049" r="42095" b="-2049"/>
            <a:stretch/>
          </p:blipFill>
          <p:spPr>
            <a:xfrm>
              <a:off x="4902742" y="986645"/>
              <a:ext cx="516692" cy="672663"/>
            </a:xfrm>
            <a:prstGeom prst="rect">
              <a:avLst/>
            </a:prstGeom>
          </p:spPr>
        </p:pic>
      </p:grp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F9384453-B018-42A3-B8D6-150843DE7E0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372" t="-585" r="54160" b="585"/>
          <a:stretch/>
        </p:blipFill>
        <p:spPr>
          <a:xfrm>
            <a:off x="1750747" y="2890560"/>
            <a:ext cx="400189" cy="1318060"/>
          </a:xfrm>
          <a:prstGeom prst="rect">
            <a:avLst/>
          </a:prstGeom>
        </p:spPr>
      </p:pic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5F3EC018-BF85-4B7E-86DC-2071D4AD269B}"/>
              </a:ext>
            </a:extLst>
          </p:cNvPr>
          <p:cNvCxnSpPr/>
          <p:nvPr/>
        </p:nvCxnSpPr>
        <p:spPr>
          <a:xfrm>
            <a:off x="1379642" y="3263840"/>
            <a:ext cx="4001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09C89532-90F8-4E9C-92AB-33FBAA785E1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80532"/>
          <a:stretch/>
        </p:blipFill>
        <p:spPr>
          <a:xfrm>
            <a:off x="1265053" y="2890560"/>
            <a:ext cx="400189" cy="131806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8E690DF-02E2-4E6D-A244-ACB9D13F32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5871" y="2435009"/>
            <a:ext cx="984951" cy="2136991"/>
          </a:xfrm>
          <a:prstGeom prst="rect">
            <a:avLst/>
          </a:prstGeom>
        </p:spPr>
      </p:pic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8160C030-F552-4A53-9126-0430BBAAFE73}"/>
              </a:ext>
            </a:extLst>
          </p:cNvPr>
          <p:cNvCxnSpPr>
            <a:cxnSpLocks/>
          </p:cNvCxnSpPr>
          <p:nvPr/>
        </p:nvCxnSpPr>
        <p:spPr>
          <a:xfrm>
            <a:off x="5426374" y="3144059"/>
            <a:ext cx="806920" cy="129147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D4FBCCEE-7B2B-4EDB-983F-1BA350A866F0}"/>
              </a:ext>
            </a:extLst>
          </p:cNvPr>
          <p:cNvCxnSpPr>
            <a:cxnSpLocks/>
          </p:cNvCxnSpPr>
          <p:nvPr/>
        </p:nvCxnSpPr>
        <p:spPr>
          <a:xfrm>
            <a:off x="6261870" y="2552750"/>
            <a:ext cx="0" cy="18827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93E5EE1B-67C5-4485-9A38-5339368D2626}"/>
              </a:ext>
            </a:extLst>
          </p:cNvPr>
          <p:cNvCxnSpPr>
            <a:cxnSpLocks/>
          </p:cNvCxnSpPr>
          <p:nvPr/>
        </p:nvCxnSpPr>
        <p:spPr>
          <a:xfrm flipV="1">
            <a:off x="5431405" y="2450429"/>
            <a:ext cx="901158" cy="678138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45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Домашнее задание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A79F2C-2A8F-4C0F-98EA-E04B18619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691425"/>
            <a:ext cx="7689928" cy="892225"/>
          </a:xfrm>
        </p:spPr>
        <p:txBody>
          <a:bodyPr/>
          <a:lstStyle/>
          <a:p>
            <a:pPr marL="114300" indent="0">
              <a:buNone/>
            </a:pPr>
            <a:r>
              <a:rPr lang="ru-RU" dirty="0"/>
              <a:t>Напишите код на </a:t>
            </a:r>
            <a:r>
              <a:rPr lang="en-US" dirty="0"/>
              <a:t>Python</a:t>
            </a:r>
            <a:r>
              <a:rPr lang="ru-RU" dirty="0"/>
              <a:t>, реализующий расчет длины вектора, заданного его координатами.</a:t>
            </a:r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9424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Что мы узнали?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lvl="0">
              <a:lnSpc>
                <a:spcPct val="200000"/>
              </a:lnSpc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Что такое векторы</a:t>
            </a:r>
          </a:p>
          <a:p>
            <a:pPr lvl="0">
              <a:lnSpc>
                <a:spcPct val="200000"/>
              </a:lnSpc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Как визуализировать векторы на плоскости </a:t>
            </a:r>
            <a:br>
              <a:rPr lang="ru-RU" dirty="0">
                <a:solidFill>
                  <a:srgbClr val="2C2D30"/>
                </a:solidFill>
              </a:rPr>
            </a:br>
            <a:r>
              <a:rPr lang="ru-RU" dirty="0">
                <a:solidFill>
                  <a:srgbClr val="2C2D30"/>
                </a:solidFill>
              </a:rPr>
              <a:t>и в пространстве</a:t>
            </a:r>
          </a:p>
          <a:p>
            <a:pPr lvl="0">
              <a:lnSpc>
                <a:spcPct val="200000"/>
              </a:lnSpc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Как считать длину вектора: теорема Пифагора</a:t>
            </a: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87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469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4000" dirty="0">
                <a:solidFill>
                  <a:srgbClr val="4C5D6E"/>
                </a:solidFill>
              </a:rPr>
              <a:t>Введение</a:t>
            </a:r>
            <a:br>
              <a:rPr lang="ru-RU" sz="4000" dirty="0">
                <a:solidFill>
                  <a:srgbClr val="4C5D6E"/>
                </a:solidFill>
              </a:rPr>
            </a:br>
            <a:r>
              <a:rPr lang="ru-RU" sz="4000" dirty="0">
                <a:solidFill>
                  <a:srgbClr val="4C5D6E"/>
                </a:solidFill>
              </a:rPr>
              <a:t>в аналитическую геометрию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600" dirty="0">
                <a:solidFill>
                  <a:srgbClr val="BDC2CA"/>
                </a:solidFill>
              </a:rPr>
              <a:t>Прямая на плоскости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Введение в математику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2</a:t>
            </a:r>
            <a:endParaRPr sz="2000" b="1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9480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План урока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marL="469900" lvl="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Уравнение прямой на плоскости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Графики прямой (</a:t>
            </a:r>
            <a:r>
              <a:rPr lang="en-US" dirty="0">
                <a:solidFill>
                  <a:srgbClr val="2C2D30"/>
                </a:solidFill>
              </a:rPr>
              <a:t>Python)</a:t>
            </a:r>
            <a:endParaRPr lang="ru-RU" dirty="0">
              <a:solidFill>
                <a:srgbClr val="2C2D30"/>
              </a:solidFill>
            </a:endParaRP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Наклон прямой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Параллельные и перпендикулярные прямые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endParaRPr lang="ru-RU" dirty="0">
              <a:solidFill>
                <a:srgbClr val="2C2D30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714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40B40B-A94E-4CEE-9376-4FAFF7434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35" t="10381" r="42947" b="16595"/>
          <a:stretch/>
        </p:blipFill>
        <p:spPr>
          <a:xfrm>
            <a:off x="5078566" y="1620730"/>
            <a:ext cx="2828916" cy="2916138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Уравнение прямой на плоскости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F431CA-F9A7-4A75-92E8-75D49E185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74" y="1851623"/>
            <a:ext cx="4686300" cy="9239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5A8032-577F-4E43-86A4-13CA3E3A1C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674" y="2614335"/>
            <a:ext cx="3848100" cy="17049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3E22EA-1001-4833-BA73-4DD106EFE3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674" y="1047347"/>
            <a:ext cx="3124200" cy="923925"/>
          </a:xfrm>
          <a:prstGeom prst="rect">
            <a:avLst/>
          </a:prstGeom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E6E69DA-3350-4980-90FF-7161683B39C3}"/>
              </a:ext>
            </a:extLst>
          </p:cNvPr>
          <p:cNvGrpSpPr/>
          <p:nvPr/>
        </p:nvGrpSpPr>
        <p:grpSpPr>
          <a:xfrm>
            <a:off x="5734769" y="1230979"/>
            <a:ext cx="2314958" cy="2309485"/>
            <a:chOff x="5734769" y="1230979"/>
            <a:chExt cx="2314958" cy="230948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3B1A49-4779-4C5B-BD1A-642FDD8EFC99}"/>
                </a:ext>
              </a:extLst>
            </p:cNvPr>
            <p:cNvSpPr txBox="1"/>
            <p:nvPr/>
          </p:nvSpPr>
          <p:spPr>
            <a:xfrm>
              <a:off x="5734769" y="123097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ru-RU" sz="2400" i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56E96A-3312-4B76-91D5-0EB17CC27BBB}"/>
                </a:ext>
              </a:extLst>
            </p:cNvPr>
            <p:cNvSpPr txBox="1"/>
            <p:nvPr/>
          </p:nvSpPr>
          <p:spPr>
            <a:xfrm>
              <a:off x="7711173" y="307879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ru-RU" sz="2400" i="1" dirty="0"/>
            </a:p>
          </p:txBody>
        </p:sp>
      </p:grp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C9161993-A262-432E-A3B9-4A6F9C708367}"/>
              </a:ext>
            </a:extLst>
          </p:cNvPr>
          <p:cNvSpPr/>
          <p:nvPr/>
        </p:nvSpPr>
        <p:spPr>
          <a:xfrm>
            <a:off x="1142372" y="1986652"/>
            <a:ext cx="4425051" cy="64100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52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40B40B-A94E-4CEE-9376-4FAFF7434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35" t="10381" r="42947" b="16595"/>
          <a:stretch/>
        </p:blipFill>
        <p:spPr>
          <a:xfrm>
            <a:off x="5078566" y="1620730"/>
            <a:ext cx="2828916" cy="2916138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Уравнение прямой на плоскости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F431CA-F9A7-4A75-92E8-75D49E185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74" y="1851623"/>
            <a:ext cx="4686300" cy="92392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6A6FB2-15C7-40A6-9E58-05D3F337A7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2373" y="3207173"/>
            <a:ext cx="4138655" cy="602101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A716DCBD-4502-4F9C-AE15-56AB462D351E}"/>
              </a:ext>
            </a:extLst>
          </p:cNvPr>
          <p:cNvSpPr/>
          <p:nvPr/>
        </p:nvSpPr>
        <p:spPr>
          <a:xfrm>
            <a:off x="7425573" y="2321481"/>
            <a:ext cx="143927" cy="14392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5C508BEA-0A33-4D77-BC4B-F92017076FCF}"/>
              </a:ext>
            </a:extLst>
          </p:cNvPr>
          <p:cNvGrpSpPr/>
          <p:nvPr/>
        </p:nvGrpSpPr>
        <p:grpSpPr>
          <a:xfrm>
            <a:off x="5734769" y="1230979"/>
            <a:ext cx="2314958" cy="2309485"/>
            <a:chOff x="5734769" y="1230979"/>
            <a:chExt cx="2314958" cy="230948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F74FC00-0D76-415A-AED0-D673F836893B}"/>
                </a:ext>
              </a:extLst>
            </p:cNvPr>
            <p:cNvSpPr txBox="1"/>
            <p:nvPr/>
          </p:nvSpPr>
          <p:spPr>
            <a:xfrm>
              <a:off x="5734769" y="123097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ru-RU" sz="2400" i="1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CDF9D6A-DD3F-424D-97F1-7896BB5BB573}"/>
                </a:ext>
              </a:extLst>
            </p:cNvPr>
            <p:cNvSpPr txBox="1"/>
            <p:nvPr/>
          </p:nvSpPr>
          <p:spPr>
            <a:xfrm>
              <a:off x="7711173" y="307879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ru-RU" sz="2400" i="1" dirty="0"/>
            </a:p>
          </p:txBody>
        </p:sp>
      </p:grp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6D2ADD-3035-4200-8CAE-DB84A0519F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2373" y="2604811"/>
            <a:ext cx="3271233" cy="62654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BB5EDE9-C42C-408B-BA6C-580C641250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2373" y="3727712"/>
            <a:ext cx="2162133" cy="925850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6CFC90BF-7A3B-47FB-96C9-8C4B3149F9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2372" y="1100157"/>
            <a:ext cx="2030042" cy="899449"/>
          </a:xfrm>
          <a:prstGeom prst="rect">
            <a:avLst/>
          </a:prstGeom>
        </p:spPr>
      </p:pic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7E5122BF-68C3-488F-B3C8-7892503CFDE8}"/>
              </a:ext>
            </a:extLst>
          </p:cNvPr>
          <p:cNvSpPr/>
          <p:nvPr/>
        </p:nvSpPr>
        <p:spPr>
          <a:xfrm>
            <a:off x="1142372" y="1986652"/>
            <a:ext cx="4425051" cy="64100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F2FC35C0-F4CB-418C-A4C6-516B807764D0}"/>
              </a:ext>
            </a:extLst>
          </p:cNvPr>
          <p:cNvCxnSpPr>
            <a:cxnSpLocks/>
          </p:cNvCxnSpPr>
          <p:nvPr/>
        </p:nvCxnSpPr>
        <p:spPr>
          <a:xfrm flipV="1">
            <a:off x="6017419" y="2890561"/>
            <a:ext cx="916781" cy="81228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74EBE72D-C94C-486E-8555-CE38BC90171A}"/>
              </a:ext>
            </a:extLst>
          </p:cNvPr>
          <p:cNvCxnSpPr>
            <a:cxnSpLocks/>
          </p:cNvCxnSpPr>
          <p:nvPr/>
        </p:nvCxnSpPr>
        <p:spPr>
          <a:xfrm flipH="1" flipV="1">
            <a:off x="6895140" y="1740706"/>
            <a:ext cx="602396" cy="648072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24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40B40B-A94E-4CEE-9376-4FAFF7434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35" t="10381" r="42947" b="16595"/>
          <a:stretch/>
        </p:blipFill>
        <p:spPr>
          <a:xfrm>
            <a:off x="5078566" y="1620730"/>
            <a:ext cx="2828916" cy="2916138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74256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000" dirty="0">
                <a:solidFill>
                  <a:srgbClr val="4C5D6E"/>
                </a:solidFill>
              </a:rPr>
              <a:t>Прямая, проходящая через две точки</a:t>
            </a:r>
            <a:endParaRPr sz="30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F431CA-F9A7-4A75-92E8-75D49E185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74" y="1851623"/>
            <a:ext cx="4686300" cy="92392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6A6FB2-15C7-40A6-9E58-05D3F337A7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2411" y="2708487"/>
            <a:ext cx="4138655" cy="602101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A716DCBD-4502-4F9C-AE15-56AB462D351E}"/>
              </a:ext>
            </a:extLst>
          </p:cNvPr>
          <p:cNvSpPr/>
          <p:nvPr/>
        </p:nvSpPr>
        <p:spPr>
          <a:xfrm>
            <a:off x="7425573" y="2321481"/>
            <a:ext cx="143927" cy="14392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5C508BEA-0A33-4D77-BC4B-F92017076FCF}"/>
              </a:ext>
            </a:extLst>
          </p:cNvPr>
          <p:cNvGrpSpPr/>
          <p:nvPr/>
        </p:nvGrpSpPr>
        <p:grpSpPr>
          <a:xfrm>
            <a:off x="5734769" y="1230979"/>
            <a:ext cx="2314958" cy="2309485"/>
            <a:chOff x="5734769" y="1230979"/>
            <a:chExt cx="2314958" cy="230948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F74FC00-0D76-415A-AED0-D673F836893B}"/>
                </a:ext>
              </a:extLst>
            </p:cNvPr>
            <p:cNvSpPr txBox="1"/>
            <p:nvPr/>
          </p:nvSpPr>
          <p:spPr>
            <a:xfrm>
              <a:off x="5734769" y="123097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ru-RU" sz="2400" i="1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CDF9D6A-DD3F-424D-97F1-7896BB5BB573}"/>
                </a:ext>
              </a:extLst>
            </p:cNvPr>
            <p:cNvSpPr txBox="1"/>
            <p:nvPr/>
          </p:nvSpPr>
          <p:spPr>
            <a:xfrm>
              <a:off x="7711173" y="307879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ru-RU" sz="2400" i="1" dirty="0"/>
            </a:p>
          </p:txBody>
        </p:sp>
      </p:grp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7E5122BF-68C3-488F-B3C8-7892503CFDE8}"/>
              </a:ext>
            </a:extLst>
          </p:cNvPr>
          <p:cNvSpPr/>
          <p:nvPr/>
        </p:nvSpPr>
        <p:spPr>
          <a:xfrm>
            <a:off x="1142372" y="1986652"/>
            <a:ext cx="4425051" cy="64100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F2FC35C0-F4CB-418C-A4C6-516B807764D0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6580329" y="2444330"/>
            <a:ext cx="866322" cy="76284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C044C78-225E-430F-9546-EFA5FEC4A77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3301"/>
          <a:stretch/>
        </p:blipFill>
        <p:spPr>
          <a:xfrm>
            <a:off x="1142372" y="1140809"/>
            <a:ext cx="2411377" cy="826857"/>
          </a:xfrm>
          <a:prstGeom prst="rect">
            <a:avLst/>
          </a:prstGeom>
        </p:spPr>
      </p:pic>
      <p:sp>
        <p:nvSpPr>
          <p:cNvPr id="47" name="Овал 46">
            <a:extLst>
              <a:ext uri="{FF2B5EF4-FFF2-40B4-BE49-F238E27FC236}">
                <a16:creationId xmlns:a16="http://schemas.microsoft.com/office/drawing/2014/main" id="{074AA1B5-1C52-4938-A5AA-563B2BB65F3F}"/>
              </a:ext>
            </a:extLst>
          </p:cNvPr>
          <p:cNvSpPr/>
          <p:nvPr/>
        </p:nvSpPr>
        <p:spPr>
          <a:xfrm>
            <a:off x="6508365" y="3135209"/>
            <a:ext cx="143927" cy="14392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57CA114-DB13-4593-9AF1-C07A051EBC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2372" y="3266712"/>
            <a:ext cx="4128694" cy="60210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86FC63CA-4C83-4BD9-BC5C-07350D5C70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2373" y="3727712"/>
            <a:ext cx="2162133" cy="925850"/>
          </a:xfrm>
          <a:prstGeom prst="rect">
            <a:avLst/>
          </a:prstGeom>
        </p:spPr>
      </p:pic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753CE307-F38A-4542-AC7E-93FF391D39DA}"/>
              </a:ext>
            </a:extLst>
          </p:cNvPr>
          <p:cNvSpPr/>
          <p:nvPr/>
        </p:nvSpPr>
        <p:spPr>
          <a:xfrm>
            <a:off x="1142372" y="1088886"/>
            <a:ext cx="2411378" cy="81745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5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7" grpId="0" animBg="1"/>
      <p:bldP spid="4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r>
              <a:rPr lang="ru-RU" sz="3200" dirty="0">
                <a:solidFill>
                  <a:srgbClr val="4C5D6E"/>
                </a:solidFill>
              </a:rPr>
              <a:t>на прямой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D4568FDA-C757-4C1C-BB05-D12107221ACC}"/>
              </a:ext>
            </a:extLst>
          </p:cNvPr>
          <p:cNvSpPr/>
          <p:nvPr/>
        </p:nvSpPr>
        <p:spPr>
          <a:xfrm>
            <a:off x="6361357" y="774198"/>
            <a:ext cx="1635416" cy="97336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</a:t>
            </a:r>
            <a:r>
              <a:rPr lang="ru-RU" sz="3200" b="1" dirty="0"/>
              <a:t>=1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62008F4-15B1-491A-A7D9-A8C49DDEF6FC}"/>
              </a:ext>
            </a:extLst>
          </p:cNvPr>
          <p:cNvGrpSpPr/>
          <p:nvPr/>
        </p:nvGrpSpPr>
        <p:grpSpPr>
          <a:xfrm>
            <a:off x="3398121" y="1555187"/>
            <a:ext cx="2088509" cy="1318060"/>
            <a:chOff x="3398121" y="1555187"/>
            <a:chExt cx="2088509" cy="1318060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5E5FC7D2-B728-4D43-BE04-158685A937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6372" t="-585" r="54160" b="585"/>
            <a:stretch/>
          </p:blipFill>
          <p:spPr>
            <a:xfrm>
              <a:off x="3883815" y="1555187"/>
              <a:ext cx="400189" cy="1318060"/>
            </a:xfrm>
            <a:prstGeom prst="rect">
              <a:avLst/>
            </a:prstGeom>
          </p:spPr>
        </p:pic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E291A085-D4DB-4653-B7DF-2406DEAF8861}"/>
                </a:ext>
              </a:extLst>
            </p:cNvPr>
            <p:cNvCxnSpPr/>
            <p:nvPr/>
          </p:nvCxnSpPr>
          <p:spPr>
            <a:xfrm>
              <a:off x="3512710" y="1928467"/>
              <a:ext cx="40018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D6CFFAE7-A6FC-4434-851F-17C64C19CF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80532"/>
            <a:stretch/>
          </p:blipFill>
          <p:spPr>
            <a:xfrm>
              <a:off x="3398121" y="1555187"/>
              <a:ext cx="400189" cy="1318060"/>
            </a:xfrm>
            <a:prstGeom prst="rect">
              <a:avLst/>
            </a:prstGeom>
          </p:spPr>
        </p:pic>
        <p:pic>
          <p:nvPicPr>
            <p:cNvPr id="48" name="Рисунок 47">
              <a:extLst>
                <a:ext uri="{FF2B5EF4-FFF2-40B4-BE49-F238E27FC236}">
                  <a16:creationId xmlns:a16="http://schemas.microsoft.com/office/drawing/2014/main" id="{4C48BB2F-2D01-4B02-864D-F61094406B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r="78335"/>
            <a:stretch/>
          </p:blipFill>
          <p:spPr>
            <a:xfrm>
              <a:off x="4284005" y="1934374"/>
              <a:ext cx="1001732" cy="938873"/>
            </a:xfrm>
            <a:prstGeom prst="rect">
              <a:avLst/>
            </a:prstGeom>
          </p:spPr>
        </p:pic>
        <p:pic>
          <p:nvPicPr>
            <p:cNvPr id="50" name="Рисунок 49">
              <a:extLst>
                <a:ext uri="{FF2B5EF4-FFF2-40B4-BE49-F238E27FC236}">
                  <a16:creationId xmlns:a16="http://schemas.microsoft.com/office/drawing/2014/main" id="{E50B932D-291D-47DC-850E-EA557FCB26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93640" t="-269" r="252" b="269"/>
            <a:stretch/>
          </p:blipFill>
          <p:spPr>
            <a:xfrm>
              <a:off x="5204203" y="1884885"/>
              <a:ext cx="282427" cy="938873"/>
            </a:xfrm>
            <a:prstGeom prst="rect">
              <a:avLst/>
            </a:prstGeom>
          </p:spPr>
        </p:pic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1E518DF0-6C17-4405-A77C-F5AE7688C0D5}"/>
              </a:ext>
            </a:extLst>
          </p:cNvPr>
          <p:cNvGrpSpPr/>
          <p:nvPr/>
        </p:nvGrpSpPr>
        <p:grpSpPr>
          <a:xfrm>
            <a:off x="571173" y="3693198"/>
            <a:ext cx="7671412" cy="1450313"/>
            <a:chOff x="571173" y="3693198"/>
            <a:chExt cx="7671412" cy="1450313"/>
          </a:xfrm>
        </p:grpSpPr>
        <p:sp>
          <p:nvSpPr>
            <p:cNvPr id="115" name="Shape 115"/>
            <p:cNvSpPr/>
            <p:nvPr/>
          </p:nvSpPr>
          <p:spPr>
            <a:xfrm>
              <a:off x="571173" y="4572011"/>
              <a:ext cx="571200" cy="571500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6" name="Shape 116" descr="loading-logo.png"/>
            <p:cNvPicPr preferRelativeResize="0"/>
            <p:nvPr/>
          </p:nvPicPr>
          <p:blipFill rotWithShape="1">
            <a:blip r:embed="rId5">
              <a:alphaModFix/>
            </a:blip>
            <a:srcRect l="-19008" t="-14482" r="-19036" b="-14482"/>
            <a:stretch/>
          </p:blipFill>
          <p:spPr>
            <a:xfrm>
              <a:off x="571175" y="4572000"/>
              <a:ext cx="571200" cy="571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C9DBCCEB-C6E3-4435-9864-E50D1FA349CF}"/>
                </a:ext>
              </a:extLst>
            </p:cNvPr>
            <p:cNvGrpSpPr/>
            <p:nvPr/>
          </p:nvGrpSpPr>
          <p:grpSpPr>
            <a:xfrm>
              <a:off x="1104273" y="3747810"/>
              <a:ext cx="7138312" cy="608306"/>
              <a:chOff x="1104273" y="3747810"/>
              <a:chExt cx="7138312" cy="608306"/>
            </a:xfrm>
          </p:grpSpPr>
          <p:cxnSp>
            <p:nvCxnSpPr>
              <p:cNvPr id="36" name="Прямая со стрелкой 35">
                <a:extLst>
                  <a:ext uri="{FF2B5EF4-FFF2-40B4-BE49-F238E27FC236}">
                    <a16:creationId xmlns:a16="http://schemas.microsoft.com/office/drawing/2014/main" id="{7A32F8E1-47DE-48B6-997E-66B8C01D3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4273" y="4279900"/>
                <a:ext cx="68925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Овал 36">
                <a:extLst>
                  <a:ext uri="{FF2B5EF4-FFF2-40B4-BE49-F238E27FC236}">
                    <a16:creationId xmlns:a16="http://schemas.microsoft.com/office/drawing/2014/main" id="{96A0265F-9627-4A86-BF00-DE4EED1E4906}"/>
                  </a:ext>
                </a:extLst>
              </p:cNvPr>
              <p:cNvSpPr/>
              <p:nvPr/>
            </p:nvSpPr>
            <p:spPr>
              <a:xfrm>
                <a:off x="3606800" y="4210050"/>
                <a:ext cx="139698" cy="13969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Овал 38">
                <a:extLst>
                  <a:ext uri="{FF2B5EF4-FFF2-40B4-BE49-F238E27FC236}">
                    <a16:creationId xmlns:a16="http://schemas.microsoft.com/office/drawing/2014/main" id="{06A83E45-29FD-4370-BB9A-676D30551CAD}"/>
                  </a:ext>
                </a:extLst>
              </p:cNvPr>
              <p:cNvSpPr/>
              <p:nvPr/>
            </p:nvSpPr>
            <p:spPr>
              <a:xfrm>
                <a:off x="4645173" y="4210050"/>
                <a:ext cx="139698" cy="13969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Овал 40">
                <a:extLst>
                  <a:ext uri="{FF2B5EF4-FFF2-40B4-BE49-F238E27FC236}">
                    <a16:creationId xmlns:a16="http://schemas.microsoft.com/office/drawing/2014/main" id="{6B4F7CAC-7FF6-4339-94C5-CF5B351AF2CE}"/>
                  </a:ext>
                </a:extLst>
              </p:cNvPr>
              <p:cNvSpPr/>
              <p:nvPr/>
            </p:nvSpPr>
            <p:spPr>
              <a:xfrm>
                <a:off x="5688997" y="4216391"/>
                <a:ext cx="139698" cy="13969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Овал 44">
                <a:extLst>
                  <a:ext uri="{FF2B5EF4-FFF2-40B4-BE49-F238E27FC236}">
                    <a16:creationId xmlns:a16="http://schemas.microsoft.com/office/drawing/2014/main" id="{682640AA-5445-4956-92CA-B14D4F0432EB}"/>
                  </a:ext>
                </a:extLst>
              </p:cNvPr>
              <p:cNvSpPr/>
              <p:nvPr/>
            </p:nvSpPr>
            <p:spPr>
              <a:xfrm>
                <a:off x="1484083" y="4203710"/>
                <a:ext cx="139698" cy="13969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9" name="Прямая со стрелкой 48">
                <a:extLst>
                  <a:ext uri="{FF2B5EF4-FFF2-40B4-BE49-F238E27FC236}">
                    <a16:creationId xmlns:a16="http://schemas.microsoft.com/office/drawing/2014/main" id="{87AA0475-B24F-449B-902F-3FAC84C470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3186" y="4267208"/>
                <a:ext cx="2028374" cy="33051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 стрелкой 50">
                <a:extLst>
                  <a:ext uri="{FF2B5EF4-FFF2-40B4-BE49-F238E27FC236}">
                    <a16:creationId xmlns:a16="http://schemas.microsoft.com/office/drawing/2014/main" id="{B8CC96D5-B4BB-4E79-9CF3-6BE1ECF492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39530" y="4268262"/>
                <a:ext cx="949467" cy="15471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Овал 53">
                <a:extLst>
                  <a:ext uri="{FF2B5EF4-FFF2-40B4-BE49-F238E27FC236}">
                    <a16:creationId xmlns:a16="http://schemas.microsoft.com/office/drawing/2014/main" id="{A42D5800-8D32-468F-B4FD-AE297CBA52C9}"/>
                  </a:ext>
                </a:extLst>
              </p:cNvPr>
              <p:cNvSpPr/>
              <p:nvPr/>
            </p:nvSpPr>
            <p:spPr>
              <a:xfrm>
                <a:off x="6093861" y="4210077"/>
                <a:ext cx="139698" cy="13969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" name="Овал 54">
                <a:extLst>
                  <a:ext uri="{FF2B5EF4-FFF2-40B4-BE49-F238E27FC236}">
                    <a16:creationId xmlns:a16="http://schemas.microsoft.com/office/drawing/2014/main" id="{42976645-524C-480A-AD19-A66012868CA1}"/>
                  </a:ext>
                </a:extLst>
              </p:cNvPr>
              <p:cNvSpPr/>
              <p:nvPr/>
            </p:nvSpPr>
            <p:spPr>
              <a:xfrm>
                <a:off x="7137685" y="4216418"/>
                <a:ext cx="139698" cy="13969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6" name="Прямая со стрелкой 55">
                <a:extLst>
                  <a:ext uri="{FF2B5EF4-FFF2-40B4-BE49-F238E27FC236}">
                    <a16:creationId xmlns:a16="http://schemas.microsoft.com/office/drawing/2014/main" id="{8EEC1927-9AB1-410B-B87A-5BEBDD98A6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88218" y="4268289"/>
                <a:ext cx="949467" cy="15471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D0219A-A118-4FCD-9445-427D1EA3DC3B}"/>
                  </a:ext>
                </a:extLst>
              </p:cNvPr>
              <p:cNvSpPr txBox="1"/>
              <p:nvPr/>
            </p:nvSpPr>
            <p:spPr>
              <a:xfrm>
                <a:off x="1388185" y="3747810"/>
                <a:ext cx="685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		   B	    C	      D   E	   F	</a:t>
                </a:r>
                <a:endParaRPr lang="ru-RU" sz="2400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A8127E2-CCF4-4B68-9B9D-DD91E9E1C870}"/>
                </a:ext>
              </a:extLst>
            </p:cNvPr>
            <p:cNvSpPr txBox="1"/>
            <p:nvPr/>
          </p:nvSpPr>
          <p:spPr>
            <a:xfrm>
              <a:off x="7755815" y="369319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x</a:t>
              </a:r>
              <a:endParaRPr lang="ru-RU" sz="28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8104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План урока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Что такое векторы</a:t>
            </a:r>
          </a:p>
          <a:p>
            <a:pPr marL="469900" lvl="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Векторы на прямой, на плоскости и пространстве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Длина вектора: формула расстояния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Теорема Пифагора</a:t>
            </a: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143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 на прямой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D4568FDA-C757-4C1C-BB05-D12107221ACC}"/>
              </a:ext>
            </a:extLst>
          </p:cNvPr>
          <p:cNvSpPr/>
          <p:nvPr/>
        </p:nvSpPr>
        <p:spPr>
          <a:xfrm>
            <a:off x="6361357" y="774198"/>
            <a:ext cx="1635416" cy="97336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</a:t>
            </a:r>
            <a:r>
              <a:rPr lang="ru-RU" sz="3200" b="1" dirty="0"/>
              <a:t>=1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C9DBCCEB-C6E3-4435-9864-E50D1FA349CF}"/>
              </a:ext>
            </a:extLst>
          </p:cNvPr>
          <p:cNvGrpSpPr/>
          <p:nvPr/>
        </p:nvGrpSpPr>
        <p:grpSpPr>
          <a:xfrm>
            <a:off x="1104273" y="3747810"/>
            <a:ext cx="7138312" cy="608306"/>
            <a:chOff x="1104273" y="3747810"/>
            <a:chExt cx="7138312" cy="608306"/>
          </a:xfrm>
        </p:grpSpPr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7A32F8E1-47DE-48B6-997E-66B8C01D33DF}"/>
                </a:ext>
              </a:extLst>
            </p:cNvPr>
            <p:cNvCxnSpPr>
              <a:cxnSpLocks/>
            </p:cNvCxnSpPr>
            <p:nvPr/>
          </p:nvCxnSpPr>
          <p:spPr>
            <a:xfrm>
              <a:off x="1104273" y="4279900"/>
              <a:ext cx="68925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96A0265F-9627-4A86-BF00-DE4EED1E4906}"/>
                </a:ext>
              </a:extLst>
            </p:cNvPr>
            <p:cNvSpPr/>
            <p:nvPr/>
          </p:nvSpPr>
          <p:spPr>
            <a:xfrm>
              <a:off x="3606800" y="4210050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06A83E45-29FD-4370-BB9A-676D30551CAD}"/>
                </a:ext>
              </a:extLst>
            </p:cNvPr>
            <p:cNvSpPr/>
            <p:nvPr/>
          </p:nvSpPr>
          <p:spPr>
            <a:xfrm>
              <a:off x="4645173" y="4210050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6B4F7CAC-7FF6-4339-94C5-CF5B351AF2CE}"/>
                </a:ext>
              </a:extLst>
            </p:cNvPr>
            <p:cNvSpPr/>
            <p:nvPr/>
          </p:nvSpPr>
          <p:spPr>
            <a:xfrm>
              <a:off x="5688997" y="4216391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682640AA-5445-4956-92CA-B14D4F0432EB}"/>
                </a:ext>
              </a:extLst>
            </p:cNvPr>
            <p:cNvSpPr/>
            <p:nvPr/>
          </p:nvSpPr>
          <p:spPr>
            <a:xfrm>
              <a:off x="1484083" y="4203710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9" name="Прямая со стрелкой 48">
              <a:extLst>
                <a:ext uri="{FF2B5EF4-FFF2-40B4-BE49-F238E27FC236}">
                  <a16:creationId xmlns:a16="http://schemas.microsoft.com/office/drawing/2014/main" id="{87AA0475-B24F-449B-902F-3FAC84C470F2}"/>
                </a:ext>
              </a:extLst>
            </p:cNvPr>
            <p:cNvCxnSpPr>
              <a:cxnSpLocks/>
            </p:cNvCxnSpPr>
            <p:nvPr/>
          </p:nvCxnSpPr>
          <p:spPr>
            <a:xfrm>
              <a:off x="1613186" y="4267208"/>
              <a:ext cx="2028374" cy="3305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>
              <a:extLst>
                <a:ext uri="{FF2B5EF4-FFF2-40B4-BE49-F238E27FC236}">
                  <a16:creationId xmlns:a16="http://schemas.microsoft.com/office/drawing/2014/main" id="{B8CC96D5-B4BB-4E79-9CF3-6BE1ECF492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39530" y="4268262"/>
              <a:ext cx="949467" cy="1547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A42D5800-8D32-468F-B4FD-AE297CBA52C9}"/>
                </a:ext>
              </a:extLst>
            </p:cNvPr>
            <p:cNvSpPr/>
            <p:nvPr/>
          </p:nvSpPr>
          <p:spPr>
            <a:xfrm>
              <a:off x="6093861" y="4210077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42976645-524C-480A-AD19-A66012868CA1}"/>
                </a:ext>
              </a:extLst>
            </p:cNvPr>
            <p:cNvSpPr/>
            <p:nvPr/>
          </p:nvSpPr>
          <p:spPr>
            <a:xfrm>
              <a:off x="7137685" y="4216418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6" name="Прямая со стрелкой 55">
              <a:extLst>
                <a:ext uri="{FF2B5EF4-FFF2-40B4-BE49-F238E27FC236}">
                  <a16:creationId xmlns:a16="http://schemas.microsoft.com/office/drawing/2014/main" id="{8EEC1927-9AB1-410B-B87A-5BEBDD98A6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88218" y="4268289"/>
              <a:ext cx="949467" cy="1547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7D0219A-A118-4FCD-9445-427D1EA3DC3B}"/>
                </a:ext>
              </a:extLst>
            </p:cNvPr>
            <p:cNvSpPr txBox="1"/>
            <p:nvPr/>
          </p:nvSpPr>
          <p:spPr>
            <a:xfrm>
              <a:off x="1388185" y="3747810"/>
              <a:ext cx="685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		   3	     4	      5  5.5	 6.5	</a:t>
              </a:r>
              <a:endParaRPr lang="ru-RU" sz="2400" dirty="0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62008F4-15B1-491A-A7D9-A8C49DDEF6FC}"/>
              </a:ext>
            </a:extLst>
          </p:cNvPr>
          <p:cNvGrpSpPr/>
          <p:nvPr/>
        </p:nvGrpSpPr>
        <p:grpSpPr>
          <a:xfrm>
            <a:off x="3398121" y="1555187"/>
            <a:ext cx="2088509" cy="1318060"/>
            <a:chOff x="3398121" y="1555187"/>
            <a:chExt cx="2088509" cy="1318060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5E5FC7D2-B728-4D43-BE04-158685A937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6372" t="-585" r="54160" b="585"/>
            <a:stretch/>
          </p:blipFill>
          <p:spPr>
            <a:xfrm>
              <a:off x="3883815" y="1555187"/>
              <a:ext cx="400189" cy="1318060"/>
            </a:xfrm>
            <a:prstGeom prst="rect">
              <a:avLst/>
            </a:prstGeom>
          </p:spPr>
        </p:pic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E291A085-D4DB-4653-B7DF-2406DEAF8861}"/>
                </a:ext>
              </a:extLst>
            </p:cNvPr>
            <p:cNvCxnSpPr/>
            <p:nvPr/>
          </p:nvCxnSpPr>
          <p:spPr>
            <a:xfrm>
              <a:off x="3512710" y="1928467"/>
              <a:ext cx="40018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D6CFFAE7-A6FC-4434-851F-17C64C19CF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80532"/>
            <a:stretch/>
          </p:blipFill>
          <p:spPr>
            <a:xfrm>
              <a:off x="3398121" y="1555187"/>
              <a:ext cx="400189" cy="1318060"/>
            </a:xfrm>
            <a:prstGeom prst="rect">
              <a:avLst/>
            </a:prstGeom>
          </p:spPr>
        </p:pic>
        <p:pic>
          <p:nvPicPr>
            <p:cNvPr id="48" name="Рисунок 47">
              <a:extLst>
                <a:ext uri="{FF2B5EF4-FFF2-40B4-BE49-F238E27FC236}">
                  <a16:creationId xmlns:a16="http://schemas.microsoft.com/office/drawing/2014/main" id="{4C48BB2F-2D01-4B02-864D-F61094406B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r="78335"/>
            <a:stretch/>
          </p:blipFill>
          <p:spPr>
            <a:xfrm>
              <a:off x="4284005" y="1934374"/>
              <a:ext cx="1001732" cy="938873"/>
            </a:xfrm>
            <a:prstGeom prst="rect">
              <a:avLst/>
            </a:prstGeom>
          </p:spPr>
        </p:pic>
        <p:pic>
          <p:nvPicPr>
            <p:cNvPr id="50" name="Рисунок 49">
              <a:extLst>
                <a:ext uri="{FF2B5EF4-FFF2-40B4-BE49-F238E27FC236}">
                  <a16:creationId xmlns:a16="http://schemas.microsoft.com/office/drawing/2014/main" id="{E50B932D-291D-47DC-850E-EA557FCB26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93640" t="-269" r="252" b="269"/>
            <a:stretch/>
          </p:blipFill>
          <p:spPr>
            <a:xfrm>
              <a:off x="5204203" y="1884885"/>
              <a:ext cx="282427" cy="938873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D23F86A7-5D6A-48FA-82CE-33A2C404B9C5}"/>
              </a:ext>
            </a:extLst>
          </p:cNvPr>
          <p:cNvSpPr txBox="1"/>
          <p:nvPr/>
        </p:nvSpPr>
        <p:spPr>
          <a:xfrm>
            <a:off x="7755815" y="369319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x</a:t>
            </a:r>
            <a:endParaRPr lang="ru-RU" sz="28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C0FAC-93D7-47F2-AE8E-6737B07B73B1}"/>
              </a:ext>
            </a:extLst>
          </p:cNvPr>
          <p:cNvSpPr txBox="1"/>
          <p:nvPr/>
        </p:nvSpPr>
        <p:spPr>
          <a:xfrm>
            <a:off x="2406804" y="3879789"/>
            <a:ext cx="5376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			1	        1</a:t>
            </a:r>
            <a:endParaRPr lang="ru-RU" sz="2000" b="1" dirty="0">
              <a:solidFill>
                <a:srgbClr val="FF0000"/>
              </a:solidFill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B8E4A5D-853E-4DCE-B358-95280F40DC30}"/>
              </a:ext>
            </a:extLst>
          </p:cNvPr>
          <p:cNvGrpSpPr/>
          <p:nvPr/>
        </p:nvGrpSpPr>
        <p:grpSpPr>
          <a:xfrm>
            <a:off x="2653249" y="2394233"/>
            <a:ext cx="1288702" cy="2246423"/>
            <a:chOff x="2653249" y="2394233"/>
            <a:chExt cx="1288702" cy="2246423"/>
          </a:xfrm>
        </p:grpSpPr>
        <p:pic>
          <p:nvPicPr>
            <p:cNvPr id="59" name="Рисунок 58">
              <a:extLst>
                <a:ext uri="{FF2B5EF4-FFF2-40B4-BE49-F238E27FC236}">
                  <a16:creationId xmlns:a16="http://schemas.microsoft.com/office/drawing/2014/main" id="{6B393A94-CF7B-4858-8FE4-78A33B7960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80532"/>
            <a:stretch/>
          </p:blipFill>
          <p:spPr>
            <a:xfrm>
              <a:off x="3427174" y="2394233"/>
              <a:ext cx="400189" cy="131806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D10A2E2-EAAF-48B9-B914-9B1F7B3B3774}"/>
                </a:ext>
              </a:extLst>
            </p:cNvPr>
            <p:cNvSpPr txBox="1"/>
            <p:nvPr/>
          </p:nvSpPr>
          <p:spPr>
            <a:xfrm>
              <a:off x="3599607" y="4240546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sz="2000" b="1" i="1" dirty="0"/>
            </a:p>
          </p:txBody>
        </p:sp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565EED9A-956F-4510-9E46-3C6FE30048F1}"/>
                </a:ext>
              </a:extLst>
            </p:cNvPr>
            <p:cNvGrpSpPr/>
            <p:nvPr/>
          </p:nvGrpSpPr>
          <p:grpSpPr>
            <a:xfrm>
              <a:off x="2653249" y="2394233"/>
              <a:ext cx="1288702" cy="1318060"/>
              <a:chOff x="2653249" y="2394233"/>
              <a:chExt cx="1288702" cy="1318060"/>
            </a:xfrm>
          </p:grpSpPr>
          <p:cxnSp>
            <p:nvCxnSpPr>
              <p:cNvPr id="58" name="Прямая со стрелкой 57">
                <a:extLst>
                  <a:ext uri="{FF2B5EF4-FFF2-40B4-BE49-F238E27FC236}">
                    <a16:creationId xmlns:a16="http://schemas.microsoft.com/office/drawing/2014/main" id="{1FA81E42-F3E7-416E-BEC3-6FB33235FC63}"/>
                  </a:ext>
                </a:extLst>
              </p:cNvPr>
              <p:cNvCxnSpPr/>
              <p:nvPr/>
            </p:nvCxnSpPr>
            <p:spPr>
              <a:xfrm>
                <a:off x="3541763" y="2767513"/>
                <a:ext cx="400188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4" name="Рисунок 63">
                <a:extLst>
                  <a:ext uri="{FF2B5EF4-FFF2-40B4-BE49-F238E27FC236}">
                    <a16:creationId xmlns:a16="http://schemas.microsoft.com/office/drawing/2014/main" id="{1E55DC3D-32A1-4818-8A10-B1101FA74E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26372" t="-585" r="54160" b="585"/>
              <a:stretch/>
            </p:blipFill>
            <p:spPr>
              <a:xfrm>
                <a:off x="3129111" y="2394233"/>
                <a:ext cx="400189" cy="1318060"/>
              </a:xfrm>
              <a:prstGeom prst="rect">
                <a:avLst/>
              </a:prstGeom>
            </p:spPr>
          </p:pic>
          <p:pic>
            <p:nvPicPr>
              <p:cNvPr id="65" name="Рисунок 64">
                <a:extLst>
                  <a:ext uri="{FF2B5EF4-FFF2-40B4-BE49-F238E27FC236}">
                    <a16:creationId xmlns:a16="http://schemas.microsoft.com/office/drawing/2014/main" id="{2B02E5C8-2842-4F35-9A1E-A9BA4E901A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80532"/>
              <a:stretch/>
            </p:blipFill>
            <p:spPr>
              <a:xfrm>
                <a:off x="2653249" y="2394233"/>
                <a:ext cx="400189" cy="1318060"/>
              </a:xfrm>
              <a:prstGeom prst="rect">
                <a:avLst/>
              </a:prstGeom>
            </p:spPr>
          </p:pic>
          <p:cxnSp>
            <p:nvCxnSpPr>
              <p:cNvPr id="66" name="Прямая соединительная линия 65">
                <a:extLst>
                  <a:ext uri="{FF2B5EF4-FFF2-40B4-BE49-F238E27FC236}">
                    <a16:creationId xmlns:a16="http://schemas.microsoft.com/office/drawing/2014/main" id="{F6BC89E6-EEF5-4E30-8BF5-8C0C78A5AC1E}"/>
                  </a:ext>
                </a:extLst>
              </p:cNvPr>
              <p:cNvCxnSpPr/>
              <p:nvPr/>
            </p:nvCxnSpPr>
            <p:spPr>
              <a:xfrm>
                <a:off x="3483214" y="2823758"/>
                <a:ext cx="0" cy="4434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Прямая соединительная линия 66">
                <a:extLst>
                  <a:ext uri="{FF2B5EF4-FFF2-40B4-BE49-F238E27FC236}">
                    <a16:creationId xmlns:a16="http://schemas.microsoft.com/office/drawing/2014/main" id="{C7C12FD9-2000-43CC-9F22-E201EA9DA7E8}"/>
                  </a:ext>
                </a:extLst>
              </p:cNvPr>
              <p:cNvCxnSpPr/>
              <p:nvPr/>
            </p:nvCxnSpPr>
            <p:spPr>
              <a:xfrm>
                <a:off x="3876577" y="2823758"/>
                <a:ext cx="0" cy="4434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DE57615-DBD7-43AC-8D69-83F15457B9E2}"/>
              </a:ext>
            </a:extLst>
          </p:cNvPr>
          <p:cNvGrpSpPr/>
          <p:nvPr/>
        </p:nvGrpSpPr>
        <p:grpSpPr>
          <a:xfrm>
            <a:off x="3912868" y="2394233"/>
            <a:ext cx="1352668" cy="1318060"/>
            <a:chOff x="3912868" y="2394233"/>
            <a:chExt cx="1352668" cy="1318060"/>
          </a:xfrm>
        </p:grpSpPr>
        <p:pic>
          <p:nvPicPr>
            <p:cNvPr id="57" name="Рисунок 56">
              <a:extLst>
                <a:ext uri="{FF2B5EF4-FFF2-40B4-BE49-F238E27FC236}">
                  <a16:creationId xmlns:a16="http://schemas.microsoft.com/office/drawing/2014/main" id="{B99C1715-1D96-492A-9776-7CB49B9B13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6372" t="-585" r="54160" b="585"/>
            <a:stretch/>
          </p:blipFill>
          <p:spPr>
            <a:xfrm>
              <a:off x="3912868" y="2394233"/>
              <a:ext cx="400189" cy="1318060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84AD261-9119-4F08-84B4-9692102F0053}"/>
                </a:ext>
              </a:extLst>
            </p:cNvPr>
            <p:cNvSpPr txBox="1"/>
            <p:nvPr/>
          </p:nvSpPr>
          <p:spPr>
            <a:xfrm>
              <a:off x="4280971" y="2769550"/>
              <a:ext cx="9845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3 – 1</a:t>
              </a:r>
              <a:endParaRPr lang="ru-RU" sz="28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512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40B40B-A94E-4CEE-9376-4FAFF7434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35" t="10381" r="42947" b="16595"/>
          <a:stretch/>
        </p:blipFill>
        <p:spPr>
          <a:xfrm>
            <a:off x="5078566" y="1620730"/>
            <a:ext cx="2828916" cy="2916138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Уравнение прямой на плоскости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F431CA-F9A7-4A75-92E8-75D49E185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74" y="1851623"/>
            <a:ext cx="4686300" cy="92392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6A6FB2-15C7-40A6-9E58-05D3F337A7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2373" y="3207173"/>
            <a:ext cx="4138655" cy="602101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A716DCBD-4502-4F9C-AE15-56AB462D351E}"/>
              </a:ext>
            </a:extLst>
          </p:cNvPr>
          <p:cNvSpPr/>
          <p:nvPr/>
        </p:nvSpPr>
        <p:spPr>
          <a:xfrm>
            <a:off x="7425573" y="2321481"/>
            <a:ext cx="143927" cy="14392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5C508BEA-0A33-4D77-BC4B-F92017076FCF}"/>
              </a:ext>
            </a:extLst>
          </p:cNvPr>
          <p:cNvGrpSpPr/>
          <p:nvPr/>
        </p:nvGrpSpPr>
        <p:grpSpPr>
          <a:xfrm>
            <a:off x="5734769" y="1230979"/>
            <a:ext cx="2314958" cy="2309485"/>
            <a:chOff x="5734769" y="1230979"/>
            <a:chExt cx="2314958" cy="230948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F74FC00-0D76-415A-AED0-D673F836893B}"/>
                </a:ext>
              </a:extLst>
            </p:cNvPr>
            <p:cNvSpPr txBox="1"/>
            <p:nvPr/>
          </p:nvSpPr>
          <p:spPr>
            <a:xfrm>
              <a:off x="5734769" y="123097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ru-RU" sz="2400" i="1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CDF9D6A-DD3F-424D-97F1-7896BB5BB573}"/>
                </a:ext>
              </a:extLst>
            </p:cNvPr>
            <p:cNvSpPr txBox="1"/>
            <p:nvPr/>
          </p:nvSpPr>
          <p:spPr>
            <a:xfrm>
              <a:off x="7711173" y="307879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ru-RU" sz="2400" i="1" dirty="0"/>
            </a:p>
          </p:txBody>
        </p:sp>
      </p:grp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6D2ADD-3035-4200-8CAE-DB84A0519F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2373" y="2604811"/>
            <a:ext cx="3271233" cy="62654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BB5EDE9-C42C-408B-BA6C-580C641250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2373" y="3727712"/>
            <a:ext cx="2162133" cy="925850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6CFC90BF-7A3B-47FB-96C9-8C4B3149F9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2372" y="1100157"/>
            <a:ext cx="2030042" cy="899449"/>
          </a:xfrm>
          <a:prstGeom prst="rect">
            <a:avLst/>
          </a:prstGeom>
        </p:spPr>
      </p:pic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7E5122BF-68C3-488F-B3C8-7892503CFDE8}"/>
              </a:ext>
            </a:extLst>
          </p:cNvPr>
          <p:cNvSpPr/>
          <p:nvPr/>
        </p:nvSpPr>
        <p:spPr>
          <a:xfrm>
            <a:off x="1142372" y="1986652"/>
            <a:ext cx="4425051" cy="64100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F2FC35C0-F4CB-418C-A4C6-516B807764D0}"/>
              </a:ext>
            </a:extLst>
          </p:cNvPr>
          <p:cNvCxnSpPr>
            <a:cxnSpLocks/>
          </p:cNvCxnSpPr>
          <p:nvPr/>
        </p:nvCxnSpPr>
        <p:spPr>
          <a:xfrm flipV="1">
            <a:off x="6017419" y="2890561"/>
            <a:ext cx="916781" cy="81228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12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 на прямой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D4568FDA-C757-4C1C-BB05-D12107221ACC}"/>
              </a:ext>
            </a:extLst>
          </p:cNvPr>
          <p:cNvSpPr/>
          <p:nvPr/>
        </p:nvSpPr>
        <p:spPr>
          <a:xfrm>
            <a:off x="6361357" y="774198"/>
            <a:ext cx="1635416" cy="97336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</a:t>
            </a:r>
            <a:r>
              <a:rPr lang="ru-RU" sz="3200" b="1" dirty="0"/>
              <a:t>=1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C9DBCCEB-C6E3-4435-9864-E50D1FA349CF}"/>
              </a:ext>
            </a:extLst>
          </p:cNvPr>
          <p:cNvGrpSpPr/>
          <p:nvPr/>
        </p:nvGrpSpPr>
        <p:grpSpPr>
          <a:xfrm>
            <a:off x="1104273" y="3747810"/>
            <a:ext cx="7138312" cy="608306"/>
            <a:chOff x="1104273" y="3747810"/>
            <a:chExt cx="7138312" cy="608306"/>
          </a:xfrm>
        </p:grpSpPr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7A32F8E1-47DE-48B6-997E-66B8C01D33DF}"/>
                </a:ext>
              </a:extLst>
            </p:cNvPr>
            <p:cNvCxnSpPr>
              <a:cxnSpLocks/>
            </p:cNvCxnSpPr>
            <p:nvPr/>
          </p:nvCxnSpPr>
          <p:spPr>
            <a:xfrm>
              <a:off x="1104273" y="4279900"/>
              <a:ext cx="68925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96A0265F-9627-4A86-BF00-DE4EED1E4906}"/>
                </a:ext>
              </a:extLst>
            </p:cNvPr>
            <p:cNvSpPr/>
            <p:nvPr/>
          </p:nvSpPr>
          <p:spPr>
            <a:xfrm>
              <a:off x="3606800" y="4210050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06A83E45-29FD-4370-BB9A-676D30551CAD}"/>
                </a:ext>
              </a:extLst>
            </p:cNvPr>
            <p:cNvSpPr/>
            <p:nvPr/>
          </p:nvSpPr>
          <p:spPr>
            <a:xfrm>
              <a:off x="4645173" y="4210050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6B4F7CAC-7FF6-4339-94C5-CF5B351AF2CE}"/>
                </a:ext>
              </a:extLst>
            </p:cNvPr>
            <p:cNvSpPr/>
            <p:nvPr/>
          </p:nvSpPr>
          <p:spPr>
            <a:xfrm>
              <a:off x="5688997" y="4216391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682640AA-5445-4956-92CA-B14D4F0432EB}"/>
                </a:ext>
              </a:extLst>
            </p:cNvPr>
            <p:cNvSpPr/>
            <p:nvPr/>
          </p:nvSpPr>
          <p:spPr>
            <a:xfrm>
              <a:off x="1484083" y="4203710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9" name="Прямая со стрелкой 48">
              <a:extLst>
                <a:ext uri="{FF2B5EF4-FFF2-40B4-BE49-F238E27FC236}">
                  <a16:creationId xmlns:a16="http://schemas.microsoft.com/office/drawing/2014/main" id="{87AA0475-B24F-449B-902F-3FAC84C470F2}"/>
                </a:ext>
              </a:extLst>
            </p:cNvPr>
            <p:cNvCxnSpPr>
              <a:cxnSpLocks/>
            </p:cNvCxnSpPr>
            <p:nvPr/>
          </p:nvCxnSpPr>
          <p:spPr>
            <a:xfrm>
              <a:off x="1613186" y="4267208"/>
              <a:ext cx="2028374" cy="3305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>
              <a:extLst>
                <a:ext uri="{FF2B5EF4-FFF2-40B4-BE49-F238E27FC236}">
                  <a16:creationId xmlns:a16="http://schemas.microsoft.com/office/drawing/2014/main" id="{B8CC96D5-B4BB-4E79-9CF3-6BE1ECF492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39530" y="4268262"/>
              <a:ext cx="949467" cy="1547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A42D5800-8D32-468F-B4FD-AE297CBA52C9}"/>
                </a:ext>
              </a:extLst>
            </p:cNvPr>
            <p:cNvSpPr/>
            <p:nvPr/>
          </p:nvSpPr>
          <p:spPr>
            <a:xfrm>
              <a:off x="6093861" y="4210077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42976645-524C-480A-AD19-A66012868CA1}"/>
                </a:ext>
              </a:extLst>
            </p:cNvPr>
            <p:cNvSpPr/>
            <p:nvPr/>
          </p:nvSpPr>
          <p:spPr>
            <a:xfrm>
              <a:off x="7137685" y="4216418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6" name="Прямая со стрелкой 55">
              <a:extLst>
                <a:ext uri="{FF2B5EF4-FFF2-40B4-BE49-F238E27FC236}">
                  <a16:creationId xmlns:a16="http://schemas.microsoft.com/office/drawing/2014/main" id="{8EEC1927-9AB1-410B-B87A-5BEBDD98A6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88218" y="4268289"/>
              <a:ext cx="949467" cy="1547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7D0219A-A118-4FCD-9445-427D1EA3DC3B}"/>
                </a:ext>
              </a:extLst>
            </p:cNvPr>
            <p:cNvSpPr txBox="1"/>
            <p:nvPr/>
          </p:nvSpPr>
          <p:spPr>
            <a:xfrm>
              <a:off x="1388185" y="3747810"/>
              <a:ext cx="685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		   3	     4	      5  5.5	 6.5	</a:t>
              </a:r>
              <a:endParaRPr lang="ru-RU" sz="2400" dirty="0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62008F4-15B1-491A-A7D9-A8C49DDEF6FC}"/>
              </a:ext>
            </a:extLst>
          </p:cNvPr>
          <p:cNvGrpSpPr/>
          <p:nvPr/>
        </p:nvGrpSpPr>
        <p:grpSpPr>
          <a:xfrm>
            <a:off x="3398121" y="1555187"/>
            <a:ext cx="2088509" cy="1318060"/>
            <a:chOff x="3398121" y="1555187"/>
            <a:chExt cx="2088509" cy="1318060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5E5FC7D2-B728-4D43-BE04-158685A937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6372" t="-585" r="54160" b="585"/>
            <a:stretch/>
          </p:blipFill>
          <p:spPr>
            <a:xfrm>
              <a:off x="3883815" y="1555187"/>
              <a:ext cx="400189" cy="1318060"/>
            </a:xfrm>
            <a:prstGeom prst="rect">
              <a:avLst/>
            </a:prstGeom>
          </p:spPr>
        </p:pic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E291A085-D4DB-4653-B7DF-2406DEAF8861}"/>
                </a:ext>
              </a:extLst>
            </p:cNvPr>
            <p:cNvCxnSpPr/>
            <p:nvPr/>
          </p:nvCxnSpPr>
          <p:spPr>
            <a:xfrm>
              <a:off x="3512710" y="1928467"/>
              <a:ext cx="40018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D6CFFAE7-A6FC-4434-851F-17C64C19CF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80532"/>
            <a:stretch/>
          </p:blipFill>
          <p:spPr>
            <a:xfrm>
              <a:off x="3398121" y="1555187"/>
              <a:ext cx="400189" cy="1318060"/>
            </a:xfrm>
            <a:prstGeom prst="rect">
              <a:avLst/>
            </a:prstGeom>
          </p:spPr>
        </p:pic>
        <p:pic>
          <p:nvPicPr>
            <p:cNvPr id="48" name="Рисунок 47">
              <a:extLst>
                <a:ext uri="{FF2B5EF4-FFF2-40B4-BE49-F238E27FC236}">
                  <a16:creationId xmlns:a16="http://schemas.microsoft.com/office/drawing/2014/main" id="{4C48BB2F-2D01-4B02-864D-F61094406B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r="78335"/>
            <a:stretch/>
          </p:blipFill>
          <p:spPr>
            <a:xfrm>
              <a:off x="4284005" y="1934374"/>
              <a:ext cx="1001732" cy="938873"/>
            </a:xfrm>
            <a:prstGeom prst="rect">
              <a:avLst/>
            </a:prstGeom>
          </p:spPr>
        </p:pic>
        <p:pic>
          <p:nvPicPr>
            <p:cNvPr id="50" name="Рисунок 49">
              <a:extLst>
                <a:ext uri="{FF2B5EF4-FFF2-40B4-BE49-F238E27FC236}">
                  <a16:creationId xmlns:a16="http://schemas.microsoft.com/office/drawing/2014/main" id="{E50B932D-291D-47DC-850E-EA557FCB26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93640" t="-269" r="252" b="269"/>
            <a:stretch/>
          </p:blipFill>
          <p:spPr>
            <a:xfrm>
              <a:off x="5204203" y="1884885"/>
              <a:ext cx="282427" cy="938873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D23F86A7-5D6A-48FA-82CE-33A2C404B9C5}"/>
              </a:ext>
            </a:extLst>
          </p:cNvPr>
          <p:cNvSpPr txBox="1"/>
          <p:nvPr/>
        </p:nvSpPr>
        <p:spPr>
          <a:xfrm>
            <a:off x="7755815" y="369319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x</a:t>
            </a:r>
            <a:endParaRPr lang="ru-RU" sz="28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C0FAC-93D7-47F2-AE8E-6737B07B73B1}"/>
              </a:ext>
            </a:extLst>
          </p:cNvPr>
          <p:cNvSpPr txBox="1"/>
          <p:nvPr/>
        </p:nvSpPr>
        <p:spPr>
          <a:xfrm>
            <a:off x="2406804" y="3879789"/>
            <a:ext cx="5376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			-1	        -1</a:t>
            </a:r>
            <a:endParaRPr lang="ru-RU" sz="2000" b="1" dirty="0">
              <a:solidFill>
                <a:srgbClr val="FF0000"/>
              </a:solidFill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82A7986D-3E43-4515-8291-8589613315CD}"/>
              </a:ext>
            </a:extLst>
          </p:cNvPr>
          <p:cNvGrpSpPr/>
          <p:nvPr/>
        </p:nvGrpSpPr>
        <p:grpSpPr>
          <a:xfrm>
            <a:off x="2701636" y="2483427"/>
            <a:ext cx="4140379" cy="1461440"/>
            <a:chOff x="2701636" y="2483427"/>
            <a:chExt cx="4140379" cy="1461440"/>
          </a:xfrm>
        </p:grpSpPr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AEF5EFC9-5BE8-48A0-81FF-6E1195D61AE9}"/>
                </a:ext>
              </a:extLst>
            </p:cNvPr>
            <p:cNvCxnSpPr/>
            <p:nvPr/>
          </p:nvCxnSpPr>
          <p:spPr>
            <a:xfrm flipH="1">
              <a:off x="2701636" y="2483427"/>
              <a:ext cx="2192482" cy="1396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 стрелкой 68">
              <a:extLst>
                <a:ext uri="{FF2B5EF4-FFF2-40B4-BE49-F238E27FC236}">
                  <a16:creationId xmlns:a16="http://schemas.microsoft.com/office/drawing/2014/main" id="{FA68643B-9C7F-4D7D-AF70-7F18759EC5C3}"/>
                </a:ext>
              </a:extLst>
            </p:cNvPr>
            <p:cNvCxnSpPr>
              <a:cxnSpLocks/>
            </p:cNvCxnSpPr>
            <p:nvPr/>
          </p:nvCxnSpPr>
          <p:spPr>
            <a:xfrm>
              <a:off x="4894118" y="2489691"/>
              <a:ext cx="426448" cy="1403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>
              <a:extLst>
                <a:ext uri="{FF2B5EF4-FFF2-40B4-BE49-F238E27FC236}">
                  <a16:creationId xmlns:a16="http://schemas.microsoft.com/office/drawing/2014/main" id="{D3B997E0-7783-45A3-BECE-9AC7B6522357}"/>
                </a:ext>
              </a:extLst>
            </p:cNvPr>
            <p:cNvCxnSpPr>
              <a:cxnSpLocks/>
            </p:cNvCxnSpPr>
            <p:nvPr/>
          </p:nvCxnSpPr>
          <p:spPr>
            <a:xfrm>
              <a:off x="4894117" y="2483427"/>
              <a:ext cx="1947898" cy="1461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139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 на прямой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D4568FDA-C757-4C1C-BB05-D12107221ACC}"/>
              </a:ext>
            </a:extLst>
          </p:cNvPr>
          <p:cNvSpPr/>
          <p:nvPr/>
        </p:nvSpPr>
        <p:spPr>
          <a:xfrm>
            <a:off x="6361357" y="774198"/>
            <a:ext cx="1635416" cy="97336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</a:t>
            </a:r>
            <a:r>
              <a:rPr lang="ru-RU" sz="3200" b="1" dirty="0"/>
              <a:t>=1</a:t>
            </a: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7A32F8E1-47DE-48B6-997E-66B8C01D33DF}"/>
              </a:ext>
            </a:extLst>
          </p:cNvPr>
          <p:cNvCxnSpPr>
            <a:cxnSpLocks/>
          </p:cNvCxnSpPr>
          <p:nvPr/>
        </p:nvCxnSpPr>
        <p:spPr>
          <a:xfrm>
            <a:off x="1104273" y="4279900"/>
            <a:ext cx="68925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Овал 36">
            <a:extLst>
              <a:ext uri="{FF2B5EF4-FFF2-40B4-BE49-F238E27FC236}">
                <a16:creationId xmlns:a16="http://schemas.microsoft.com/office/drawing/2014/main" id="{96A0265F-9627-4A86-BF00-DE4EED1E4906}"/>
              </a:ext>
            </a:extLst>
          </p:cNvPr>
          <p:cNvSpPr/>
          <p:nvPr/>
        </p:nvSpPr>
        <p:spPr>
          <a:xfrm>
            <a:off x="3606800" y="4210050"/>
            <a:ext cx="139698" cy="1396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682640AA-5445-4956-92CA-B14D4F0432EB}"/>
              </a:ext>
            </a:extLst>
          </p:cNvPr>
          <p:cNvSpPr/>
          <p:nvPr/>
        </p:nvSpPr>
        <p:spPr>
          <a:xfrm>
            <a:off x="1484083" y="4203710"/>
            <a:ext cx="139698" cy="1396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87AA0475-B24F-449B-902F-3FAC84C470F2}"/>
              </a:ext>
            </a:extLst>
          </p:cNvPr>
          <p:cNvCxnSpPr>
            <a:cxnSpLocks/>
          </p:cNvCxnSpPr>
          <p:nvPr/>
        </p:nvCxnSpPr>
        <p:spPr>
          <a:xfrm>
            <a:off x="1613186" y="4267208"/>
            <a:ext cx="2028374" cy="3305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B8CC96D5-B4BB-4E79-9CF3-6BE1ECF492C7}"/>
              </a:ext>
            </a:extLst>
          </p:cNvPr>
          <p:cNvCxnSpPr>
            <a:cxnSpLocks/>
          </p:cNvCxnSpPr>
          <p:nvPr/>
        </p:nvCxnSpPr>
        <p:spPr>
          <a:xfrm flipH="1" flipV="1">
            <a:off x="2651119" y="4362475"/>
            <a:ext cx="949467" cy="154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8EEC1927-9AB1-410B-B87A-5BEBDD98A677}"/>
              </a:ext>
            </a:extLst>
          </p:cNvPr>
          <p:cNvCxnSpPr>
            <a:cxnSpLocks/>
          </p:cNvCxnSpPr>
          <p:nvPr/>
        </p:nvCxnSpPr>
        <p:spPr>
          <a:xfrm>
            <a:off x="1604763" y="4361646"/>
            <a:ext cx="1038848" cy="16926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62008F4-15B1-491A-A7D9-A8C49DDEF6FC}"/>
              </a:ext>
            </a:extLst>
          </p:cNvPr>
          <p:cNvGrpSpPr/>
          <p:nvPr/>
        </p:nvGrpSpPr>
        <p:grpSpPr>
          <a:xfrm>
            <a:off x="3398121" y="1555187"/>
            <a:ext cx="2088509" cy="1318060"/>
            <a:chOff x="3398121" y="1555187"/>
            <a:chExt cx="2088509" cy="1318060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5E5FC7D2-B728-4D43-BE04-158685A937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6372" t="-585" r="54160" b="585"/>
            <a:stretch/>
          </p:blipFill>
          <p:spPr>
            <a:xfrm>
              <a:off x="3883815" y="1555187"/>
              <a:ext cx="400189" cy="1318060"/>
            </a:xfrm>
            <a:prstGeom prst="rect">
              <a:avLst/>
            </a:prstGeom>
          </p:spPr>
        </p:pic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E291A085-D4DB-4653-B7DF-2406DEAF8861}"/>
                </a:ext>
              </a:extLst>
            </p:cNvPr>
            <p:cNvCxnSpPr/>
            <p:nvPr/>
          </p:nvCxnSpPr>
          <p:spPr>
            <a:xfrm>
              <a:off x="3512710" y="1928467"/>
              <a:ext cx="40018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D6CFFAE7-A6FC-4434-851F-17C64C19CF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80532"/>
            <a:stretch/>
          </p:blipFill>
          <p:spPr>
            <a:xfrm>
              <a:off x="3398121" y="1555187"/>
              <a:ext cx="400189" cy="1318060"/>
            </a:xfrm>
            <a:prstGeom prst="rect">
              <a:avLst/>
            </a:prstGeom>
          </p:spPr>
        </p:pic>
        <p:pic>
          <p:nvPicPr>
            <p:cNvPr id="48" name="Рисунок 47">
              <a:extLst>
                <a:ext uri="{FF2B5EF4-FFF2-40B4-BE49-F238E27FC236}">
                  <a16:creationId xmlns:a16="http://schemas.microsoft.com/office/drawing/2014/main" id="{4C48BB2F-2D01-4B02-864D-F61094406B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r="78335"/>
            <a:stretch/>
          </p:blipFill>
          <p:spPr>
            <a:xfrm>
              <a:off x="4284005" y="1934374"/>
              <a:ext cx="1001732" cy="938873"/>
            </a:xfrm>
            <a:prstGeom prst="rect">
              <a:avLst/>
            </a:prstGeom>
          </p:spPr>
        </p:pic>
        <p:pic>
          <p:nvPicPr>
            <p:cNvPr id="50" name="Рисунок 49">
              <a:extLst>
                <a:ext uri="{FF2B5EF4-FFF2-40B4-BE49-F238E27FC236}">
                  <a16:creationId xmlns:a16="http://schemas.microsoft.com/office/drawing/2014/main" id="{E50B932D-291D-47DC-850E-EA557FCB26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93640" t="-269" r="252" b="269"/>
            <a:stretch/>
          </p:blipFill>
          <p:spPr>
            <a:xfrm>
              <a:off x="5204203" y="1884885"/>
              <a:ext cx="282427" cy="938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078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3D860D4-6871-4F2E-9213-3F5B0C5AD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393" y="1118947"/>
            <a:ext cx="5795162" cy="3334518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r>
              <a:rPr lang="ru-RU" sz="3200" dirty="0">
                <a:solidFill>
                  <a:srgbClr val="4C5D6E"/>
                </a:solidFill>
              </a:rPr>
              <a:t>на плоскости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5FC7D2-B728-4D43-BE04-158685A93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2960" y="1071583"/>
            <a:ext cx="2055627" cy="13180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291A085-D4DB-4653-B7DF-2406DEAF8861}"/>
              </a:ext>
            </a:extLst>
          </p:cNvPr>
          <p:cNvCxnSpPr/>
          <p:nvPr/>
        </p:nvCxnSpPr>
        <p:spPr>
          <a:xfrm>
            <a:off x="4207611" y="1505114"/>
            <a:ext cx="4001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5CC4DE5-CDB0-4346-9720-F923322DB718}"/>
              </a:ext>
            </a:extLst>
          </p:cNvPr>
          <p:cNvGrpSpPr/>
          <p:nvPr/>
        </p:nvGrpSpPr>
        <p:grpSpPr>
          <a:xfrm>
            <a:off x="1067386" y="1040304"/>
            <a:ext cx="6346987" cy="3569306"/>
            <a:chOff x="1067386" y="1040304"/>
            <a:chExt cx="6346987" cy="3569306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FF1A4332-F9D5-456B-A3EE-98B7FC87B2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23312" r="61090"/>
            <a:stretch/>
          </p:blipFill>
          <p:spPr>
            <a:xfrm>
              <a:off x="1067386" y="2890561"/>
              <a:ext cx="721175" cy="938873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D31148CE-63A2-411D-8FE0-D95FD9B120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7330" t="-6581" r="77072" b="6581"/>
            <a:stretch/>
          </p:blipFill>
          <p:spPr>
            <a:xfrm>
              <a:off x="3792003" y="3670737"/>
              <a:ext cx="721175" cy="93887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128E64-FD6B-4820-9002-0CDF8EC27013}"/>
                </a:ext>
              </a:extLst>
            </p:cNvPr>
            <p:cNvSpPr txBox="1"/>
            <p:nvPr/>
          </p:nvSpPr>
          <p:spPr>
            <a:xfrm>
              <a:off x="7050171" y="344549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x</a:t>
              </a:r>
              <a:endParaRPr lang="ru-RU" sz="2800" i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C38B729-4F46-49CD-95EF-D41379D017F9}"/>
                </a:ext>
              </a:extLst>
            </p:cNvPr>
            <p:cNvSpPr txBox="1"/>
            <p:nvPr/>
          </p:nvSpPr>
          <p:spPr>
            <a:xfrm>
              <a:off x="1349372" y="104030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y</a:t>
              </a:r>
              <a:endParaRPr lang="ru-RU" sz="28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1629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3D860D4-6871-4F2E-9213-3F5B0C5AD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393" y="1118947"/>
            <a:ext cx="5795162" cy="3334518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Длина вектора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F1A4332-F9D5-456B-A3EE-98B7FC87B2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l="23312" r="61090"/>
          <a:stretch/>
        </p:blipFill>
        <p:spPr>
          <a:xfrm>
            <a:off x="1067386" y="2890561"/>
            <a:ext cx="721175" cy="938873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31148CE-63A2-411D-8FE0-D95FD9B120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l="7330" t="-6581" r="77072" b="6581"/>
          <a:stretch/>
        </p:blipFill>
        <p:spPr>
          <a:xfrm>
            <a:off x="3792003" y="3670737"/>
            <a:ext cx="721175" cy="93887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B128E64-FD6B-4820-9002-0CDF8EC27013}"/>
              </a:ext>
            </a:extLst>
          </p:cNvPr>
          <p:cNvSpPr txBox="1"/>
          <p:nvPr/>
        </p:nvSpPr>
        <p:spPr>
          <a:xfrm>
            <a:off x="7050171" y="344549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x</a:t>
            </a:r>
            <a:endParaRPr lang="ru-RU" sz="2800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38B729-4F46-49CD-95EF-D41379D017F9}"/>
              </a:ext>
            </a:extLst>
          </p:cNvPr>
          <p:cNvSpPr txBox="1"/>
          <p:nvPr/>
        </p:nvSpPr>
        <p:spPr>
          <a:xfrm>
            <a:off x="1349372" y="104030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y</a:t>
            </a:r>
            <a:endParaRPr lang="ru-RU" sz="2800" i="1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2E2E376-7C28-434F-84CF-90F7E458962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631" b="15743"/>
          <a:stretch/>
        </p:blipFill>
        <p:spPr>
          <a:xfrm>
            <a:off x="4416325" y="1181544"/>
            <a:ext cx="2659230" cy="9388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3024A9A1-35CE-4C41-8B1B-C9120837B880}"/>
              </a:ext>
            </a:extLst>
          </p:cNvPr>
          <p:cNvCxnSpPr>
            <a:cxnSpLocks/>
          </p:cNvCxnSpPr>
          <p:nvPr/>
        </p:nvCxnSpPr>
        <p:spPr>
          <a:xfrm flipV="1">
            <a:off x="1867235" y="3702514"/>
            <a:ext cx="4705330" cy="26532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AE02C834-D8F5-4650-A4AB-D75596B7BE08}"/>
              </a:ext>
            </a:extLst>
          </p:cNvPr>
          <p:cNvCxnSpPr>
            <a:cxnSpLocks/>
          </p:cNvCxnSpPr>
          <p:nvPr/>
        </p:nvCxnSpPr>
        <p:spPr>
          <a:xfrm flipV="1">
            <a:off x="6568774" y="2960741"/>
            <a:ext cx="0" cy="768306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26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3D860D4-6871-4F2E-9213-3F5B0C5AD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393" y="1118947"/>
            <a:ext cx="5795162" cy="3334518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r>
              <a:rPr lang="ru-RU" sz="3200" dirty="0">
                <a:solidFill>
                  <a:srgbClr val="4C5D6E"/>
                </a:solidFill>
              </a:rPr>
              <a:t>на плоскости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F1A4332-F9D5-456B-A3EE-98B7FC87B2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l="23312" r="61090"/>
          <a:stretch/>
        </p:blipFill>
        <p:spPr>
          <a:xfrm>
            <a:off x="1067386" y="2890561"/>
            <a:ext cx="721175" cy="938873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31148CE-63A2-411D-8FE0-D95FD9B120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l="7330" t="-6581" r="77072" b="6581"/>
          <a:stretch/>
        </p:blipFill>
        <p:spPr>
          <a:xfrm>
            <a:off x="3792003" y="3670737"/>
            <a:ext cx="721175" cy="93887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B128E64-FD6B-4820-9002-0CDF8EC27013}"/>
              </a:ext>
            </a:extLst>
          </p:cNvPr>
          <p:cNvSpPr txBox="1"/>
          <p:nvPr/>
        </p:nvSpPr>
        <p:spPr>
          <a:xfrm>
            <a:off x="7050171" y="344549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x</a:t>
            </a:r>
            <a:endParaRPr lang="ru-RU" sz="2800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38B729-4F46-49CD-95EF-D41379D017F9}"/>
              </a:ext>
            </a:extLst>
          </p:cNvPr>
          <p:cNvSpPr txBox="1"/>
          <p:nvPr/>
        </p:nvSpPr>
        <p:spPr>
          <a:xfrm>
            <a:off x="1349372" y="104030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y</a:t>
            </a:r>
            <a:endParaRPr lang="ru-RU" sz="2800" i="1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D8EE1751-ED4C-4B73-B34D-293068E01965}"/>
              </a:ext>
            </a:extLst>
          </p:cNvPr>
          <p:cNvCxnSpPr>
            <a:cxnSpLocks/>
          </p:cNvCxnSpPr>
          <p:nvPr/>
        </p:nvCxnSpPr>
        <p:spPr>
          <a:xfrm flipH="1" flipV="1">
            <a:off x="4800600" y="2044700"/>
            <a:ext cx="1726348" cy="9047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CD39752F-666C-469E-A0AD-72C63BE0425D}"/>
              </a:ext>
            </a:extLst>
          </p:cNvPr>
          <p:cNvCxnSpPr>
            <a:cxnSpLocks/>
          </p:cNvCxnSpPr>
          <p:nvPr/>
        </p:nvCxnSpPr>
        <p:spPr>
          <a:xfrm flipV="1">
            <a:off x="1900292" y="2044700"/>
            <a:ext cx="2900308" cy="162603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97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607DCE5-CBD9-406A-8102-073BA9003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326" y="1243982"/>
            <a:ext cx="2942039" cy="8572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8EFCD4A-5A19-48E3-B241-7634E2870F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l="39028" t="11735" r="17778" b="6892"/>
          <a:stretch/>
        </p:blipFill>
        <p:spPr>
          <a:xfrm>
            <a:off x="4224837" y="1233247"/>
            <a:ext cx="3044367" cy="3224453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r>
              <a:rPr lang="ru-RU" sz="3200" dirty="0">
                <a:solidFill>
                  <a:srgbClr val="4C5D6E"/>
                </a:solidFill>
              </a:rPr>
              <a:t>в пространстве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5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5829F52-6C85-4228-A27F-6EE691060D27}"/>
              </a:ext>
            </a:extLst>
          </p:cNvPr>
          <p:cNvGrpSpPr/>
          <p:nvPr/>
        </p:nvGrpSpPr>
        <p:grpSpPr>
          <a:xfrm>
            <a:off x="3892681" y="1075545"/>
            <a:ext cx="3573231" cy="3068011"/>
            <a:chOff x="3498981" y="986645"/>
            <a:chExt cx="3573231" cy="3068011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FF1A4332-F9D5-456B-A3EE-98B7FC87B2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23312" r="61090"/>
            <a:stretch/>
          </p:blipFill>
          <p:spPr>
            <a:xfrm>
              <a:off x="6555520" y="2997200"/>
              <a:ext cx="516692" cy="672663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D31148CE-63A2-411D-8FE0-D95FD9B120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7330" t="-6581" r="77072" b="6581"/>
            <a:stretch/>
          </p:blipFill>
          <p:spPr>
            <a:xfrm>
              <a:off x="3498981" y="3381993"/>
              <a:ext cx="516692" cy="672663"/>
            </a:xfrm>
            <a:prstGeom prst="rect">
              <a:avLst/>
            </a:prstGeom>
          </p:spPr>
        </p:pic>
        <p:pic>
          <p:nvPicPr>
            <p:cNvPr id="42" name="Рисунок 41">
              <a:extLst>
                <a:ext uri="{FF2B5EF4-FFF2-40B4-BE49-F238E27FC236}">
                  <a16:creationId xmlns:a16="http://schemas.microsoft.com/office/drawing/2014/main" id="{7269C6B8-F907-4F01-97BC-56F3939BDE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42307" t="2049" r="42095" b="-2049"/>
            <a:stretch/>
          </p:blipFill>
          <p:spPr>
            <a:xfrm>
              <a:off x="4902742" y="986645"/>
              <a:ext cx="516692" cy="672663"/>
            </a:xfrm>
            <a:prstGeom prst="rect">
              <a:avLst/>
            </a:prstGeom>
          </p:spPr>
        </p:pic>
      </p:grp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F9384453-B018-42A3-B8D6-150843DE7E0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372" t="-585" r="54160" b="585"/>
          <a:stretch/>
        </p:blipFill>
        <p:spPr>
          <a:xfrm>
            <a:off x="1750747" y="2890560"/>
            <a:ext cx="400189" cy="1318060"/>
          </a:xfrm>
          <a:prstGeom prst="rect">
            <a:avLst/>
          </a:prstGeom>
        </p:spPr>
      </p:pic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5F3EC018-BF85-4B7E-86DC-2071D4AD269B}"/>
              </a:ext>
            </a:extLst>
          </p:cNvPr>
          <p:cNvCxnSpPr/>
          <p:nvPr/>
        </p:nvCxnSpPr>
        <p:spPr>
          <a:xfrm>
            <a:off x="1379642" y="3263840"/>
            <a:ext cx="4001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09C89532-90F8-4E9C-92AB-33FBAA785E1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80532"/>
          <a:stretch/>
        </p:blipFill>
        <p:spPr>
          <a:xfrm>
            <a:off x="1265053" y="2890560"/>
            <a:ext cx="400189" cy="131806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8E690DF-02E2-4E6D-A244-ACB9D13F32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5871" y="2435009"/>
            <a:ext cx="984951" cy="2136991"/>
          </a:xfrm>
          <a:prstGeom prst="rect">
            <a:avLst/>
          </a:prstGeom>
        </p:spPr>
      </p:pic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8160C030-F552-4A53-9126-0430BBAAFE73}"/>
              </a:ext>
            </a:extLst>
          </p:cNvPr>
          <p:cNvCxnSpPr>
            <a:cxnSpLocks/>
          </p:cNvCxnSpPr>
          <p:nvPr/>
        </p:nvCxnSpPr>
        <p:spPr>
          <a:xfrm>
            <a:off x="5426374" y="3144059"/>
            <a:ext cx="806920" cy="129147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D4FBCCEE-7B2B-4EDB-983F-1BA350A866F0}"/>
              </a:ext>
            </a:extLst>
          </p:cNvPr>
          <p:cNvCxnSpPr>
            <a:cxnSpLocks/>
          </p:cNvCxnSpPr>
          <p:nvPr/>
        </p:nvCxnSpPr>
        <p:spPr>
          <a:xfrm>
            <a:off x="6261870" y="2552750"/>
            <a:ext cx="0" cy="18827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93E5EE1B-67C5-4485-9A38-5339368D2626}"/>
              </a:ext>
            </a:extLst>
          </p:cNvPr>
          <p:cNvCxnSpPr>
            <a:cxnSpLocks/>
          </p:cNvCxnSpPr>
          <p:nvPr/>
        </p:nvCxnSpPr>
        <p:spPr>
          <a:xfrm flipV="1">
            <a:off x="5431405" y="2450429"/>
            <a:ext cx="901158" cy="678138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69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Домашнее задание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A79F2C-2A8F-4C0F-98EA-E04B18619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456525"/>
            <a:ext cx="3235990" cy="892225"/>
          </a:xfrm>
        </p:spPr>
        <p:txBody>
          <a:bodyPr/>
          <a:lstStyle/>
          <a:p>
            <a:pPr marL="114300" indent="0">
              <a:buNone/>
            </a:pPr>
            <a:r>
              <a:rPr lang="ru-RU" dirty="0"/>
              <a:t>Почему прямые не кажутся перпендикулярными?</a:t>
            </a:r>
          </a:p>
          <a:p>
            <a:pPr marL="114300" indent="0">
              <a:buNone/>
            </a:pP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56A0B57-9372-4989-93D6-2F3A99E66D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376" t="31373" r="52426" b="27216"/>
          <a:stretch/>
        </p:blipFill>
        <p:spPr>
          <a:xfrm>
            <a:off x="4765640" y="1460072"/>
            <a:ext cx="3055169" cy="311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54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Что мы узнали?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lvl="0">
              <a:lnSpc>
                <a:spcPct val="200000"/>
              </a:lnSpc>
              <a:buFont typeface="+mj-lt"/>
              <a:buAutoNum type="arabicPeriod"/>
            </a:pPr>
            <a:r>
              <a:rPr lang="ru-RU" dirty="0"/>
              <a:t>Как записываются уравнения прямой на плоскости</a:t>
            </a:r>
            <a:endParaRPr lang="en-US" dirty="0"/>
          </a:p>
          <a:p>
            <a:pPr lvl="0">
              <a:lnSpc>
                <a:spcPct val="200000"/>
              </a:lnSpc>
              <a:buFont typeface="+mj-lt"/>
              <a:buAutoNum type="arabicPeriod"/>
            </a:pPr>
            <a:r>
              <a:rPr lang="ru-RU" dirty="0"/>
              <a:t>Что такое наклон прямой</a:t>
            </a:r>
            <a:endParaRPr lang="en-US" dirty="0"/>
          </a:p>
          <a:p>
            <a:pPr lvl="0">
              <a:lnSpc>
                <a:spcPct val="200000"/>
              </a:lnSpc>
              <a:buFont typeface="+mj-lt"/>
              <a:buAutoNum type="arabicPeriod"/>
            </a:pPr>
            <a:r>
              <a:rPr lang="ru-RU" dirty="0"/>
              <a:t>Как связаны уравнения параллельных и перпендикулярных прямых</a:t>
            </a:r>
            <a:endParaRPr lang="ru-RU" dirty="0">
              <a:solidFill>
                <a:srgbClr val="2C2D30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81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5FC7D2-B728-4D43-BE04-158685A937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372" t="-585" r="54160" b="585"/>
          <a:stretch/>
        </p:blipFill>
        <p:spPr>
          <a:xfrm>
            <a:off x="2941479" y="1945781"/>
            <a:ext cx="400189" cy="1318060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291A085-D4DB-4653-B7DF-2406DEAF8861}"/>
              </a:ext>
            </a:extLst>
          </p:cNvPr>
          <p:cNvCxnSpPr/>
          <p:nvPr/>
        </p:nvCxnSpPr>
        <p:spPr>
          <a:xfrm>
            <a:off x="2570374" y="2319061"/>
            <a:ext cx="4001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Овал 46">
            <a:extLst>
              <a:ext uri="{FF2B5EF4-FFF2-40B4-BE49-F238E27FC236}">
                <a16:creationId xmlns:a16="http://schemas.microsoft.com/office/drawing/2014/main" id="{D4568FDA-C757-4C1C-BB05-D12107221ACC}"/>
              </a:ext>
            </a:extLst>
          </p:cNvPr>
          <p:cNvSpPr/>
          <p:nvPr/>
        </p:nvSpPr>
        <p:spPr>
          <a:xfrm>
            <a:off x="6361357" y="774198"/>
            <a:ext cx="1635416" cy="97336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</a:t>
            </a:r>
            <a:endParaRPr lang="ru-RU" sz="3200" b="1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75A2823-9042-4241-BC85-BE76803933B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61910" y="890312"/>
            <a:ext cx="1079651" cy="358139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D6CFFAE7-A6FC-4434-851F-17C64C19CF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80532"/>
          <a:stretch/>
        </p:blipFill>
        <p:spPr>
          <a:xfrm>
            <a:off x="2455785" y="1945781"/>
            <a:ext cx="400189" cy="13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469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4000" dirty="0">
                <a:solidFill>
                  <a:srgbClr val="4C5D6E"/>
                </a:solidFill>
              </a:rPr>
              <a:t>Введение</a:t>
            </a:r>
            <a:br>
              <a:rPr lang="ru-RU" sz="4000" dirty="0">
                <a:solidFill>
                  <a:srgbClr val="4C5D6E"/>
                </a:solidFill>
              </a:rPr>
            </a:br>
            <a:r>
              <a:rPr lang="ru-RU" sz="4000" dirty="0">
                <a:solidFill>
                  <a:srgbClr val="4C5D6E"/>
                </a:solidFill>
              </a:rPr>
              <a:t>в аналитическую геометрию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53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600" dirty="0">
                <a:solidFill>
                  <a:srgbClr val="BDC2CA"/>
                </a:solidFill>
              </a:rPr>
              <a:t>Квадратичные формы и кривые 2-го порядка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Введение в математику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2</a:t>
            </a:r>
            <a:endParaRPr sz="2000" b="1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8237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План урока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460695" cy="3554264"/>
          </a:xfrm>
        </p:spPr>
        <p:txBody>
          <a:bodyPr/>
          <a:lstStyle/>
          <a:p>
            <a:pPr marL="469900" lvl="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Линейные и квадратичные формы</a:t>
            </a:r>
          </a:p>
          <a:p>
            <a:pPr marL="469900" lvl="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Линии 2го порядка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Какими уравнениями описываются эллипс, парабола и гипербола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Графики эллипса, параболы и гиперболы</a:t>
            </a: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118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40B40B-A94E-4CEE-9376-4FAFF7434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35" t="10381" r="42947" b="16595"/>
          <a:stretch/>
        </p:blipFill>
        <p:spPr>
          <a:xfrm>
            <a:off x="5078566" y="1620730"/>
            <a:ext cx="2828916" cy="2916138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Уравнение прямой на плоскости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F431CA-F9A7-4A75-92E8-75D49E185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74" y="1238556"/>
            <a:ext cx="4686300" cy="9239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5A8032-577F-4E43-86A4-13CA3E3A1C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4273" y="2006163"/>
            <a:ext cx="3543900" cy="1570193"/>
          </a:xfrm>
          <a:prstGeom prst="rect">
            <a:avLst/>
          </a:prstGeom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E6E69DA-3350-4980-90FF-7161683B39C3}"/>
              </a:ext>
            </a:extLst>
          </p:cNvPr>
          <p:cNvGrpSpPr/>
          <p:nvPr/>
        </p:nvGrpSpPr>
        <p:grpSpPr>
          <a:xfrm>
            <a:off x="5734769" y="1230979"/>
            <a:ext cx="2314958" cy="2309485"/>
            <a:chOff x="5734769" y="1230979"/>
            <a:chExt cx="2314958" cy="230948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3B1A49-4779-4C5B-BD1A-642FDD8EFC99}"/>
                </a:ext>
              </a:extLst>
            </p:cNvPr>
            <p:cNvSpPr txBox="1"/>
            <p:nvPr/>
          </p:nvSpPr>
          <p:spPr>
            <a:xfrm>
              <a:off x="5734769" y="123097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ru-RU" sz="2400" i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56E96A-3312-4B76-91D5-0EB17CC27BBB}"/>
                </a:ext>
              </a:extLst>
            </p:cNvPr>
            <p:cNvSpPr txBox="1"/>
            <p:nvPr/>
          </p:nvSpPr>
          <p:spPr>
            <a:xfrm>
              <a:off x="7711173" y="307879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ru-RU" sz="2400" i="1" dirty="0"/>
            </a:p>
          </p:txBody>
        </p:sp>
      </p:grp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C9161993-A262-432E-A3B9-4A6F9C708367}"/>
              </a:ext>
            </a:extLst>
          </p:cNvPr>
          <p:cNvSpPr/>
          <p:nvPr/>
        </p:nvSpPr>
        <p:spPr>
          <a:xfrm>
            <a:off x="1142372" y="1373585"/>
            <a:ext cx="4425051" cy="64100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36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Линии 2-го порядка на плоскости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F431CA-F9A7-4A75-92E8-75D49E1852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000"/>
          <a:stretch/>
        </p:blipFill>
        <p:spPr>
          <a:xfrm>
            <a:off x="1025674" y="1238556"/>
            <a:ext cx="3702190" cy="92392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B3B1A49-4779-4C5B-BD1A-642FDD8EFC99}"/>
              </a:ext>
            </a:extLst>
          </p:cNvPr>
          <p:cNvSpPr txBox="1"/>
          <p:nvPr/>
        </p:nvSpPr>
        <p:spPr>
          <a:xfrm>
            <a:off x="5734769" y="123097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2400" i="1" dirty="0"/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C9161993-A262-432E-A3B9-4A6F9C708367}"/>
              </a:ext>
            </a:extLst>
          </p:cNvPr>
          <p:cNvSpPr/>
          <p:nvPr/>
        </p:nvSpPr>
        <p:spPr>
          <a:xfrm>
            <a:off x="1053154" y="1281592"/>
            <a:ext cx="6943619" cy="192924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71BDA176-CF7A-4971-A9F6-DE7FF71253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951" t="16817" r="30513" b="12122"/>
          <a:stretch/>
        </p:blipFill>
        <p:spPr>
          <a:xfrm>
            <a:off x="4727864" y="1400851"/>
            <a:ext cx="493778" cy="6565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D0AB25-19FA-4FAB-B081-2E30E19A6E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26" r="2099"/>
          <a:stretch/>
        </p:blipFill>
        <p:spPr>
          <a:xfrm>
            <a:off x="1152764" y="2086900"/>
            <a:ext cx="6702763" cy="1055856"/>
          </a:xfrm>
          <a:prstGeom prst="rect">
            <a:avLst/>
          </a:prstGeom>
        </p:spPr>
      </p:pic>
      <p:sp>
        <p:nvSpPr>
          <p:cNvPr id="4" name="Облачко с текстом: прямоугольное со скругленными углами 3">
            <a:extLst>
              <a:ext uri="{FF2B5EF4-FFF2-40B4-BE49-F238E27FC236}">
                <a16:creationId xmlns:a16="http://schemas.microsoft.com/office/drawing/2014/main" id="{469BB804-1B30-4B77-BF70-FD6D73DFCFCA}"/>
              </a:ext>
            </a:extLst>
          </p:cNvPr>
          <p:cNvSpPr/>
          <p:nvPr/>
        </p:nvSpPr>
        <p:spPr>
          <a:xfrm>
            <a:off x="3920299" y="3440691"/>
            <a:ext cx="3998401" cy="799754"/>
          </a:xfrm>
          <a:prstGeom prst="wedgeRoundRectCallout">
            <a:avLst>
              <a:gd name="adj1" fmla="val -79276"/>
              <a:gd name="adj2" fmla="val -772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алгебраическое уравнение  2-го порядка</a:t>
            </a:r>
          </a:p>
        </p:txBody>
      </p:sp>
    </p:spTree>
    <p:extLst>
      <p:ext uri="{BB962C8B-B14F-4D97-AF65-F5344CB8AC3E}">
        <p14:creationId xmlns:p14="http://schemas.microsoft.com/office/powerpoint/2010/main" val="51351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Линии 2-го порядка на плоскости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C4B10CA-A4BB-43F1-867D-25D8E13F24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302"/>
          <a:stretch/>
        </p:blipFill>
        <p:spPr>
          <a:xfrm>
            <a:off x="1142373" y="1412841"/>
            <a:ext cx="4818743" cy="624289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E3538413-E0C2-4322-8CEC-2B91AED5B1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34" t="1" b="-3613"/>
          <a:stretch/>
        </p:blipFill>
        <p:spPr>
          <a:xfrm>
            <a:off x="3114856" y="2007602"/>
            <a:ext cx="4596317" cy="64684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31D7534-A168-405C-A62D-80366A13C3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5959" b="-11277"/>
          <a:stretch/>
        </p:blipFill>
        <p:spPr>
          <a:xfrm>
            <a:off x="1139974" y="3291172"/>
            <a:ext cx="4941512" cy="624289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0AA88BC2-4EF2-44A5-9606-B7BE36533B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176" b="168"/>
          <a:stretch/>
        </p:blipFill>
        <p:spPr>
          <a:xfrm>
            <a:off x="3249082" y="3904750"/>
            <a:ext cx="4464491" cy="560083"/>
          </a:xfrm>
          <a:prstGeom prst="rect">
            <a:avLst/>
          </a:prstGeom>
        </p:spPr>
      </p:pic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51B9484B-BFE3-47BD-8495-EDEA6B092566}"/>
              </a:ext>
            </a:extLst>
          </p:cNvPr>
          <p:cNvSpPr/>
          <p:nvPr/>
        </p:nvSpPr>
        <p:spPr>
          <a:xfrm>
            <a:off x="1125723" y="1440503"/>
            <a:ext cx="4586251" cy="59662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04819B8F-49AC-47D5-87D9-BD1E7F9C9A07}"/>
              </a:ext>
            </a:extLst>
          </p:cNvPr>
          <p:cNvSpPr/>
          <p:nvPr/>
        </p:nvSpPr>
        <p:spPr>
          <a:xfrm>
            <a:off x="1125724" y="3268024"/>
            <a:ext cx="4658819" cy="59662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CD0395DE-6B56-4BF1-B78A-4FE4BFD0A807}"/>
              </a:ext>
            </a:extLst>
          </p:cNvPr>
          <p:cNvSpPr/>
          <p:nvPr/>
        </p:nvSpPr>
        <p:spPr>
          <a:xfrm>
            <a:off x="3334615" y="2112574"/>
            <a:ext cx="3008129" cy="459175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D2724BFF-7793-4739-8810-4889D86ADFDB}"/>
              </a:ext>
            </a:extLst>
          </p:cNvPr>
          <p:cNvSpPr/>
          <p:nvPr/>
        </p:nvSpPr>
        <p:spPr>
          <a:xfrm>
            <a:off x="3455133" y="3965947"/>
            <a:ext cx="3008129" cy="459175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58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47" grpId="0" animBg="1"/>
      <p:bldP spid="4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2587A19-C57F-497D-9BCF-6DE5DD9E2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373" y="3019404"/>
            <a:ext cx="3617535" cy="109549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61FF17-EE96-4E81-A324-05038E2CB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345" y="1017315"/>
            <a:ext cx="3617535" cy="646844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Окружность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5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614B09A-12F5-45E1-8C0C-5AEA76302E1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l="36428" t="14895" r="15644" b="6617"/>
          <a:stretch/>
        </p:blipFill>
        <p:spPr>
          <a:xfrm>
            <a:off x="3759197" y="537028"/>
            <a:ext cx="4382716" cy="403497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3FA862B-61B9-43C3-8BFD-4AE54BF1FDAE}"/>
              </a:ext>
            </a:extLst>
          </p:cNvPr>
          <p:cNvSpPr txBox="1"/>
          <p:nvPr/>
        </p:nvSpPr>
        <p:spPr>
          <a:xfrm>
            <a:off x="7814672" y="374781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x</a:t>
            </a:r>
            <a:endParaRPr lang="ru-RU" sz="2800" i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FB640E-0330-460E-90DA-D9C679AEDB31}"/>
              </a:ext>
            </a:extLst>
          </p:cNvPr>
          <p:cNvSpPr txBox="1"/>
          <p:nvPr/>
        </p:nvSpPr>
        <p:spPr>
          <a:xfrm>
            <a:off x="4429114" y="45055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y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338303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BD4F29C-D727-43AA-91FE-3BD2B3A77957}"/>
              </a:ext>
            </a:extLst>
          </p:cNvPr>
          <p:cNvGrpSpPr/>
          <p:nvPr/>
        </p:nvGrpSpPr>
        <p:grpSpPr>
          <a:xfrm>
            <a:off x="4729054" y="628702"/>
            <a:ext cx="3297626" cy="3682339"/>
            <a:chOff x="4729054" y="628702"/>
            <a:chExt cx="3297626" cy="3682339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DC6E2E25-7F1A-499D-BF58-3CF64257CA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133" t="21562" r="13957" b="10452"/>
            <a:stretch/>
          </p:blipFill>
          <p:spPr>
            <a:xfrm>
              <a:off x="4729054" y="872470"/>
              <a:ext cx="3297626" cy="3438571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3FA862B-61B9-43C3-8BFD-4AE54BF1FDAE}"/>
                </a:ext>
              </a:extLst>
            </p:cNvPr>
            <p:cNvSpPr txBox="1"/>
            <p:nvPr/>
          </p:nvSpPr>
          <p:spPr>
            <a:xfrm>
              <a:off x="7662478" y="227864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x</a:t>
              </a:r>
              <a:endParaRPr lang="ru-RU" sz="2800" i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FFB640E-0330-460E-90DA-D9C679AEDB31}"/>
                </a:ext>
              </a:extLst>
            </p:cNvPr>
            <p:cNvSpPr txBox="1"/>
            <p:nvPr/>
          </p:nvSpPr>
          <p:spPr>
            <a:xfrm>
              <a:off x="5979316" y="62870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y</a:t>
              </a:r>
              <a:endParaRPr lang="ru-RU" sz="2800" i="1" dirty="0"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Окружность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5A6168A-7F91-4FA0-A95D-D5C32B20F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373" y="3019404"/>
            <a:ext cx="3617535" cy="109549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29AD361C-6E31-48FC-AF8A-8B80224C7C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2345" y="1017315"/>
            <a:ext cx="3617535" cy="64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9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Эллипс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1666E38-C3A5-45FD-AC4F-17A28D426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373" y="1208266"/>
            <a:ext cx="1885950" cy="1038225"/>
          </a:xfrm>
          <a:prstGeom prst="rect">
            <a:avLst/>
          </a:prstGeom>
        </p:spPr>
      </p:pic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5C1E61D-77D8-4455-AF00-C5D61CEF3F2E}"/>
              </a:ext>
            </a:extLst>
          </p:cNvPr>
          <p:cNvGrpSpPr/>
          <p:nvPr/>
        </p:nvGrpSpPr>
        <p:grpSpPr>
          <a:xfrm>
            <a:off x="3998374" y="533915"/>
            <a:ext cx="4028306" cy="3506399"/>
            <a:chOff x="3998374" y="533915"/>
            <a:chExt cx="4028306" cy="3506399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3E920661-0C15-48E6-A243-79AA26C0D1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717" t="19155" r="16381" b="31063"/>
            <a:stretch/>
          </p:blipFill>
          <p:spPr>
            <a:xfrm>
              <a:off x="3998374" y="861663"/>
              <a:ext cx="3899516" cy="3178651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FF4829-F744-4B5B-B87F-CDEB57D4A74F}"/>
                </a:ext>
              </a:extLst>
            </p:cNvPr>
            <p:cNvSpPr txBox="1"/>
            <p:nvPr/>
          </p:nvSpPr>
          <p:spPr>
            <a:xfrm>
              <a:off x="7662478" y="2075439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x</a:t>
              </a:r>
              <a:endParaRPr lang="ru-RU" sz="2800" i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6EEABC2-7158-49DC-B12E-5B68CFBB6D97}"/>
                </a:ext>
              </a:extLst>
            </p:cNvPr>
            <p:cNvSpPr txBox="1"/>
            <p:nvPr/>
          </p:nvSpPr>
          <p:spPr>
            <a:xfrm>
              <a:off x="5766031" y="533915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y</a:t>
              </a:r>
              <a:endParaRPr lang="ru-RU" sz="2800" i="1" dirty="0"/>
            </a:p>
          </p:txBody>
        </p:sp>
      </p:grp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401885-4B99-4BC3-A932-E541AB9F58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8324" y="3783031"/>
            <a:ext cx="4962664" cy="64684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B810BA8-DCE4-493D-90BF-A4C64BCC0D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7320" y="2500411"/>
            <a:ext cx="2036354" cy="646842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2E12395-F8D4-4DBA-93B7-46F3D0FE0F25}"/>
              </a:ext>
            </a:extLst>
          </p:cNvPr>
          <p:cNvCxnSpPr/>
          <p:nvPr/>
        </p:nvCxnSpPr>
        <p:spPr>
          <a:xfrm>
            <a:off x="6854373" y="874363"/>
            <a:ext cx="0" cy="1736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E3374A38-103D-4E90-B9CC-62A14C1831D7}"/>
              </a:ext>
            </a:extLst>
          </p:cNvPr>
          <p:cNvCxnSpPr>
            <a:cxnSpLocks/>
          </p:cNvCxnSpPr>
          <p:nvPr/>
        </p:nvCxnSpPr>
        <p:spPr>
          <a:xfrm flipH="1">
            <a:off x="6167338" y="1823625"/>
            <a:ext cx="1963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2FA7C140-79A4-4B2A-A1B7-D7C8258B4F5D}"/>
              </a:ext>
            </a:extLst>
          </p:cNvPr>
          <p:cNvSpPr/>
          <p:nvPr/>
        </p:nvSpPr>
        <p:spPr>
          <a:xfrm>
            <a:off x="7210425" y="2581275"/>
            <a:ext cx="63500" cy="6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A4111CF2-9D5A-418E-BBB0-50E1CD2E5222}"/>
              </a:ext>
            </a:extLst>
          </p:cNvPr>
          <p:cNvSpPr/>
          <p:nvPr/>
        </p:nvSpPr>
        <p:spPr>
          <a:xfrm>
            <a:off x="5095124" y="2581275"/>
            <a:ext cx="63500" cy="6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22E609CB-3938-4303-A590-33E9B205DA3C}"/>
              </a:ext>
            </a:extLst>
          </p:cNvPr>
          <p:cNvCxnSpPr>
            <a:cxnSpLocks/>
            <a:endCxn id="51" idx="7"/>
          </p:cNvCxnSpPr>
          <p:nvPr/>
        </p:nvCxnSpPr>
        <p:spPr>
          <a:xfrm flipH="1">
            <a:off x="5149325" y="1823625"/>
            <a:ext cx="1705050" cy="76694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C9D44AF3-F046-4BEA-9915-A1D23628A85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855455" y="1822415"/>
            <a:ext cx="364269" cy="76815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03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Гипербола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1666E38-C3A5-45FD-AC4F-17A28D426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373" y="1208266"/>
            <a:ext cx="1885950" cy="1038225"/>
          </a:xfrm>
          <a:prstGeom prst="rect">
            <a:avLst/>
          </a:pr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46C458F-73C2-48FB-BAE9-887189460561}"/>
              </a:ext>
            </a:extLst>
          </p:cNvPr>
          <p:cNvGrpSpPr/>
          <p:nvPr/>
        </p:nvGrpSpPr>
        <p:grpSpPr>
          <a:xfrm>
            <a:off x="5286911" y="444297"/>
            <a:ext cx="2821997" cy="3452983"/>
            <a:chOff x="5286911" y="444297"/>
            <a:chExt cx="2821997" cy="3452983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E18F5172-8953-4366-A037-31B839369B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6321" t="7202" r="12373" b="13998"/>
            <a:stretch/>
          </p:blipFill>
          <p:spPr>
            <a:xfrm>
              <a:off x="5286911" y="571488"/>
              <a:ext cx="2658763" cy="332579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FF4829-F744-4B5B-B87F-CDEB57D4A74F}"/>
                </a:ext>
              </a:extLst>
            </p:cNvPr>
            <p:cNvSpPr txBox="1"/>
            <p:nvPr/>
          </p:nvSpPr>
          <p:spPr>
            <a:xfrm>
              <a:off x="7744706" y="2172661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x</a:t>
              </a:r>
              <a:endParaRPr lang="ru-RU" sz="2800" i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6EEABC2-7158-49DC-B12E-5B68CFBB6D97}"/>
                </a:ext>
              </a:extLst>
            </p:cNvPr>
            <p:cNvSpPr txBox="1"/>
            <p:nvPr/>
          </p:nvSpPr>
          <p:spPr>
            <a:xfrm>
              <a:off x="6167338" y="44429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y</a:t>
              </a:r>
              <a:endParaRPr lang="ru-RU" sz="2800" i="1" dirty="0"/>
            </a:p>
          </p:txBody>
        </p:sp>
      </p:grp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B810BA8-DCE4-493D-90BF-A4C64BCC0D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320" y="2500411"/>
            <a:ext cx="2036354" cy="646842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2E12395-F8D4-4DBA-93B7-46F3D0FE0F25}"/>
              </a:ext>
            </a:extLst>
          </p:cNvPr>
          <p:cNvCxnSpPr>
            <a:cxnSpLocks/>
          </p:cNvCxnSpPr>
          <p:nvPr/>
        </p:nvCxnSpPr>
        <p:spPr>
          <a:xfrm>
            <a:off x="7359578" y="456423"/>
            <a:ext cx="0" cy="1790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E3374A38-103D-4E90-B9CC-62A14C1831D7}"/>
              </a:ext>
            </a:extLst>
          </p:cNvPr>
          <p:cNvCxnSpPr>
            <a:cxnSpLocks/>
          </p:cNvCxnSpPr>
          <p:nvPr/>
        </p:nvCxnSpPr>
        <p:spPr>
          <a:xfrm flipH="1">
            <a:off x="6578600" y="1405685"/>
            <a:ext cx="2057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22E609CB-3938-4303-A590-33E9B205DA3C}"/>
              </a:ext>
            </a:extLst>
          </p:cNvPr>
          <p:cNvCxnSpPr>
            <a:cxnSpLocks/>
            <a:endCxn id="51" idx="7"/>
          </p:cNvCxnSpPr>
          <p:nvPr/>
        </p:nvCxnSpPr>
        <p:spPr>
          <a:xfrm flipH="1">
            <a:off x="6034017" y="1405685"/>
            <a:ext cx="1325564" cy="80624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805283BA-DBF2-4A2C-85D8-54FB5AF982D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3175" t="31528" r="22689" b="14478"/>
          <a:stretch/>
        </p:blipFill>
        <p:spPr>
          <a:xfrm>
            <a:off x="1711316" y="1520142"/>
            <a:ext cx="287858" cy="349254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39FBEEFE-188D-4FB1-BFA6-4D05A89C12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407" t="30182" r="57741" b="26342"/>
          <a:stretch/>
        </p:blipFill>
        <p:spPr>
          <a:xfrm>
            <a:off x="2418152" y="2695881"/>
            <a:ext cx="223511" cy="451372"/>
          </a:xfrm>
          <a:prstGeom prst="rect">
            <a:avLst/>
          </a:prstGeom>
        </p:spPr>
      </p:pic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D4D5CF40-33B2-46F3-AE0E-6920B3F7876D}"/>
              </a:ext>
            </a:extLst>
          </p:cNvPr>
          <p:cNvGrpSpPr/>
          <p:nvPr/>
        </p:nvGrpSpPr>
        <p:grpSpPr>
          <a:xfrm>
            <a:off x="1198324" y="3783031"/>
            <a:ext cx="4962664" cy="646843"/>
            <a:chOff x="1198324" y="3783031"/>
            <a:chExt cx="4962664" cy="646843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1E401885-4B99-4BC3-A932-E541AB9F5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98324" y="3783031"/>
              <a:ext cx="4962664" cy="646843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9AE936DD-75E3-4D06-ABFC-107758E82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63175" t="31528" r="22689" b="14478"/>
            <a:stretch/>
          </p:blipFill>
          <p:spPr>
            <a:xfrm>
              <a:off x="3139316" y="4017981"/>
              <a:ext cx="287858" cy="349254"/>
            </a:xfrm>
            <a:prstGeom prst="rect">
              <a:avLst/>
            </a:prstGeom>
          </p:spPr>
        </p:pic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3C551CF7-9DC9-42EF-9938-534AAADBC885}"/>
                </a:ext>
              </a:extLst>
            </p:cNvPr>
            <p:cNvCxnSpPr>
              <a:cxnSpLocks/>
            </p:cNvCxnSpPr>
            <p:nvPr/>
          </p:nvCxnSpPr>
          <p:spPr>
            <a:xfrm>
              <a:off x="5322305" y="3862550"/>
              <a:ext cx="0" cy="5300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EA65C581-77C4-462D-85B3-881A80FD5846}"/>
                </a:ext>
              </a:extLst>
            </p:cNvPr>
            <p:cNvCxnSpPr>
              <a:cxnSpLocks/>
            </p:cNvCxnSpPr>
            <p:nvPr/>
          </p:nvCxnSpPr>
          <p:spPr>
            <a:xfrm>
              <a:off x="1273438" y="3862550"/>
              <a:ext cx="0" cy="5300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Овал 50">
            <a:extLst>
              <a:ext uri="{FF2B5EF4-FFF2-40B4-BE49-F238E27FC236}">
                <a16:creationId xmlns:a16="http://schemas.microsoft.com/office/drawing/2014/main" id="{A4111CF2-9D5A-418E-BBB0-50E1CD2E5222}"/>
              </a:ext>
            </a:extLst>
          </p:cNvPr>
          <p:cNvSpPr/>
          <p:nvPr/>
        </p:nvSpPr>
        <p:spPr>
          <a:xfrm>
            <a:off x="5979816" y="2202634"/>
            <a:ext cx="63500" cy="6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C9D44AF3-F046-4BEA-9915-A1D23628A85D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7134374" y="1404475"/>
            <a:ext cx="226286" cy="79815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2FA7C140-79A4-4B2A-A1B7-D7C8258B4F5D}"/>
              </a:ext>
            </a:extLst>
          </p:cNvPr>
          <p:cNvSpPr/>
          <p:nvPr/>
        </p:nvSpPr>
        <p:spPr>
          <a:xfrm>
            <a:off x="7102624" y="2202634"/>
            <a:ext cx="63500" cy="6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81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DDB48F-EAB2-4C56-B6E5-323311AA58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06" t="1393" r="1469" b="16402"/>
          <a:stretch/>
        </p:blipFill>
        <p:spPr>
          <a:xfrm>
            <a:off x="4919403" y="472103"/>
            <a:ext cx="3077370" cy="3990735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Парабола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FF4829-F744-4B5B-B87F-CDEB57D4A74F}"/>
              </a:ext>
            </a:extLst>
          </p:cNvPr>
          <p:cNvSpPr txBox="1"/>
          <p:nvPr/>
        </p:nvSpPr>
        <p:spPr>
          <a:xfrm>
            <a:off x="7607491" y="256908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x</a:t>
            </a:r>
            <a:endParaRPr lang="ru-RU" sz="2800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EEABC2-7158-49DC-B12E-5B68CFBB6D97}"/>
              </a:ext>
            </a:extLst>
          </p:cNvPr>
          <p:cNvSpPr txBox="1"/>
          <p:nvPr/>
        </p:nvSpPr>
        <p:spPr>
          <a:xfrm>
            <a:off x="5711974" y="38464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y</a:t>
            </a:r>
            <a:endParaRPr lang="ru-RU" sz="2800" i="1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2E12395-F8D4-4DBA-93B7-46F3D0FE0F25}"/>
              </a:ext>
            </a:extLst>
          </p:cNvPr>
          <p:cNvCxnSpPr>
            <a:cxnSpLocks/>
          </p:cNvCxnSpPr>
          <p:nvPr/>
        </p:nvCxnSpPr>
        <p:spPr>
          <a:xfrm>
            <a:off x="7041431" y="226800"/>
            <a:ext cx="0" cy="2435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E3374A38-103D-4E90-B9CC-62A14C1831D7}"/>
              </a:ext>
            </a:extLst>
          </p:cNvPr>
          <p:cNvCxnSpPr>
            <a:cxnSpLocks/>
          </p:cNvCxnSpPr>
          <p:nvPr/>
        </p:nvCxnSpPr>
        <p:spPr>
          <a:xfrm flipH="1">
            <a:off x="5711974" y="1176062"/>
            <a:ext cx="26062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22E609CB-3938-4303-A590-33E9B205DA3C}"/>
              </a:ext>
            </a:extLst>
          </p:cNvPr>
          <p:cNvCxnSpPr>
            <a:cxnSpLocks/>
          </p:cNvCxnSpPr>
          <p:nvPr/>
        </p:nvCxnSpPr>
        <p:spPr>
          <a:xfrm flipH="1">
            <a:off x="5295900" y="1176062"/>
            <a:ext cx="174553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C9D44AF3-F046-4BEA-9915-A1D23628A85D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6222398" y="1174852"/>
            <a:ext cx="820116" cy="1464874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2FA7C140-79A4-4B2A-A1B7-D7C8258B4F5D}"/>
              </a:ext>
            </a:extLst>
          </p:cNvPr>
          <p:cNvSpPr/>
          <p:nvPr/>
        </p:nvSpPr>
        <p:spPr>
          <a:xfrm>
            <a:off x="6168197" y="2630427"/>
            <a:ext cx="63500" cy="6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10175C4-EF33-49CD-B0ED-1ECA417D5C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120" y="1250933"/>
            <a:ext cx="2544269" cy="78237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78DC592-A16E-477C-ABE8-02207A7AFE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961" y="2319061"/>
            <a:ext cx="3557664" cy="11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9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r>
              <a:rPr lang="ru-RU" sz="3200" dirty="0">
                <a:solidFill>
                  <a:srgbClr val="4C5D6E"/>
                </a:solidFill>
              </a:rPr>
              <a:t>на прямой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D4568FDA-C757-4C1C-BB05-D12107221ACC}"/>
              </a:ext>
            </a:extLst>
          </p:cNvPr>
          <p:cNvSpPr/>
          <p:nvPr/>
        </p:nvSpPr>
        <p:spPr>
          <a:xfrm>
            <a:off x="6361357" y="774198"/>
            <a:ext cx="1635416" cy="97336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</a:t>
            </a:r>
            <a:r>
              <a:rPr lang="ru-RU" sz="3200" b="1" dirty="0"/>
              <a:t>=1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62008F4-15B1-491A-A7D9-A8C49DDEF6FC}"/>
              </a:ext>
            </a:extLst>
          </p:cNvPr>
          <p:cNvGrpSpPr/>
          <p:nvPr/>
        </p:nvGrpSpPr>
        <p:grpSpPr>
          <a:xfrm>
            <a:off x="3398121" y="1555187"/>
            <a:ext cx="2088509" cy="1318060"/>
            <a:chOff x="3398121" y="1555187"/>
            <a:chExt cx="2088509" cy="1318060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5E5FC7D2-B728-4D43-BE04-158685A937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6372" t="-585" r="54160" b="585"/>
            <a:stretch/>
          </p:blipFill>
          <p:spPr>
            <a:xfrm>
              <a:off x="3883815" y="1555187"/>
              <a:ext cx="400189" cy="1318060"/>
            </a:xfrm>
            <a:prstGeom prst="rect">
              <a:avLst/>
            </a:prstGeom>
          </p:spPr>
        </p:pic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E291A085-D4DB-4653-B7DF-2406DEAF8861}"/>
                </a:ext>
              </a:extLst>
            </p:cNvPr>
            <p:cNvCxnSpPr/>
            <p:nvPr/>
          </p:nvCxnSpPr>
          <p:spPr>
            <a:xfrm>
              <a:off x="3512710" y="1928467"/>
              <a:ext cx="40018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D6CFFAE7-A6FC-4434-851F-17C64C19CF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80532"/>
            <a:stretch/>
          </p:blipFill>
          <p:spPr>
            <a:xfrm>
              <a:off x="3398121" y="1555187"/>
              <a:ext cx="400189" cy="1318060"/>
            </a:xfrm>
            <a:prstGeom prst="rect">
              <a:avLst/>
            </a:prstGeom>
          </p:spPr>
        </p:pic>
        <p:pic>
          <p:nvPicPr>
            <p:cNvPr id="48" name="Рисунок 47">
              <a:extLst>
                <a:ext uri="{FF2B5EF4-FFF2-40B4-BE49-F238E27FC236}">
                  <a16:creationId xmlns:a16="http://schemas.microsoft.com/office/drawing/2014/main" id="{4C48BB2F-2D01-4B02-864D-F61094406B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r="78335"/>
            <a:stretch/>
          </p:blipFill>
          <p:spPr>
            <a:xfrm>
              <a:off x="4284005" y="1934374"/>
              <a:ext cx="1001732" cy="938873"/>
            </a:xfrm>
            <a:prstGeom prst="rect">
              <a:avLst/>
            </a:prstGeom>
          </p:spPr>
        </p:pic>
        <p:pic>
          <p:nvPicPr>
            <p:cNvPr id="50" name="Рисунок 49">
              <a:extLst>
                <a:ext uri="{FF2B5EF4-FFF2-40B4-BE49-F238E27FC236}">
                  <a16:creationId xmlns:a16="http://schemas.microsoft.com/office/drawing/2014/main" id="{E50B932D-291D-47DC-850E-EA557FCB26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93640" t="-269" r="252" b="269"/>
            <a:stretch/>
          </p:blipFill>
          <p:spPr>
            <a:xfrm>
              <a:off x="5204203" y="1884885"/>
              <a:ext cx="282427" cy="938873"/>
            </a:xfrm>
            <a:prstGeom prst="rect">
              <a:avLst/>
            </a:prstGeom>
          </p:spPr>
        </p:pic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1E518DF0-6C17-4405-A77C-F5AE7688C0D5}"/>
              </a:ext>
            </a:extLst>
          </p:cNvPr>
          <p:cNvGrpSpPr/>
          <p:nvPr/>
        </p:nvGrpSpPr>
        <p:grpSpPr>
          <a:xfrm>
            <a:off x="571173" y="3693198"/>
            <a:ext cx="7671412" cy="1450313"/>
            <a:chOff x="571173" y="3693198"/>
            <a:chExt cx="7671412" cy="1450313"/>
          </a:xfrm>
        </p:grpSpPr>
        <p:sp>
          <p:nvSpPr>
            <p:cNvPr id="115" name="Shape 115"/>
            <p:cNvSpPr/>
            <p:nvPr/>
          </p:nvSpPr>
          <p:spPr>
            <a:xfrm>
              <a:off x="571173" y="4572011"/>
              <a:ext cx="571200" cy="571500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6" name="Shape 116" descr="loading-logo.png"/>
            <p:cNvPicPr preferRelativeResize="0"/>
            <p:nvPr/>
          </p:nvPicPr>
          <p:blipFill rotWithShape="1">
            <a:blip r:embed="rId5">
              <a:alphaModFix/>
            </a:blip>
            <a:srcRect l="-19008" t="-14482" r="-19036" b="-14482"/>
            <a:stretch/>
          </p:blipFill>
          <p:spPr>
            <a:xfrm>
              <a:off x="571175" y="4572000"/>
              <a:ext cx="571200" cy="571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C9DBCCEB-C6E3-4435-9864-E50D1FA349CF}"/>
                </a:ext>
              </a:extLst>
            </p:cNvPr>
            <p:cNvGrpSpPr/>
            <p:nvPr/>
          </p:nvGrpSpPr>
          <p:grpSpPr>
            <a:xfrm>
              <a:off x="1104273" y="3747810"/>
              <a:ext cx="7138312" cy="608306"/>
              <a:chOff x="1104273" y="3747810"/>
              <a:chExt cx="7138312" cy="608306"/>
            </a:xfrm>
          </p:grpSpPr>
          <p:cxnSp>
            <p:nvCxnSpPr>
              <p:cNvPr id="36" name="Прямая со стрелкой 35">
                <a:extLst>
                  <a:ext uri="{FF2B5EF4-FFF2-40B4-BE49-F238E27FC236}">
                    <a16:creationId xmlns:a16="http://schemas.microsoft.com/office/drawing/2014/main" id="{7A32F8E1-47DE-48B6-997E-66B8C01D3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4273" y="4279900"/>
                <a:ext cx="68925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Овал 36">
                <a:extLst>
                  <a:ext uri="{FF2B5EF4-FFF2-40B4-BE49-F238E27FC236}">
                    <a16:creationId xmlns:a16="http://schemas.microsoft.com/office/drawing/2014/main" id="{96A0265F-9627-4A86-BF00-DE4EED1E4906}"/>
                  </a:ext>
                </a:extLst>
              </p:cNvPr>
              <p:cNvSpPr/>
              <p:nvPr/>
            </p:nvSpPr>
            <p:spPr>
              <a:xfrm>
                <a:off x="3606800" y="4210050"/>
                <a:ext cx="139698" cy="13969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Овал 38">
                <a:extLst>
                  <a:ext uri="{FF2B5EF4-FFF2-40B4-BE49-F238E27FC236}">
                    <a16:creationId xmlns:a16="http://schemas.microsoft.com/office/drawing/2014/main" id="{06A83E45-29FD-4370-BB9A-676D30551CAD}"/>
                  </a:ext>
                </a:extLst>
              </p:cNvPr>
              <p:cNvSpPr/>
              <p:nvPr/>
            </p:nvSpPr>
            <p:spPr>
              <a:xfrm>
                <a:off x="4645173" y="4210050"/>
                <a:ext cx="139698" cy="13969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Овал 40">
                <a:extLst>
                  <a:ext uri="{FF2B5EF4-FFF2-40B4-BE49-F238E27FC236}">
                    <a16:creationId xmlns:a16="http://schemas.microsoft.com/office/drawing/2014/main" id="{6B4F7CAC-7FF6-4339-94C5-CF5B351AF2CE}"/>
                  </a:ext>
                </a:extLst>
              </p:cNvPr>
              <p:cNvSpPr/>
              <p:nvPr/>
            </p:nvSpPr>
            <p:spPr>
              <a:xfrm>
                <a:off x="5688997" y="4216391"/>
                <a:ext cx="139698" cy="13969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Овал 44">
                <a:extLst>
                  <a:ext uri="{FF2B5EF4-FFF2-40B4-BE49-F238E27FC236}">
                    <a16:creationId xmlns:a16="http://schemas.microsoft.com/office/drawing/2014/main" id="{682640AA-5445-4956-92CA-B14D4F0432EB}"/>
                  </a:ext>
                </a:extLst>
              </p:cNvPr>
              <p:cNvSpPr/>
              <p:nvPr/>
            </p:nvSpPr>
            <p:spPr>
              <a:xfrm>
                <a:off x="1484083" y="4203710"/>
                <a:ext cx="139698" cy="13969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9" name="Прямая со стрелкой 48">
                <a:extLst>
                  <a:ext uri="{FF2B5EF4-FFF2-40B4-BE49-F238E27FC236}">
                    <a16:creationId xmlns:a16="http://schemas.microsoft.com/office/drawing/2014/main" id="{87AA0475-B24F-449B-902F-3FAC84C470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3186" y="4267208"/>
                <a:ext cx="2028374" cy="33051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 стрелкой 50">
                <a:extLst>
                  <a:ext uri="{FF2B5EF4-FFF2-40B4-BE49-F238E27FC236}">
                    <a16:creationId xmlns:a16="http://schemas.microsoft.com/office/drawing/2014/main" id="{B8CC96D5-B4BB-4E79-9CF3-6BE1ECF492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39530" y="4268262"/>
                <a:ext cx="949467" cy="15471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Овал 53">
                <a:extLst>
                  <a:ext uri="{FF2B5EF4-FFF2-40B4-BE49-F238E27FC236}">
                    <a16:creationId xmlns:a16="http://schemas.microsoft.com/office/drawing/2014/main" id="{A42D5800-8D32-468F-B4FD-AE297CBA52C9}"/>
                  </a:ext>
                </a:extLst>
              </p:cNvPr>
              <p:cNvSpPr/>
              <p:nvPr/>
            </p:nvSpPr>
            <p:spPr>
              <a:xfrm>
                <a:off x="6093861" y="4210077"/>
                <a:ext cx="139698" cy="13969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" name="Овал 54">
                <a:extLst>
                  <a:ext uri="{FF2B5EF4-FFF2-40B4-BE49-F238E27FC236}">
                    <a16:creationId xmlns:a16="http://schemas.microsoft.com/office/drawing/2014/main" id="{42976645-524C-480A-AD19-A66012868CA1}"/>
                  </a:ext>
                </a:extLst>
              </p:cNvPr>
              <p:cNvSpPr/>
              <p:nvPr/>
            </p:nvSpPr>
            <p:spPr>
              <a:xfrm>
                <a:off x="7137685" y="4216418"/>
                <a:ext cx="139698" cy="13969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6" name="Прямая со стрелкой 55">
                <a:extLst>
                  <a:ext uri="{FF2B5EF4-FFF2-40B4-BE49-F238E27FC236}">
                    <a16:creationId xmlns:a16="http://schemas.microsoft.com/office/drawing/2014/main" id="{8EEC1927-9AB1-410B-B87A-5BEBDD98A6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88218" y="4268289"/>
                <a:ext cx="949467" cy="15471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D0219A-A118-4FCD-9445-427D1EA3DC3B}"/>
                  </a:ext>
                </a:extLst>
              </p:cNvPr>
              <p:cNvSpPr txBox="1"/>
              <p:nvPr/>
            </p:nvSpPr>
            <p:spPr>
              <a:xfrm>
                <a:off x="1388185" y="3747810"/>
                <a:ext cx="685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		   B	    C	      D   E	   F	</a:t>
                </a:r>
                <a:endParaRPr lang="ru-RU" sz="2400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A8127E2-CCF4-4B68-9B9D-DD91E9E1C870}"/>
                </a:ext>
              </a:extLst>
            </p:cNvPr>
            <p:cNvSpPr txBox="1"/>
            <p:nvPr/>
          </p:nvSpPr>
          <p:spPr>
            <a:xfrm>
              <a:off x="7755815" y="369319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x</a:t>
              </a:r>
              <a:endParaRPr lang="ru-RU" sz="28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0644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Домашнее задание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A79F2C-2A8F-4C0F-98EA-E04B18619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3785" y="1272550"/>
            <a:ext cx="7036428" cy="2626350"/>
          </a:xfrm>
        </p:spPr>
        <p:txBody>
          <a:bodyPr/>
          <a:lstStyle/>
          <a:p>
            <a:pPr marL="114300" indent="0">
              <a:lnSpc>
                <a:spcPct val="200000"/>
              </a:lnSpc>
              <a:buNone/>
            </a:pPr>
            <a:r>
              <a:rPr lang="ru-RU" dirty="0"/>
              <a:t>Напишите код на </a:t>
            </a:r>
            <a:r>
              <a:rPr lang="en-US" dirty="0"/>
              <a:t>Python</a:t>
            </a:r>
            <a:r>
              <a:rPr lang="ru-RU" dirty="0"/>
              <a:t>, реализующий построение графиков: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ru-RU" dirty="0"/>
              <a:t>окружности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ru-RU" dirty="0"/>
              <a:t>эллипса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ru-RU" dirty="0"/>
              <a:t>гиперболы</a:t>
            </a:r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2527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Что мы узнали?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/>
              <a:t>Что такое линейные и квадратичные формы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/>
              <a:t>Какими уравнениями описываются кривые 2-го порядка</a:t>
            </a:r>
          </a:p>
          <a:p>
            <a:pPr marL="469900" lvl="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/>
              <a:t>Как выглядят графики эллипса, параболы и гиперболы</a:t>
            </a:r>
            <a:endParaRPr lang="ru-RU" dirty="0">
              <a:solidFill>
                <a:srgbClr val="2C2D30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3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469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4000" dirty="0">
                <a:solidFill>
                  <a:srgbClr val="4C5D6E"/>
                </a:solidFill>
              </a:rPr>
              <a:t>Введение</a:t>
            </a:r>
            <a:br>
              <a:rPr lang="ru-RU" sz="4000" dirty="0">
                <a:solidFill>
                  <a:srgbClr val="4C5D6E"/>
                </a:solidFill>
              </a:rPr>
            </a:br>
            <a:r>
              <a:rPr lang="ru-RU" sz="4000" dirty="0">
                <a:solidFill>
                  <a:srgbClr val="4C5D6E"/>
                </a:solidFill>
              </a:rPr>
              <a:t>в аналитическую геометрию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53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600" dirty="0">
                <a:solidFill>
                  <a:srgbClr val="BDC2CA"/>
                </a:solidFill>
              </a:rPr>
              <a:t>Линии и поверхности в пространстве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Введение в математику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2</a:t>
            </a:r>
            <a:endParaRPr sz="2000" b="1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84496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План урока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460695" cy="3554264"/>
          </a:xfrm>
        </p:spPr>
        <p:txBody>
          <a:bodyPr/>
          <a:lstStyle/>
          <a:p>
            <a:pPr marL="469900" lvl="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Уравнение плоскости в пространстве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>
                <a:solidFill>
                  <a:srgbClr val="2C2D30"/>
                </a:solidFill>
              </a:rPr>
              <a:t>Уравнение прямой в </a:t>
            </a:r>
            <a:r>
              <a:rPr lang="ru-RU" dirty="0">
                <a:solidFill>
                  <a:srgbClr val="2C2D30"/>
                </a:solidFill>
              </a:rPr>
              <a:t>пространстве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Поверхности 2-го порядка в пространстве</a:t>
            </a: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01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40B40B-A94E-4CEE-9376-4FAFF7434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35" t="10381" r="42947" b="16595"/>
          <a:stretch/>
        </p:blipFill>
        <p:spPr>
          <a:xfrm>
            <a:off x="5078566" y="1620730"/>
            <a:ext cx="2828916" cy="2916138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Уравнение прямой на плоскости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F431CA-F9A7-4A75-92E8-75D49E185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74" y="1238556"/>
            <a:ext cx="4686300" cy="9239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5A8032-577F-4E43-86A4-13CA3E3A1C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4273" y="2006163"/>
            <a:ext cx="3543900" cy="1570193"/>
          </a:xfrm>
          <a:prstGeom prst="rect">
            <a:avLst/>
          </a:prstGeom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E6E69DA-3350-4980-90FF-7161683B39C3}"/>
              </a:ext>
            </a:extLst>
          </p:cNvPr>
          <p:cNvGrpSpPr/>
          <p:nvPr/>
        </p:nvGrpSpPr>
        <p:grpSpPr>
          <a:xfrm>
            <a:off x="5734769" y="1230979"/>
            <a:ext cx="2314958" cy="2309485"/>
            <a:chOff x="5734769" y="1230979"/>
            <a:chExt cx="2314958" cy="230948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3B1A49-4779-4C5B-BD1A-642FDD8EFC99}"/>
                </a:ext>
              </a:extLst>
            </p:cNvPr>
            <p:cNvSpPr txBox="1"/>
            <p:nvPr/>
          </p:nvSpPr>
          <p:spPr>
            <a:xfrm>
              <a:off x="5734769" y="123097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ru-RU" sz="2400" i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56E96A-3312-4B76-91D5-0EB17CC27BBB}"/>
                </a:ext>
              </a:extLst>
            </p:cNvPr>
            <p:cNvSpPr txBox="1"/>
            <p:nvPr/>
          </p:nvSpPr>
          <p:spPr>
            <a:xfrm>
              <a:off x="7711173" y="307879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ru-RU" sz="2400" i="1" dirty="0"/>
            </a:p>
          </p:txBody>
        </p:sp>
      </p:grp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C9161993-A262-432E-A3B9-4A6F9C708367}"/>
              </a:ext>
            </a:extLst>
          </p:cNvPr>
          <p:cNvSpPr/>
          <p:nvPr/>
        </p:nvSpPr>
        <p:spPr>
          <a:xfrm>
            <a:off x="1142372" y="1373585"/>
            <a:ext cx="4425051" cy="64100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57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D8B30E0-763B-419D-9948-37D8BA8E6E43}"/>
              </a:ext>
            </a:extLst>
          </p:cNvPr>
          <p:cNvGrpSpPr/>
          <p:nvPr/>
        </p:nvGrpSpPr>
        <p:grpSpPr>
          <a:xfrm>
            <a:off x="3874924" y="1082735"/>
            <a:ext cx="4391423" cy="3810480"/>
            <a:chOff x="3775002" y="814149"/>
            <a:chExt cx="4391423" cy="3810480"/>
          </a:xfrm>
        </p:grpSpPr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E15FABC6-FDD2-4330-A056-04C551F5B3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925" t="8742" r="20645" b="17724"/>
            <a:stretch/>
          </p:blipFill>
          <p:spPr>
            <a:xfrm>
              <a:off x="3944280" y="1059545"/>
              <a:ext cx="4222145" cy="3565084"/>
            </a:xfrm>
            <a:prstGeom prst="rect">
              <a:avLst/>
            </a:prstGeom>
          </p:spPr>
        </p:pic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6E6E69DA-3350-4980-90FF-7161683B39C3}"/>
                </a:ext>
              </a:extLst>
            </p:cNvPr>
            <p:cNvGrpSpPr/>
            <p:nvPr/>
          </p:nvGrpSpPr>
          <p:grpSpPr>
            <a:xfrm>
              <a:off x="3775002" y="814149"/>
              <a:ext cx="4105448" cy="3450243"/>
              <a:chOff x="3775002" y="814149"/>
              <a:chExt cx="4105448" cy="345024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B3B1A49-4779-4C5B-BD1A-642FDD8EFC99}"/>
                  </a:ext>
                </a:extLst>
              </p:cNvPr>
              <p:cNvSpPr txBox="1"/>
              <p:nvPr/>
            </p:nvSpPr>
            <p:spPr>
              <a:xfrm>
                <a:off x="5758829" y="814149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z</a:t>
                </a:r>
                <a:endParaRPr lang="ru-RU" sz="2400" i="1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56E96A-3312-4B76-91D5-0EB17CC27BBB}"/>
                  </a:ext>
                </a:extLst>
              </p:cNvPr>
              <p:cNvSpPr txBox="1"/>
              <p:nvPr/>
            </p:nvSpPr>
            <p:spPr>
              <a:xfrm>
                <a:off x="3775002" y="3802727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x</a:t>
                </a:r>
                <a:endParaRPr lang="ru-RU" sz="2400" i="1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2CE5FAB-404C-432C-8AF0-5A1623E37539}"/>
                  </a:ext>
                </a:extLst>
              </p:cNvPr>
              <p:cNvSpPr txBox="1"/>
              <p:nvPr/>
            </p:nvSpPr>
            <p:spPr>
              <a:xfrm>
                <a:off x="7541896" y="380178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y</a:t>
                </a:r>
                <a:endParaRPr lang="ru-RU" sz="2400" i="1" dirty="0"/>
              </a:p>
            </p:txBody>
          </p:sp>
        </p:grpSp>
      </p:grpSp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2" y="472103"/>
            <a:ext cx="6907355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000" dirty="0">
                <a:solidFill>
                  <a:srgbClr val="4C5D6E"/>
                </a:solidFill>
              </a:rPr>
              <a:t>Уравнение плоскости в пространстве</a:t>
            </a:r>
            <a:endParaRPr sz="30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6C1E9F-9C11-4D6A-9F9B-3634C165A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372" y="3256310"/>
            <a:ext cx="3991125" cy="595558"/>
          </a:xfrm>
          <a:prstGeom prst="rect">
            <a:avLst/>
          </a:prstGeom>
        </p:spPr>
      </p:pic>
      <p:sp>
        <p:nvSpPr>
          <p:cNvPr id="44" name="Овал 43">
            <a:extLst>
              <a:ext uri="{FF2B5EF4-FFF2-40B4-BE49-F238E27FC236}">
                <a16:creationId xmlns:a16="http://schemas.microsoft.com/office/drawing/2014/main" id="{91026113-3C86-4214-91F0-03D8C35BB70F}"/>
              </a:ext>
            </a:extLst>
          </p:cNvPr>
          <p:cNvSpPr/>
          <p:nvPr/>
        </p:nvSpPr>
        <p:spPr>
          <a:xfrm>
            <a:off x="4760311" y="2354660"/>
            <a:ext cx="63500" cy="6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2EEB0857-F96A-49EE-A8F7-B66EA5519ECE}"/>
              </a:ext>
            </a:extLst>
          </p:cNvPr>
          <p:cNvCxnSpPr>
            <a:cxnSpLocks/>
          </p:cNvCxnSpPr>
          <p:nvPr/>
        </p:nvCxnSpPr>
        <p:spPr>
          <a:xfrm flipV="1">
            <a:off x="6010835" y="2418160"/>
            <a:ext cx="1102659" cy="607428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CA11F9-80EE-4AFC-AB25-34146628C1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265" y="3931494"/>
            <a:ext cx="6826421" cy="64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5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766CB91-C786-4D31-9CCF-797B58D965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33" t="16071" r="24502" b="19548"/>
          <a:stretch/>
        </p:blipFill>
        <p:spPr>
          <a:xfrm rot="1938721">
            <a:off x="4121676" y="1738596"/>
            <a:ext cx="3635165" cy="317036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6C1E9F-9C11-4D6A-9F9B-3634C165A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827" y="1224167"/>
            <a:ext cx="3991125" cy="595558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2" y="472103"/>
            <a:ext cx="6907355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000" dirty="0">
                <a:solidFill>
                  <a:srgbClr val="4C5D6E"/>
                </a:solidFill>
              </a:rPr>
              <a:t>Неполное уравнение плоскости</a:t>
            </a:r>
            <a:endParaRPr sz="30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5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E6E69DA-3350-4980-90FF-7161683B39C3}"/>
              </a:ext>
            </a:extLst>
          </p:cNvPr>
          <p:cNvGrpSpPr/>
          <p:nvPr/>
        </p:nvGrpSpPr>
        <p:grpSpPr>
          <a:xfrm>
            <a:off x="4114697" y="1016204"/>
            <a:ext cx="3685544" cy="3469447"/>
            <a:chOff x="4014775" y="747618"/>
            <a:chExt cx="3685544" cy="346944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3B1A49-4779-4C5B-BD1A-642FDD8EFC99}"/>
                </a:ext>
              </a:extLst>
            </p:cNvPr>
            <p:cNvSpPr txBox="1"/>
            <p:nvPr/>
          </p:nvSpPr>
          <p:spPr>
            <a:xfrm>
              <a:off x="5326452" y="74761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ru-RU" sz="2400" i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56E96A-3312-4B76-91D5-0EB17CC27BBB}"/>
                </a:ext>
              </a:extLst>
            </p:cNvPr>
            <p:cNvSpPr txBox="1"/>
            <p:nvPr/>
          </p:nvSpPr>
          <p:spPr>
            <a:xfrm>
              <a:off x="4014775" y="37554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ru-RU" sz="2400" i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CE5FAB-404C-432C-8AF0-5A1623E37539}"/>
                </a:ext>
              </a:extLst>
            </p:cNvPr>
            <p:cNvSpPr txBox="1"/>
            <p:nvPr/>
          </p:nvSpPr>
          <p:spPr>
            <a:xfrm>
              <a:off x="7361765" y="344439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ru-RU" sz="2400" i="1" dirty="0"/>
            </a:p>
          </p:txBody>
        </p:sp>
      </p:grp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F8C83076-B9AA-4450-B303-104F270739D7}"/>
              </a:ext>
            </a:extLst>
          </p:cNvPr>
          <p:cNvCxnSpPr>
            <a:cxnSpLocks/>
          </p:cNvCxnSpPr>
          <p:nvPr/>
        </p:nvCxnSpPr>
        <p:spPr>
          <a:xfrm flipH="1">
            <a:off x="4112270" y="1224167"/>
            <a:ext cx="481353" cy="6286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F8DBD140-2CC9-49CA-AA3A-83CD89C767AC}"/>
              </a:ext>
            </a:extLst>
          </p:cNvPr>
          <p:cNvCxnSpPr>
            <a:cxnSpLocks/>
          </p:cNvCxnSpPr>
          <p:nvPr/>
        </p:nvCxnSpPr>
        <p:spPr>
          <a:xfrm>
            <a:off x="4283975" y="1207639"/>
            <a:ext cx="181811" cy="5399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316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5977B7A-B4F4-4A39-9E7C-2861869EC9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43" t="14879" r="25042" b="19201"/>
          <a:stretch/>
        </p:blipFill>
        <p:spPr>
          <a:xfrm>
            <a:off x="4292127" y="1521946"/>
            <a:ext cx="3410893" cy="275396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6C1E9F-9C11-4D6A-9F9B-3634C165A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827" y="1224167"/>
            <a:ext cx="3991125" cy="595558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2" y="472103"/>
            <a:ext cx="6907355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000" dirty="0">
                <a:solidFill>
                  <a:srgbClr val="4C5D6E"/>
                </a:solidFill>
              </a:rPr>
              <a:t>Неполное уравнение плоскости</a:t>
            </a:r>
            <a:endParaRPr sz="30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5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E6E69DA-3350-4980-90FF-7161683B39C3}"/>
              </a:ext>
            </a:extLst>
          </p:cNvPr>
          <p:cNvGrpSpPr/>
          <p:nvPr/>
        </p:nvGrpSpPr>
        <p:grpSpPr>
          <a:xfrm>
            <a:off x="4025629" y="1121788"/>
            <a:ext cx="3846668" cy="3283692"/>
            <a:chOff x="3925707" y="853202"/>
            <a:chExt cx="3846668" cy="328369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3B1A49-4779-4C5B-BD1A-642FDD8EFC99}"/>
                </a:ext>
              </a:extLst>
            </p:cNvPr>
            <p:cNvSpPr txBox="1"/>
            <p:nvPr/>
          </p:nvSpPr>
          <p:spPr>
            <a:xfrm>
              <a:off x="5191336" y="85320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ru-RU" sz="2400" i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56E96A-3312-4B76-91D5-0EB17CC27BBB}"/>
                </a:ext>
              </a:extLst>
            </p:cNvPr>
            <p:cNvSpPr txBox="1"/>
            <p:nvPr/>
          </p:nvSpPr>
          <p:spPr>
            <a:xfrm>
              <a:off x="3925707" y="367522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ru-RU" sz="2400" i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CE5FAB-404C-432C-8AF0-5A1623E37539}"/>
                </a:ext>
              </a:extLst>
            </p:cNvPr>
            <p:cNvSpPr txBox="1"/>
            <p:nvPr/>
          </p:nvSpPr>
          <p:spPr>
            <a:xfrm>
              <a:off x="7433821" y="327249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ru-RU" sz="2400" i="1" dirty="0"/>
            </a:p>
          </p:txBody>
        </p:sp>
      </p:grp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F8C83076-B9AA-4450-B303-104F270739D7}"/>
              </a:ext>
            </a:extLst>
          </p:cNvPr>
          <p:cNvCxnSpPr>
            <a:cxnSpLocks/>
          </p:cNvCxnSpPr>
          <p:nvPr/>
        </p:nvCxnSpPr>
        <p:spPr>
          <a:xfrm flipH="1">
            <a:off x="2122112" y="1224167"/>
            <a:ext cx="481353" cy="6286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F8DBD140-2CC9-49CA-AA3A-83CD89C767AC}"/>
              </a:ext>
            </a:extLst>
          </p:cNvPr>
          <p:cNvCxnSpPr>
            <a:cxnSpLocks/>
          </p:cNvCxnSpPr>
          <p:nvPr/>
        </p:nvCxnSpPr>
        <p:spPr>
          <a:xfrm>
            <a:off x="2293817" y="1207639"/>
            <a:ext cx="181811" cy="5399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5911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6C1E9F-9C11-4D6A-9F9B-3634C165A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827" y="1224167"/>
            <a:ext cx="3991125" cy="5955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9D9F28-9AEB-487E-90AD-B2468D2834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l="23214" t="25115" r="30967" b="6596"/>
          <a:stretch/>
        </p:blipFill>
        <p:spPr>
          <a:xfrm>
            <a:off x="4059920" y="1397625"/>
            <a:ext cx="3735456" cy="3353490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2" y="472103"/>
            <a:ext cx="6907355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000" dirty="0">
                <a:solidFill>
                  <a:srgbClr val="4C5D6E"/>
                </a:solidFill>
              </a:rPr>
              <a:t>Уравнение плоскости «в отрезках»</a:t>
            </a:r>
            <a:endParaRPr sz="30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5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E6E69DA-3350-4980-90FF-7161683B39C3}"/>
              </a:ext>
            </a:extLst>
          </p:cNvPr>
          <p:cNvGrpSpPr/>
          <p:nvPr/>
        </p:nvGrpSpPr>
        <p:grpSpPr>
          <a:xfrm>
            <a:off x="3874924" y="1016204"/>
            <a:ext cx="4089729" cy="3516774"/>
            <a:chOff x="3775002" y="747618"/>
            <a:chExt cx="4089729" cy="351677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3B1A49-4779-4C5B-BD1A-642FDD8EFC99}"/>
                </a:ext>
              </a:extLst>
            </p:cNvPr>
            <p:cNvSpPr txBox="1"/>
            <p:nvPr/>
          </p:nvSpPr>
          <p:spPr>
            <a:xfrm>
              <a:off x="5326452" y="74761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ru-RU" sz="2400" i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56E96A-3312-4B76-91D5-0EB17CC27BBB}"/>
                </a:ext>
              </a:extLst>
            </p:cNvPr>
            <p:cNvSpPr txBox="1"/>
            <p:nvPr/>
          </p:nvSpPr>
          <p:spPr>
            <a:xfrm>
              <a:off x="3775002" y="380272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ru-RU" sz="2400" i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CE5FAB-404C-432C-8AF0-5A1623E37539}"/>
                </a:ext>
              </a:extLst>
            </p:cNvPr>
            <p:cNvSpPr txBox="1"/>
            <p:nvPr/>
          </p:nvSpPr>
          <p:spPr>
            <a:xfrm>
              <a:off x="7526177" y="358905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ru-RU" sz="2400" i="1" dirty="0"/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290C4272-6A78-4267-955D-B4BBE9E39D3E}"/>
              </a:ext>
            </a:extLst>
          </p:cNvPr>
          <p:cNvGrpSpPr/>
          <p:nvPr/>
        </p:nvGrpSpPr>
        <p:grpSpPr>
          <a:xfrm>
            <a:off x="4569574" y="2151704"/>
            <a:ext cx="2440826" cy="1975592"/>
            <a:chOff x="4569574" y="2151704"/>
            <a:chExt cx="2440826" cy="1975592"/>
          </a:xfrm>
        </p:grpSpPr>
        <p:cxnSp>
          <p:nvCxnSpPr>
            <p:cNvPr id="43" name="Прямая соединительная линия 42">
              <a:extLst>
                <a:ext uri="{FF2B5EF4-FFF2-40B4-BE49-F238E27FC236}">
                  <a16:creationId xmlns:a16="http://schemas.microsoft.com/office/drawing/2014/main" id="{25C0B3EA-81C3-40B5-8449-83A5C95FC2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9574" y="2152914"/>
              <a:ext cx="1026120" cy="197438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86A28766-3D93-4DA3-BB61-9D792BB87DB2}"/>
                </a:ext>
              </a:extLst>
            </p:cNvPr>
            <p:cNvCxnSpPr>
              <a:cxnSpLocks/>
            </p:cNvCxnSpPr>
            <p:nvPr/>
          </p:nvCxnSpPr>
          <p:spPr>
            <a:xfrm>
              <a:off x="5596773" y="2151704"/>
              <a:ext cx="1413627" cy="18213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7769683A-8778-4924-B216-E6BB697CEE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96049" y="3977640"/>
              <a:ext cx="2414351" cy="14506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D899668-7616-4BC0-9064-CE1A963DAC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7827" y="1970538"/>
            <a:ext cx="3075651" cy="138443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0907E5C-1619-470D-82A6-91AAF644B0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7827" y="3350488"/>
            <a:ext cx="2289347" cy="102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3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8CE978-9CCB-4B40-B8C1-21BEB2BE10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55" t="9741" r="29294" b="31780"/>
          <a:stretch/>
        </p:blipFill>
        <p:spPr>
          <a:xfrm>
            <a:off x="4382237" y="1384796"/>
            <a:ext cx="3528227" cy="2941730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2" y="472103"/>
            <a:ext cx="6907355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000" dirty="0">
                <a:solidFill>
                  <a:srgbClr val="4C5D6E"/>
                </a:solidFill>
              </a:rPr>
              <a:t>Уравнение прямой в пространстве</a:t>
            </a:r>
            <a:endParaRPr sz="30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2508337A-EA6B-4A3D-BFD2-534D86A72E74}"/>
              </a:ext>
            </a:extLst>
          </p:cNvPr>
          <p:cNvGrpSpPr/>
          <p:nvPr/>
        </p:nvGrpSpPr>
        <p:grpSpPr>
          <a:xfrm>
            <a:off x="1530528" y="996986"/>
            <a:ext cx="6493549" cy="3535992"/>
            <a:chOff x="1136828" y="996986"/>
            <a:chExt cx="6493549" cy="3535992"/>
          </a:xfrm>
        </p:grpSpPr>
        <p:pic>
          <p:nvPicPr>
            <p:cNvPr id="43" name="Рисунок 42">
              <a:extLst>
                <a:ext uri="{FF2B5EF4-FFF2-40B4-BE49-F238E27FC236}">
                  <a16:creationId xmlns:a16="http://schemas.microsoft.com/office/drawing/2014/main" id="{92504EEE-A85B-4F76-B45C-0177D02BA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36828" y="2083316"/>
              <a:ext cx="3991125" cy="595558"/>
            </a:xfrm>
            <a:prstGeom prst="rect">
              <a:avLst/>
            </a:prstGeom>
          </p:spPr>
        </p:pic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6E6E69DA-3350-4980-90FF-7161683B39C3}"/>
                </a:ext>
              </a:extLst>
            </p:cNvPr>
            <p:cNvGrpSpPr/>
            <p:nvPr/>
          </p:nvGrpSpPr>
          <p:grpSpPr>
            <a:xfrm>
              <a:off x="1376286" y="996986"/>
              <a:ext cx="6254091" cy="3535992"/>
              <a:chOff x="1276364" y="728400"/>
              <a:chExt cx="6254091" cy="3535992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B3B1A49-4779-4C5B-BD1A-642FDD8EFC99}"/>
                  </a:ext>
                </a:extLst>
              </p:cNvPr>
              <p:cNvSpPr txBox="1"/>
              <p:nvPr/>
            </p:nvSpPr>
            <p:spPr>
              <a:xfrm>
                <a:off x="5483451" y="7284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z</a:t>
                </a:r>
                <a:endParaRPr lang="ru-RU" sz="2400" i="1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56E96A-3312-4B76-91D5-0EB17CC27BBB}"/>
                  </a:ext>
                </a:extLst>
              </p:cNvPr>
              <p:cNvSpPr txBox="1"/>
              <p:nvPr/>
            </p:nvSpPr>
            <p:spPr>
              <a:xfrm>
                <a:off x="3775002" y="3802727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x</a:t>
                </a:r>
                <a:endParaRPr lang="ru-RU" sz="2400" i="1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2CE5FAB-404C-432C-8AF0-5A1623E37539}"/>
                  </a:ext>
                </a:extLst>
              </p:cNvPr>
              <p:cNvSpPr txBox="1"/>
              <p:nvPr/>
            </p:nvSpPr>
            <p:spPr>
              <a:xfrm>
                <a:off x="7191901" y="376777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y</a:t>
                </a:r>
                <a:endParaRPr lang="ru-RU" sz="2400" i="1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4069E74-2B48-40A1-9282-7AA913B500DB}"/>
                  </a:ext>
                </a:extLst>
              </p:cNvPr>
              <p:cNvSpPr txBox="1"/>
              <p:nvPr/>
            </p:nvSpPr>
            <p:spPr>
              <a:xfrm>
                <a:off x="1276364" y="212289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200" b="1" i="1" dirty="0"/>
                  <a:t>1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7267E26-A2F1-481D-B8E2-5E7981E840D0}"/>
                  </a:ext>
                </a:extLst>
              </p:cNvPr>
              <p:cNvSpPr txBox="1"/>
              <p:nvPr/>
            </p:nvSpPr>
            <p:spPr>
              <a:xfrm>
                <a:off x="2260614" y="212289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200" b="1" i="1" dirty="0"/>
                  <a:t>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04A6DB-CDE9-4D58-899B-16664962230D}"/>
                  </a:ext>
                </a:extLst>
              </p:cNvPr>
              <p:cNvSpPr txBox="1"/>
              <p:nvPr/>
            </p:nvSpPr>
            <p:spPr>
              <a:xfrm>
                <a:off x="3231697" y="212289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200" b="1" i="1" dirty="0"/>
                  <a:t>1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51E4B0D-41B9-4016-8DB7-8F7A09D6EDD2}"/>
                  </a:ext>
                </a:extLst>
              </p:cNvPr>
              <p:cNvSpPr txBox="1"/>
              <p:nvPr/>
            </p:nvSpPr>
            <p:spPr>
              <a:xfrm>
                <a:off x="4226501" y="212289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200" b="1" i="1" dirty="0"/>
                  <a:t>1</a:t>
                </a:r>
              </a:p>
            </p:txBody>
          </p:sp>
        </p:grp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6C1E9F-9C11-4D6A-9F9B-3634C165A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0529" y="1400850"/>
            <a:ext cx="3991125" cy="595558"/>
          </a:xfrm>
          <a:prstGeom prst="rect">
            <a:avLst/>
          </a:prstGeom>
        </p:spPr>
      </p:pic>
      <p:sp>
        <p:nvSpPr>
          <p:cNvPr id="8" name="Левая фигурная скобка 7">
            <a:extLst>
              <a:ext uri="{FF2B5EF4-FFF2-40B4-BE49-F238E27FC236}">
                <a16:creationId xmlns:a16="http://schemas.microsoft.com/office/drawing/2014/main" id="{1C6C3CA3-44C9-4EE7-B79A-4B41546ABE10}"/>
              </a:ext>
            </a:extLst>
          </p:cNvPr>
          <p:cNvSpPr/>
          <p:nvPr/>
        </p:nvSpPr>
        <p:spPr>
          <a:xfrm>
            <a:off x="1313674" y="1474512"/>
            <a:ext cx="285600" cy="110993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B2511FDA-CD4D-4C8E-A25A-9BFDE6FABA75}"/>
              </a:ext>
            </a:extLst>
          </p:cNvPr>
          <p:cNvCxnSpPr>
            <a:cxnSpLocks/>
          </p:cNvCxnSpPr>
          <p:nvPr/>
        </p:nvCxnSpPr>
        <p:spPr>
          <a:xfrm flipH="1">
            <a:off x="5711974" y="2907506"/>
            <a:ext cx="722164" cy="840304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65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 на прямой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D4568FDA-C757-4C1C-BB05-D12107221ACC}"/>
              </a:ext>
            </a:extLst>
          </p:cNvPr>
          <p:cNvSpPr/>
          <p:nvPr/>
        </p:nvSpPr>
        <p:spPr>
          <a:xfrm>
            <a:off x="6361357" y="774198"/>
            <a:ext cx="1635416" cy="97336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</a:t>
            </a:r>
            <a:r>
              <a:rPr lang="ru-RU" sz="3200" b="1" dirty="0"/>
              <a:t>=1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C9DBCCEB-C6E3-4435-9864-E50D1FA349CF}"/>
              </a:ext>
            </a:extLst>
          </p:cNvPr>
          <p:cNvGrpSpPr/>
          <p:nvPr/>
        </p:nvGrpSpPr>
        <p:grpSpPr>
          <a:xfrm>
            <a:off x="1104273" y="3747810"/>
            <a:ext cx="7138312" cy="608306"/>
            <a:chOff x="1104273" y="3747810"/>
            <a:chExt cx="7138312" cy="608306"/>
          </a:xfrm>
        </p:grpSpPr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7A32F8E1-47DE-48B6-997E-66B8C01D33DF}"/>
                </a:ext>
              </a:extLst>
            </p:cNvPr>
            <p:cNvCxnSpPr>
              <a:cxnSpLocks/>
            </p:cNvCxnSpPr>
            <p:nvPr/>
          </p:nvCxnSpPr>
          <p:spPr>
            <a:xfrm>
              <a:off x="1104273" y="4279900"/>
              <a:ext cx="68925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96A0265F-9627-4A86-BF00-DE4EED1E4906}"/>
                </a:ext>
              </a:extLst>
            </p:cNvPr>
            <p:cNvSpPr/>
            <p:nvPr/>
          </p:nvSpPr>
          <p:spPr>
            <a:xfrm>
              <a:off x="3606800" y="4210050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06A83E45-29FD-4370-BB9A-676D30551CAD}"/>
                </a:ext>
              </a:extLst>
            </p:cNvPr>
            <p:cNvSpPr/>
            <p:nvPr/>
          </p:nvSpPr>
          <p:spPr>
            <a:xfrm>
              <a:off x="4645173" y="4210050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6B4F7CAC-7FF6-4339-94C5-CF5B351AF2CE}"/>
                </a:ext>
              </a:extLst>
            </p:cNvPr>
            <p:cNvSpPr/>
            <p:nvPr/>
          </p:nvSpPr>
          <p:spPr>
            <a:xfrm>
              <a:off x="5688997" y="4216391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682640AA-5445-4956-92CA-B14D4F0432EB}"/>
                </a:ext>
              </a:extLst>
            </p:cNvPr>
            <p:cNvSpPr/>
            <p:nvPr/>
          </p:nvSpPr>
          <p:spPr>
            <a:xfrm>
              <a:off x="1484083" y="4203710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9" name="Прямая со стрелкой 48">
              <a:extLst>
                <a:ext uri="{FF2B5EF4-FFF2-40B4-BE49-F238E27FC236}">
                  <a16:creationId xmlns:a16="http://schemas.microsoft.com/office/drawing/2014/main" id="{87AA0475-B24F-449B-902F-3FAC84C470F2}"/>
                </a:ext>
              </a:extLst>
            </p:cNvPr>
            <p:cNvCxnSpPr>
              <a:cxnSpLocks/>
            </p:cNvCxnSpPr>
            <p:nvPr/>
          </p:nvCxnSpPr>
          <p:spPr>
            <a:xfrm>
              <a:off x="1613186" y="4267208"/>
              <a:ext cx="2028374" cy="3305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>
              <a:extLst>
                <a:ext uri="{FF2B5EF4-FFF2-40B4-BE49-F238E27FC236}">
                  <a16:creationId xmlns:a16="http://schemas.microsoft.com/office/drawing/2014/main" id="{B8CC96D5-B4BB-4E79-9CF3-6BE1ECF492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39530" y="4268262"/>
              <a:ext cx="949467" cy="1547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A42D5800-8D32-468F-B4FD-AE297CBA52C9}"/>
                </a:ext>
              </a:extLst>
            </p:cNvPr>
            <p:cNvSpPr/>
            <p:nvPr/>
          </p:nvSpPr>
          <p:spPr>
            <a:xfrm>
              <a:off x="6093861" y="4210077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42976645-524C-480A-AD19-A66012868CA1}"/>
                </a:ext>
              </a:extLst>
            </p:cNvPr>
            <p:cNvSpPr/>
            <p:nvPr/>
          </p:nvSpPr>
          <p:spPr>
            <a:xfrm>
              <a:off x="7137685" y="4216418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6" name="Прямая со стрелкой 55">
              <a:extLst>
                <a:ext uri="{FF2B5EF4-FFF2-40B4-BE49-F238E27FC236}">
                  <a16:creationId xmlns:a16="http://schemas.microsoft.com/office/drawing/2014/main" id="{8EEC1927-9AB1-410B-B87A-5BEBDD98A6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88218" y="4268289"/>
              <a:ext cx="949467" cy="1547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7D0219A-A118-4FCD-9445-427D1EA3DC3B}"/>
                </a:ext>
              </a:extLst>
            </p:cNvPr>
            <p:cNvSpPr txBox="1"/>
            <p:nvPr/>
          </p:nvSpPr>
          <p:spPr>
            <a:xfrm>
              <a:off x="1388185" y="3747810"/>
              <a:ext cx="685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		   3	     4	      5  5.5	 6.5	</a:t>
              </a:r>
              <a:endParaRPr lang="ru-RU" sz="2400" dirty="0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62008F4-15B1-491A-A7D9-A8C49DDEF6FC}"/>
              </a:ext>
            </a:extLst>
          </p:cNvPr>
          <p:cNvGrpSpPr/>
          <p:nvPr/>
        </p:nvGrpSpPr>
        <p:grpSpPr>
          <a:xfrm>
            <a:off x="3398121" y="1555187"/>
            <a:ext cx="2088509" cy="1318060"/>
            <a:chOff x="3398121" y="1555187"/>
            <a:chExt cx="2088509" cy="1318060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5E5FC7D2-B728-4D43-BE04-158685A937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6372" t="-585" r="54160" b="585"/>
            <a:stretch/>
          </p:blipFill>
          <p:spPr>
            <a:xfrm>
              <a:off x="3883815" y="1555187"/>
              <a:ext cx="400189" cy="1318060"/>
            </a:xfrm>
            <a:prstGeom prst="rect">
              <a:avLst/>
            </a:prstGeom>
          </p:spPr>
        </p:pic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E291A085-D4DB-4653-B7DF-2406DEAF8861}"/>
                </a:ext>
              </a:extLst>
            </p:cNvPr>
            <p:cNvCxnSpPr/>
            <p:nvPr/>
          </p:nvCxnSpPr>
          <p:spPr>
            <a:xfrm>
              <a:off x="3512710" y="1928467"/>
              <a:ext cx="40018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D6CFFAE7-A6FC-4434-851F-17C64C19CF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80532"/>
            <a:stretch/>
          </p:blipFill>
          <p:spPr>
            <a:xfrm>
              <a:off x="3398121" y="1555187"/>
              <a:ext cx="400189" cy="1318060"/>
            </a:xfrm>
            <a:prstGeom prst="rect">
              <a:avLst/>
            </a:prstGeom>
          </p:spPr>
        </p:pic>
        <p:pic>
          <p:nvPicPr>
            <p:cNvPr id="48" name="Рисунок 47">
              <a:extLst>
                <a:ext uri="{FF2B5EF4-FFF2-40B4-BE49-F238E27FC236}">
                  <a16:creationId xmlns:a16="http://schemas.microsoft.com/office/drawing/2014/main" id="{4C48BB2F-2D01-4B02-864D-F61094406B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r="78335"/>
            <a:stretch/>
          </p:blipFill>
          <p:spPr>
            <a:xfrm>
              <a:off x="4284005" y="1934374"/>
              <a:ext cx="1001732" cy="938873"/>
            </a:xfrm>
            <a:prstGeom prst="rect">
              <a:avLst/>
            </a:prstGeom>
          </p:spPr>
        </p:pic>
        <p:pic>
          <p:nvPicPr>
            <p:cNvPr id="50" name="Рисунок 49">
              <a:extLst>
                <a:ext uri="{FF2B5EF4-FFF2-40B4-BE49-F238E27FC236}">
                  <a16:creationId xmlns:a16="http://schemas.microsoft.com/office/drawing/2014/main" id="{E50B932D-291D-47DC-850E-EA557FCB26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93640" t="-269" r="252" b="269"/>
            <a:stretch/>
          </p:blipFill>
          <p:spPr>
            <a:xfrm>
              <a:off x="5204203" y="1884885"/>
              <a:ext cx="282427" cy="938873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D23F86A7-5D6A-48FA-82CE-33A2C404B9C5}"/>
              </a:ext>
            </a:extLst>
          </p:cNvPr>
          <p:cNvSpPr txBox="1"/>
          <p:nvPr/>
        </p:nvSpPr>
        <p:spPr>
          <a:xfrm>
            <a:off x="7755815" y="369319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x</a:t>
            </a:r>
            <a:endParaRPr lang="ru-RU" sz="28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C0FAC-93D7-47F2-AE8E-6737B07B73B1}"/>
              </a:ext>
            </a:extLst>
          </p:cNvPr>
          <p:cNvSpPr txBox="1"/>
          <p:nvPr/>
        </p:nvSpPr>
        <p:spPr>
          <a:xfrm>
            <a:off x="2406804" y="3879789"/>
            <a:ext cx="5376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			1	        1</a:t>
            </a:r>
            <a:endParaRPr lang="ru-RU" sz="2000" b="1" dirty="0">
              <a:solidFill>
                <a:srgbClr val="FF0000"/>
              </a:solidFill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B8E4A5D-853E-4DCE-B358-95280F40DC30}"/>
              </a:ext>
            </a:extLst>
          </p:cNvPr>
          <p:cNvGrpSpPr/>
          <p:nvPr/>
        </p:nvGrpSpPr>
        <p:grpSpPr>
          <a:xfrm>
            <a:off x="2653249" y="2394233"/>
            <a:ext cx="1288702" cy="2246423"/>
            <a:chOff x="2653249" y="2394233"/>
            <a:chExt cx="1288702" cy="2246423"/>
          </a:xfrm>
        </p:grpSpPr>
        <p:pic>
          <p:nvPicPr>
            <p:cNvPr id="59" name="Рисунок 58">
              <a:extLst>
                <a:ext uri="{FF2B5EF4-FFF2-40B4-BE49-F238E27FC236}">
                  <a16:creationId xmlns:a16="http://schemas.microsoft.com/office/drawing/2014/main" id="{6B393A94-CF7B-4858-8FE4-78A33B7960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80532"/>
            <a:stretch/>
          </p:blipFill>
          <p:spPr>
            <a:xfrm>
              <a:off x="3427174" y="2394233"/>
              <a:ext cx="400189" cy="131806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D10A2E2-EAAF-48B9-B914-9B1F7B3B3774}"/>
                </a:ext>
              </a:extLst>
            </p:cNvPr>
            <p:cNvSpPr txBox="1"/>
            <p:nvPr/>
          </p:nvSpPr>
          <p:spPr>
            <a:xfrm>
              <a:off x="3599607" y="4240546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sz="2000" b="1" i="1" dirty="0"/>
            </a:p>
          </p:txBody>
        </p:sp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565EED9A-956F-4510-9E46-3C6FE30048F1}"/>
                </a:ext>
              </a:extLst>
            </p:cNvPr>
            <p:cNvGrpSpPr/>
            <p:nvPr/>
          </p:nvGrpSpPr>
          <p:grpSpPr>
            <a:xfrm>
              <a:off x="2653249" y="2394233"/>
              <a:ext cx="1288702" cy="1318060"/>
              <a:chOff x="2653249" y="2394233"/>
              <a:chExt cx="1288702" cy="1318060"/>
            </a:xfrm>
          </p:grpSpPr>
          <p:cxnSp>
            <p:nvCxnSpPr>
              <p:cNvPr id="58" name="Прямая со стрелкой 57">
                <a:extLst>
                  <a:ext uri="{FF2B5EF4-FFF2-40B4-BE49-F238E27FC236}">
                    <a16:creationId xmlns:a16="http://schemas.microsoft.com/office/drawing/2014/main" id="{1FA81E42-F3E7-416E-BEC3-6FB33235FC63}"/>
                  </a:ext>
                </a:extLst>
              </p:cNvPr>
              <p:cNvCxnSpPr/>
              <p:nvPr/>
            </p:nvCxnSpPr>
            <p:spPr>
              <a:xfrm>
                <a:off x="3541763" y="2767513"/>
                <a:ext cx="400188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4" name="Рисунок 63">
                <a:extLst>
                  <a:ext uri="{FF2B5EF4-FFF2-40B4-BE49-F238E27FC236}">
                    <a16:creationId xmlns:a16="http://schemas.microsoft.com/office/drawing/2014/main" id="{1E55DC3D-32A1-4818-8A10-B1101FA74E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26372" t="-585" r="54160" b="585"/>
              <a:stretch/>
            </p:blipFill>
            <p:spPr>
              <a:xfrm>
                <a:off x="3129111" y="2394233"/>
                <a:ext cx="400189" cy="1318060"/>
              </a:xfrm>
              <a:prstGeom prst="rect">
                <a:avLst/>
              </a:prstGeom>
            </p:spPr>
          </p:pic>
          <p:pic>
            <p:nvPicPr>
              <p:cNvPr id="65" name="Рисунок 64">
                <a:extLst>
                  <a:ext uri="{FF2B5EF4-FFF2-40B4-BE49-F238E27FC236}">
                    <a16:creationId xmlns:a16="http://schemas.microsoft.com/office/drawing/2014/main" id="{2B02E5C8-2842-4F35-9A1E-A9BA4E901A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80532"/>
              <a:stretch/>
            </p:blipFill>
            <p:spPr>
              <a:xfrm>
                <a:off x="2653249" y="2394233"/>
                <a:ext cx="400189" cy="1318060"/>
              </a:xfrm>
              <a:prstGeom prst="rect">
                <a:avLst/>
              </a:prstGeom>
            </p:spPr>
          </p:pic>
          <p:cxnSp>
            <p:nvCxnSpPr>
              <p:cNvPr id="66" name="Прямая соединительная линия 65">
                <a:extLst>
                  <a:ext uri="{FF2B5EF4-FFF2-40B4-BE49-F238E27FC236}">
                    <a16:creationId xmlns:a16="http://schemas.microsoft.com/office/drawing/2014/main" id="{F6BC89E6-EEF5-4E30-8BF5-8C0C78A5AC1E}"/>
                  </a:ext>
                </a:extLst>
              </p:cNvPr>
              <p:cNvCxnSpPr/>
              <p:nvPr/>
            </p:nvCxnSpPr>
            <p:spPr>
              <a:xfrm>
                <a:off x="3483214" y="2823758"/>
                <a:ext cx="0" cy="4434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Прямая соединительная линия 66">
                <a:extLst>
                  <a:ext uri="{FF2B5EF4-FFF2-40B4-BE49-F238E27FC236}">
                    <a16:creationId xmlns:a16="http://schemas.microsoft.com/office/drawing/2014/main" id="{C7C12FD9-2000-43CC-9F22-E201EA9DA7E8}"/>
                  </a:ext>
                </a:extLst>
              </p:cNvPr>
              <p:cNvCxnSpPr/>
              <p:nvPr/>
            </p:nvCxnSpPr>
            <p:spPr>
              <a:xfrm>
                <a:off x="3876577" y="2823758"/>
                <a:ext cx="0" cy="4434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DE57615-DBD7-43AC-8D69-83F15457B9E2}"/>
              </a:ext>
            </a:extLst>
          </p:cNvPr>
          <p:cNvGrpSpPr/>
          <p:nvPr/>
        </p:nvGrpSpPr>
        <p:grpSpPr>
          <a:xfrm>
            <a:off x="3912868" y="2394233"/>
            <a:ext cx="1352668" cy="1318060"/>
            <a:chOff x="3912868" y="2394233"/>
            <a:chExt cx="1352668" cy="1318060"/>
          </a:xfrm>
        </p:grpSpPr>
        <p:pic>
          <p:nvPicPr>
            <p:cNvPr id="57" name="Рисунок 56">
              <a:extLst>
                <a:ext uri="{FF2B5EF4-FFF2-40B4-BE49-F238E27FC236}">
                  <a16:creationId xmlns:a16="http://schemas.microsoft.com/office/drawing/2014/main" id="{B99C1715-1D96-492A-9776-7CB49B9B13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6372" t="-585" r="54160" b="585"/>
            <a:stretch/>
          </p:blipFill>
          <p:spPr>
            <a:xfrm>
              <a:off x="3912868" y="2394233"/>
              <a:ext cx="400189" cy="1318060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84AD261-9119-4F08-84B4-9692102F0053}"/>
                </a:ext>
              </a:extLst>
            </p:cNvPr>
            <p:cNvSpPr txBox="1"/>
            <p:nvPr/>
          </p:nvSpPr>
          <p:spPr>
            <a:xfrm>
              <a:off x="4280971" y="2769550"/>
              <a:ext cx="9845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3 – 1</a:t>
              </a:r>
              <a:endParaRPr lang="ru-RU" sz="28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5921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8CE978-9CCB-4B40-B8C1-21BEB2BE10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55" t="9741" r="29294" b="31780"/>
          <a:stretch/>
        </p:blipFill>
        <p:spPr>
          <a:xfrm>
            <a:off x="4382237" y="1384796"/>
            <a:ext cx="3528227" cy="2941730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2" y="472103"/>
            <a:ext cx="6907355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000" dirty="0">
                <a:solidFill>
                  <a:srgbClr val="4C5D6E"/>
                </a:solidFill>
              </a:rPr>
              <a:t>Уравнение прямой в пространстве</a:t>
            </a:r>
            <a:endParaRPr sz="30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E6E69DA-3350-4980-90FF-7161683B39C3}"/>
              </a:ext>
            </a:extLst>
          </p:cNvPr>
          <p:cNvGrpSpPr/>
          <p:nvPr/>
        </p:nvGrpSpPr>
        <p:grpSpPr>
          <a:xfrm>
            <a:off x="4268624" y="996986"/>
            <a:ext cx="3755453" cy="3535992"/>
            <a:chOff x="3775002" y="728400"/>
            <a:chExt cx="3755453" cy="353599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3B1A49-4779-4C5B-BD1A-642FDD8EFC99}"/>
                </a:ext>
              </a:extLst>
            </p:cNvPr>
            <p:cNvSpPr txBox="1"/>
            <p:nvPr/>
          </p:nvSpPr>
          <p:spPr>
            <a:xfrm>
              <a:off x="5483451" y="7284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ru-RU" sz="2400" i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56E96A-3312-4B76-91D5-0EB17CC27BBB}"/>
                </a:ext>
              </a:extLst>
            </p:cNvPr>
            <p:cNvSpPr txBox="1"/>
            <p:nvPr/>
          </p:nvSpPr>
          <p:spPr>
            <a:xfrm>
              <a:off x="3775002" y="380272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ru-RU" sz="2400" i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CE5FAB-404C-432C-8AF0-5A1623E37539}"/>
                </a:ext>
              </a:extLst>
            </p:cNvPr>
            <p:cNvSpPr txBox="1"/>
            <p:nvPr/>
          </p:nvSpPr>
          <p:spPr>
            <a:xfrm>
              <a:off x="7191901" y="376777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ru-RU" sz="2400" i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1E4B0D-41B9-4016-8DB7-8F7A09D6EDD2}"/>
                </a:ext>
              </a:extLst>
            </p:cNvPr>
            <p:cNvSpPr txBox="1"/>
            <p:nvPr/>
          </p:nvSpPr>
          <p:spPr>
            <a:xfrm>
              <a:off x="4226501" y="212289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sz="1200" b="1" i="1" dirty="0"/>
            </a:p>
          </p:txBody>
        </p:sp>
      </p:grp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3E3876D2-CBD2-4B4A-BBF0-FF58FD7950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372" y="1346951"/>
            <a:ext cx="4762500" cy="1238250"/>
          </a:xfrm>
          <a:prstGeom prst="rect">
            <a:avLst/>
          </a:prstGeom>
        </p:spPr>
      </p:pic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BBD4D2D3-C02D-40AD-996F-0AFCDC35C759}"/>
              </a:ext>
            </a:extLst>
          </p:cNvPr>
          <p:cNvCxnSpPr>
            <a:cxnSpLocks/>
          </p:cNvCxnSpPr>
          <p:nvPr/>
        </p:nvCxnSpPr>
        <p:spPr>
          <a:xfrm flipH="1">
            <a:off x="5711974" y="2907506"/>
            <a:ext cx="722164" cy="840304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Овал 1">
            <a:extLst>
              <a:ext uri="{FF2B5EF4-FFF2-40B4-BE49-F238E27FC236}">
                <a16:creationId xmlns:a16="http://schemas.microsoft.com/office/drawing/2014/main" id="{124FCA7A-F2EE-4312-AEFF-BE5A162054BB}"/>
              </a:ext>
            </a:extLst>
          </p:cNvPr>
          <p:cNvSpPr/>
          <p:nvPr/>
        </p:nvSpPr>
        <p:spPr>
          <a:xfrm>
            <a:off x="1142372" y="1996225"/>
            <a:ext cx="1433403" cy="5497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BB0034E0-4B68-43AE-9273-65FD5FBE1311}"/>
              </a:ext>
            </a:extLst>
          </p:cNvPr>
          <p:cNvSpPr/>
          <p:nvPr/>
        </p:nvSpPr>
        <p:spPr>
          <a:xfrm>
            <a:off x="2835221" y="2035434"/>
            <a:ext cx="1433403" cy="5497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09CAD655-36DE-4CA2-B269-1D9AE8387A42}"/>
              </a:ext>
            </a:extLst>
          </p:cNvPr>
          <p:cNvSpPr/>
          <p:nvPr/>
        </p:nvSpPr>
        <p:spPr>
          <a:xfrm>
            <a:off x="4471469" y="2035434"/>
            <a:ext cx="1433403" cy="5497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68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 animBg="1"/>
      <p:bldP spid="4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Поверхности 2-го порядка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C4B10CA-A4BB-43F1-867D-25D8E13F24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302"/>
          <a:stretch/>
        </p:blipFill>
        <p:spPr>
          <a:xfrm>
            <a:off x="1142373" y="1412841"/>
            <a:ext cx="4818743" cy="624289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E3538413-E0C2-4322-8CEC-2B91AED5B1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34" t="1" b="-3613"/>
          <a:stretch/>
        </p:blipFill>
        <p:spPr>
          <a:xfrm>
            <a:off x="3114856" y="2647193"/>
            <a:ext cx="4596317" cy="646844"/>
          </a:xfrm>
          <a:prstGeom prst="rect">
            <a:avLst/>
          </a:prstGeom>
        </p:spPr>
      </p:pic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51B9484B-BFE3-47BD-8495-EDEA6B092566}"/>
              </a:ext>
            </a:extLst>
          </p:cNvPr>
          <p:cNvSpPr/>
          <p:nvPr/>
        </p:nvSpPr>
        <p:spPr>
          <a:xfrm>
            <a:off x="1125723" y="1440503"/>
            <a:ext cx="4586251" cy="59662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CD0395DE-6B56-4BF1-B78A-4FE4BFD0A807}"/>
              </a:ext>
            </a:extLst>
          </p:cNvPr>
          <p:cNvSpPr/>
          <p:nvPr/>
        </p:nvSpPr>
        <p:spPr>
          <a:xfrm>
            <a:off x="3351109" y="2741027"/>
            <a:ext cx="3008129" cy="459175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57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Поверхности 2-го порядка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C4B10CA-A4BB-43F1-867D-25D8E13F24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302"/>
          <a:stretch/>
        </p:blipFill>
        <p:spPr>
          <a:xfrm>
            <a:off x="1142373" y="1412841"/>
            <a:ext cx="4818743" cy="62428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604D0C-628B-41A4-BD58-F98AFA2EE1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30" t="11009" r="3961" b="-1"/>
          <a:stretch/>
        </p:blipFill>
        <p:spPr>
          <a:xfrm>
            <a:off x="1713574" y="2133937"/>
            <a:ext cx="6009334" cy="59952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3D69C3-A7BC-4205-956C-728B5A8B3CD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1617" t="-6588" b="-1"/>
          <a:stretch/>
        </p:blipFill>
        <p:spPr>
          <a:xfrm>
            <a:off x="1618496" y="2830268"/>
            <a:ext cx="6104412" cy="653495"/>
          </a:xfrm>
          <a:prstGeom prst="rect">
            <a:avLst/>
          </a:prstGeom>
        </p:spPr>
      </p:pic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E2ABF383-45E2-4390-9AC4-BFD7F22B32EF}"/>
              </a:ext>
            </a:extLst>
          </p:cNvPr>
          <p:cNvSpPr/>
          <p:nvPr/>
        </p:nvSpPr>
        <p:spPr>
          <a:xfrm>
            <a:off x="1166064" y="1440503"/>
            <a:ext cx="6299850" cy="128456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5D2D49A7-C55A-41E9-AACB-40998E6394A4}"/>
              </a:ext>
            </a:extLst>
          </p:cNvPr>
          <p:cNvSpPr/>
          <p:nvPr/>
        </p:nvSpPr>
        <p:spPr>
          <a:xfrm>
            <a:off x="1923109" y="2946723"/>
            <a:ext cx="4464244" cy="459175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1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00D364-9F07-4AAA-B251-FFF3A6B1B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192" y="1461812"/>
            <a:ext cx="3744198" cy="14543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554B68-85FB-42C6-87A2-6BEDB79264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085" t="5266" r="33001" b="26735"/>
          <a:stretch/>
        </p:blipFill>
        <p:spPr>
          <a:xfrm rot="288317">
            <a:off x="4344274" y="1452812"/>
            <a:ext cx="3306600" cy="2979604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2" y="472103"/>
            <a:ext cx="6907355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000" dirty="0">
                <a:solidFill>
                  <a:srgbClr val="4C5D6E"/>
                </a:solidFill>
              </a:rPr>
              <a:t>Эллипсоид</a:t>
            </a:r>
            <a:endParaRPr sz="30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5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E6E69DA-3350-4980-90FF-7161683B39C3}"/>
              </a:ext>
            </a:extLst>
          </p:cNvPr>
          <p:cNvGrpSpPr/>
          <p:nvPr/>
        </p:nvGrpSpPr>
        <p:grpSpPr>
          <a:xfrm>
            <a:off x="4025629" y="1088718"/>
            <a:ext cx="3685544" cy="3316762"/>
            <a:chOff x="3925707" y="820132"/>
            <a:chExt cx="3685544" cy="331676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3B1A49-4779-4C5B-BD1A-642FDD8EFC99}"/>
                </a:ext>
              </a:extLst>
            </p:cNvPr>
            <p:cNvSpPr txBox="1"/>
            <p:nvPr/>
          </p:nvSpPr>
          <p:spPr>
            <a:xfrm>
              <a:off x="5442775" y="82013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ru-RU" sz="2400" i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56E96A-3312-4B76-91D5-0EB17CC27BBB}"/>
                </a:ext>
              </a:extLst>
            </p:cNvPr>
            <p:cNvSpPr txBox="1"/>
            <p:nvPr/>
          </p:nvSpPr>
          <p:spPr>
            <a:xfrm>
              <a:off x="3925707" y="367522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ru-RU" sz="2400" i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CE5FAB-404C-432C-8AF0-5A1623E37539}"/>
                </a:ext>
              </a:extLst>
            </p:cNvPr>
            <p:cNvSpPr txBox="1"/>
            <p:nvPr/>
          </p:nvSpPr>
          <p:spPr>
            <a:xfrm>
              <a:off x="7272697" y="353414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ru-RU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474207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5E51AC-6866-4669-9C4D-8B6C4CBE15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33" t="3844" r="32511" b="20391"/>
          <a:stretch/>
        </p:blipFill>
        <p:spPr>
          <a:xfrm>
            <a:off x="4283974" y="1337206"/>
            <a:ext cx="3195001" cy="3016534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2" y="472103"/>
            <a:ext cx="6907355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000" dirty="0">
                <a:solidFill>
                  <a:srgbClr val="4C5D6E"/>
                </a:solidFill>
              </a:rPr>
              <a:t>Однополостный гиперболоид</a:t>
            </a:r>
            <a:endParaRPr sz="30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E6E69DA-3350-4980-90FF-7161683B39C3}"/>
              </a:ext>
            </a:extLst>
          </p:cNvPr>
          <p:cNvGrpSpPr/>
          <p:nvPr/>
        </p:nvGrpSpPr>
        <p:grpSpPr>
          <a:xfrm>
            <a:off x="4027385" y="931877"/>
            <a:ext cx="3626736" cy="3280418"/>
            <a:chOff x="3927463" y="856476"/>
            <a:chExt cx="3626736" cy="328041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3B1A49-4779-4C5B-BD1A-642FDD8EFC99}"/>
                </a:ext>
              </a:extLst>
            </p:cNvPr>
            <p:cNvSpPr txBox="1"/>
            <p:nvPr/>
          </p:nvSpPr>
          <p:spPr>
            <a:xfrm>
              <a:off x="5907376" y="85647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ru-RU" sz="2400" i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56E96A-3312-4B76-91D5-0EB17CC27BBB}"/>
                </a:ext>
              </a:extLst>
            </p:cNvPr>
            <p:cNvSpPr txBox="1"/>
            <p:nvPr/>
          </p:nvSpPr>
          <p:spPr>
            <a:xfrm>
              <a:off x="3927463" y="360748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ru-RU" sz="2400" i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CE5FAB-404C-432C-8AF0-5A1623E37539}"/>
                </a:ext>
              </a:extLst>
            </p:cNvPr>
            <p:cNvSpPr txBox="1"/>
            <p:nvPr/>
          </p:nvSpPr>
          <p:spPr>
            <a:xfrm>
              <a:off x="7215645" y="367522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ru-RU" sz="2400" i="1" dirty="0"/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9285954-8E5D-4C86-B440-9BB2F806B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184" y="1229782"/>
            <a:ext cx="3195000" cy="122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210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2BBA69-126F-4F8F-977E-3BBBBC6C1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184" y="1209938"/>
            <a:ext cx="3590295" cy="126800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28A6AA-C770-4F6C-A177-EF4736A7FC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43" t="10497" r="29118" b="22092"/>
          <a:stretch/>
        </p:blipFill>
        <p:spPr>
          <a:xfrm>
            <a:off x="4285852" y="1574120"/>
            <a:ext cx="3317536" cy="2683935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2" y="472103"/>
            <a:ext cx="6907355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000" dirty="0" err="1">
                <a:solidFill>
                  <a:srgbClr val="4C5D6E"/>
                </a:solidFill>
              </a:rPr>
              <a:t>Двухполостный</a:t>
            </a:r>
            <a:r>
              <a:rPr lang="ru-RU" sz="3000" dirty="0">
                <a:solidFill>
                  <a:srgbClr val="4C5D6E"/>
                </a:solidFill>
              </a:rPr>
              <a:t> гиперболоид</a:t>
            </a:r>
            <a:endParaRPr sz="30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5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E6E69DA-3350-4980-90FF-7161683B39C3}"/>
              </a:ext>
            </a:extLst>
          </p:cNvPr>
          <p:cNvGrpSpPr/>
          <p:nvPr/>
        </p:nvGrpSpPr>
        <p:grpSpPr>
          <a:xfrm>
            <a:off x="4027385" y="1099941"/>
            <a:ext cx="3626736" cy="3112354"/>
            <a:chOff x="3927463" y="1024540"/>
            <a:chExt cx="3626736" cy="311235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3B1A49-4779-4C5B-BD1A-642FDD8EFC99}"/>
                </a:ext>
              </a:extLst>
            </p:cNvPr>
            <p:cNvSpPr txBox="1"/>
            <p:nvPr/>
          </p:nvSpPr>
          <p:spPr>
            <a:xfrm>
              <a:off x="5844698" y="102454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ru-RU" sz="2400" i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56E96A-3312-4B76-91D5-0EB17CC27BBB}"/>
                </a:ext>
              </a:extLst>
            </p:cNvPr>
            <p:cNvSpPr txBox="1"/>
            <p:nvPr/>
          </p:nvSpPr>
          <p:spPr>
            <a:xfrm>
              <a:off x="3927463" y="360748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ru-RU" sz="2400" i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CE5FAB-404C-432C-8AF0-5A1623E37539}"/>
                </a:ext>
              </a:extLst>
            </p:cNvPr>
            <p:cNvSpPr txBox="1"/>
            <p:nvPr/>
          </p:nvSpPr>
          <p:spPr>
            <a:xfrm>
              <a:off x="7215645" y="367522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ru-RU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48319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1E26F40-37E2-4ED3-86AB-C5ECA876A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595" y="1092824"/>
            <a:ext cx="3846869" cy="147892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B2DA78E-A7CD-4F96-AED7-0C392408D0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10" t="7571" r="32511" b="20391"/>
          <a:stretch/>
        </p:blipFill>
        <p:spPr>
          <a:xfrm>
            <a:off x="4240221" y="1500940"/>
            <a:ext cx="3245477" cy="2868170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2" y="472103"/>
            <a:ext cx="6907355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000" dirty="0">
                <a:solidFill>
                  <a:srgbClr val="4C5D6E"/>
                </a:solidFill>
              </a:rPr>
              <a:t>Конус</a:t>
            </a:r>
            <a:endParaRPr sz="30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5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E6E69DA-3350-4980-90FF-7161683B39C3}"/>
              </a:ext>
            </a:extLst>
          </p:cNvPr>
          <p:cNvGrpSpPr/>
          <p:nvPr/>
        </p:nvGrpSpPr>
        <p:grpSpPr>
          <a:xfrm>
            <a:off x="4027385" y="1099941"/>
            <a:ext cx="3626736" cy="3112354"/>
            <a:chOff x="3927463" y="1024540"/>
            <a:chExt cx="3626736" cy="311235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3B1A49-4779-4C5B-BD1A-642FDD8EFC99}"/>
                </a:ext>
              </a:extLst>
            </p:cNvPr>
            <p:cNvSpPr txBox="1"/>
            <p:nvPr/>
          </p:nvSpPr>
          <p:spPr>
            <a:xfrm>
              <a:off x="5844698" y="102454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ru-RU" sz="2400" i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56E96A-3312-4B76-91D5-0EB17CC27BBB}"/>
                </a:ext>
              </a:extLst>
            </p:cNvPr>
            <p:cNvSpPr txBox="1"/>
            <p:nvPr/>
          </p:nvSpPr>
          <p:spPr>
            <a:xfrm>
              <a:off x="3927463" y="360748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ru-RU" sz="2400" i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CE5FAB-404C-432C-8AF0-5A1623E37539}"/>
                </a:ext>
              </a:extLst>
            </p:cNvPr>
            <p:cNvSpPr txBox="1"/>
            <p:nvPr/>
          </p:nvSpPr>
          <p:spPr>
            <a:xfrm>
              <a:off x="7215645" y="367522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ru-RU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5213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2" y="472103"/>
            <a:ext cx="6907355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000" dirty="0">
                <a:solidFill>
                  <a:srgbClr val="4C5D6E"/>
                </a:solidFill>
              </a:rPr>
              <a:t>Эллиптический параболоид</a:t>
            </a:r>
            <a:endParaRPr sz="30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E6E69DA-3350-4980-90FF-7161683B39C3}"/>
              </a:ext>
            </a:extLst>
          </p:cNvPr>
          <p:cNvGrpSpPr/>
          <p:nvPr/>
        </p:nvGrpSpPr>
        <p:grpSpPr>
          <a:xfrm>
            <a:off x="4025629" y="1285896"/>
            <a:ext cx="3685544" cy="3119584"/>
            <a:chOff x="3925707" y="1017310"/>
            <a:chExt cx="3685544" cy="311958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3B1A49-4779-4C5B-BD1A-642FDD8EFC99}"/>
                </a:ext>
              </a:extLst>
            </p:cNvPr>
            <p:cNvSpPr txBox="1"/>
            <p:nvPr/>
          </p:nvSpPr>
          <p:spPr>
            <a:xfrm>
              <a:off x="5723945" y="101731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ru-RU" sz="2400" i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56E96A-3312-4B76-91D5-0EB17CC27BBB}"/>
                </a:ext>
              </a:extLst>
            </p:cNvPr>
            <p:cNvSpPr txBox="1"/>
            <p:nvPr/>
          </p:nvSpPr>
          <p:spPr>
            <a:xfrm>
              <a:off x="3925707" y="367522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ru-RU" sz="2400" i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CE5FAB-404C-432C-8AF0-5A1623E37539}"/>
                </a:ext>
              </a:extLst>
            </p:cNvPr>
            <p:cNvSpPr txBox="1"/>
            <p:nvPr/>
          </p:nvSpPr>
          <p:spPr>
            <a:xfrm>
              <a:off x="7272697" y="353414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ru-RU" sz="2400" i="1" dirty="0"/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B003D71-3359-4443-821E-926F2FBFF2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43" t="8919" r="30326" b="15900"/>
          <a:stretch/>
        </p:blipFill>
        <p:spPr>
          <a:xfrm>
            <a:off x="4364183" y="1636348"/>
            <a:ext cx="3257923" cy="271400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965246-83A0-4F0D-A0D9-2E8DE3C487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951" y="1340229"/>
            <a:ext cx="2563242" cy="138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257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CFCE11-0F1D-46A4-B22C-50B88C43E3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85" t="7049" r="37236" b="16026"/>
          <a:stretch/>
        </p:blipFill>
        <p:spPr>
          <a:xfrm>
            <a:off x="4136535" y="1212622"/>
            <a:ext cx="3618280" cy="3106688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2" y="472103"/>
            <a:ext cx="6907355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000" dirty="0">
                <a:solidFill>
                  <a:srgbClr val="4C5D6E"/>
                </a:solidFill>
              </a:rPr>
              <a:t>Гиперболический параболоид</a:t>
            </a:r>
            <a:endParaRPr sz="30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E6E69DA-3350-4980-90FF-7161683B39C3}"/>
              </a:ext>
            </a:extLst>
          </p:cNvPr>
          <p:cNvGrpSpPr/>
          <p:nvPr/>
        </p:nvGrpSpPr>
        <p:grpSpPr>
          <a:xfrm>
            <a:off x="3875255" y="846749"/>
            <a:ext cx="3971563" cy="3653272"/>
            <a:chOff x="3775333" y="578163"/>
            <a:chExt cx="3971563" cy="365327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3B1A49-4779-4C5B-BD1A-642FDD8EFC99}"/>
                </a:ext>
              </a:extLst>
            </p:cNvPr>
            <p:cNvSpPr txBox="1"/>
            <p:nvPr/>
          </p:nvSpPr>
          <p:spPr>
            <a:xfrm>
              <a:off x="4913371" y="578163"/>
              <a:ext cx="254961" cy="459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ru-RU" sz="2400" i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56E96A-3312-4B76-91D5-0EB17CC27BBB}"/>
                </a:ext>
              </a:extLst>
            </p:cNvPr>
            <p:cNvSpPr txBox="1"/>
            <p:nvPr/>
          </p:nvSpPr>
          <p:spPr>
            <a:xfrm>
              <a:off x="3775333" y="376977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ru-RU" sz="2400" i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CE5FAB-404C-432C-8AF0-5A1623E37539}"/>
                </a:ext>
              </a:extLst>
            </p:cNvPr>
            <p:cNvSpPr txBox="1"/>
            <p:nvPr/>
          </p:nvSpPr>
          <p:spPr>
            <a:xfrm>
              <a:off x="7408342" y="333188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ru-RU" sz="2400" i="1" dirty="0"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E3B381-3CB2-4842-8612-44D8FB0783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938" y="1295284"/>
            <a:ext cx="2536436" cy="137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410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B35A4DD-30E0-4A39-BFD9-91DFDC92C2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741" t="796" r="38428" b="8711"/>
          <a:stretch/>
        </p:blipFill>
        <p:spPr>
          <a:xfrm>
            <a:off x="4590305" y="897680"/>
            <a:ext cx="2853341" cy="3266798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2" y="472103"/>
            <a:ext cx="6907355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000" dirty="0">
                <a:solidFill>
                  <a:srgbClr val="4C5D6E"/>
                </a:solidFill>
              </a:rPr>
              <a:t>Цилиндры</a:t>
            </a:r>
            <a:endParaRPr sz="30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E6E69DA-3350-4980-90FF-7161683B39C3}"/>
              </a:ext>
            </a:extLst>
          </p:cNvPr>
          <p:cNvGrpSpPr/>
          <p:nvPr/>
        </p:nvGrpSpPr>
        <p:grpSpPr>
          <a:xfrm>
            <a:off x="4855174" y="728027"/>
            <a:ext cx="2454076" cy="3667283"/>
            <a:chOff x="4755252" y="459441"/>
            <a:chExt cx="2454076" cy="366728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3B1A49-4779-4C5B-BD1A-642FDD8EFC99}"/>
                </a:ext>
              </a:extLst>
            </p:cNvPr>
            <p:cNvSpPr txBox="1"/>
            <p:nvPr/>
          </p:nvSpPr>
          <p:spPr>
            <a:xfrm>
              <a:off x="4755252" y="45944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ru-RU" sz="2400" i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56E96A-3312-4B76-91D5-0EB17CC27BBB}"/>
                </a:ext>
              </a:extLst>
            </p:cNvPr>
            <p:cNvSpPr txBox="1"/>
            <p:nvPr/>
          </p:nvSpPr>
          <p:spPr>
            <a:xfrm>
              <a:off x="4968064" y="366505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ru-RU" sz="2400" i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CE5FAB-404C-432C-8AF0-5A1623E37539}"/>
                </a:ext>
              </a:extLst>
            </p:cNvPr>
            <p:cNvSpPr txBox="1"/>
            <p:nvPr/>
          </p:nvSpPr>
          <p:spPr>
            <a:xfrm>
              <a:off x="6870774" y="240315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ru-RU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94212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 на прямой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D4568FDA-C757-4C1C-BB05-D12107221ACC}"/>
              </a:ext>
            </a:extLst>
          </p:cNvPr>
          <p:cNvSpPr/>
          <p:nvPr/>
        </p:nvSpPr>
        <p:spPr>
          <a:xfrm>
            <a:off x="6361357" y="774198"/>
            <a:ext cx="1635416" cy="97336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</a:t>
            </a:r>
            <a:r>
              <a:rPr lang="ru-RU" sz="3200" b="1" dirty="0"/>
              <a:t>=1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C9DBCCEB-C6E3-4435-9864-E50D1FA349CF}"/>
              </a:ext>
            </a:extLst>
          </p:cNvPr>
          <p:cNvGrpSpPr/>
          <p:nvPr/>
        </p:nvGrpSpPr>
        <p:grpSpPr>
          <a:xfrm>
            <a:off x="1104273" y="3747810"/>
            <a:ext cx="7138312" cy="608306"/>
            <a:chOff x="1104273" y="3747810"/>
            <a:chExt cx="7138312" cy="608306"/>
          </a:xfrm>
        </p:grpSpPr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7A32F8E1-47DE-48B6-997E-66B8C01D33DF}"/>
                </a:ext>
              </a:extLst>
            </p:cNvPr>
            <p:cNvCxnSpPr>
              <a:cxnSpLocks/>
            </p:cNvCxnSpPr>
            <p:nvPr/>
          </p:nvCxnSpPr>
          <p:spPr>
            <a:xfrm>
              <a:off x="1104273" y="4279900"/>
              <a:ext cx="68925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96A0265F-9627-4A86-BF00-DE4EED1E4906}"/>
                </a:ext>
              </a:extLst>
            </p:cNvPr>
            <p:cNvSpPr/>
            <p:nvPr/>
          </p:nvSpPr>
          <p:spPr>
            <a:xfrm>
              <a:off x="3606800" y="4210050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06A83E45-29FD-4370-BB9A-676D30551CAD}"/>
                </a:ext>
              </a:extLst>
            </p:cNvPr>
            <p:cNvSpPr/>
            <p:nvPr/>
          </p:nvSpPr>
          <p:spPr>
            <a:xfrm>
              <a:off x="4645173" y="4210050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6B4F7CAC-7FF6-4339-94C5-CF5B351AF2CE}"/>
                </a:ext>
              </a:extLst>
            </p:cNvPr>
            <p:cNvSpPr/>
            <p:nvPr/>
          </p:nvSpPr>
          <p:spPr>
            <a:xfrm>
              <a:off x="5688997" y="4216391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682640AA-5445-4956-92CA-B14D4F0432EB}"/>
                </a:ext>
              </a:extLst>
            </p:cNvPr>
            <p:cNvSpPr/>
            <p:nvPr/>
          </p:nvSpPr>
          <p:spPr>
            <a:xfrm>
              <a:off x="1484083" y="4203710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9" name="Прямая со стрелкой 48">
              <a:extLst>
                <a:ext uri="{FF2B5EF4-FFF2-40B4-BE49-F238E27FC236}">
                  <a16:creationId xmlns:a16="http://schemas.microsoft.com/office/drawing/2014/main" id="{87AA0475-B24F-449B-902F-3FAC84C470F2}"/>
                </a:ext>
              </a:extLst>
            </p:cNvPr>
            <p:cNvCxnSpPr>
              <a:cxnSpLocks/>
            </p:cNvCxnSpPr>
            <p:nvPr/>
          </p:nvCxnSpPr>
          <p:spPr>
            <a:xfrm>
              <a:off x="1613186" y="4267208"/>
              <a:ext cx="2028374" cy="3305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>
              <a:extLst>
                <a:ext uri="{FF2B5EF4-FFF2-40B4-BE49-F238E27FC236}">
                  <a16:creationId xmlns:a16="http://schemas.microsoft.com/office/drawing/2014/main" id="{B8CC96D5-B4BB-4E79-9CF3-6BE1ECF492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39530" y="4268262"/>
              <a:ext cx="949467" cy="1547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A42D5800-8D32-468F-B4FD-AE297CBA52C9}"/>
                </a:ext>
              </a:extLst>
            </p:cNvPr>
            <p:cNvSpPr/>
            <p:nvPr/>
          </p:nvSpPr>
          <p:spPr>
            <a:xfrm>
              <a:off x="6093861" y="4210077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42976645-524C-480A-AD19-A66012868CA1}"/>
                </a:ext>
              </a:extLst>
            </p:cNvPr>
            <p:cNvSpPr/>
            <p:nvPr/>
          </p:nvSpPr>
          <p:spPr>
            <a:xfrm>
              <a:off x="7137685" y="4216418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6" name="Прямая со стрелкой 55">
              <a:extLst>
                <a:ext uri="{FF2B5EF4-FFF2-40B4-BE49-F238E27FC236}">
                  <a16:creationId xmlns:a16="http://schemas.microsoft.com/office/drawing/2014/main" id="{8EEC1927-9AB1-410B-B87A-5BEBDD98A6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88218" y="4268289"/>
              <a:ext cx="949467" cy="1547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7D0219A-A118-4FCD-9445-427D1EA3DC3B}"/>
                </a:ext>
              </a:extLst>
            </p:cNvPr>
            <p:cNvSpPr txBox="1"/>
            <p:nvPr/>
          </p:nvSpPr>
          <p:spPr>
            <a:xfrm>
              <a:off x="1388185" y="3747810"/>
              <a:ext cx="685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		   3	     4	      5  5.5	 6.5	</a:t>
              </a:r>
              <a:endParaRPr lang="ru-RU" sz="2400" dirty="0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62008F4-15B1-491A-A7D9-A8C49DDEF6FC}"/>
              </a:ext>
            </a:extLst>
          </p:cNvPr>
          <p:cNvGrpSpPr/>
          <p:nvPr/>
        </p:nvGrpSpPr>
        <p:grpSpPr>
          <a:xfrm>
            <a:off x="3398121" y="1555187"/>
            <a:ext cx="2088509" cy="1318060"/>
            <a:chOff x="3398121" y="1555187"/>
            <a:chExt cx="2088509" cy="1318060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5E5FC7D2-B728-4D43-BE04-158685A937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6372" t="-585" r="54160" b="585"/>
            <a:stretch/>
          </p:blipFill>
          <p:spPr>
            <a:xfrm>
              <a:off x="3883815" y="1555187"/>
              <a:ext cx="400189" cy="1318060"/>
            </a:xfrm>
            <a:prstGeom prst="rect">
              <a:avLst/>
            </a:prstGeom>
          </p:spPr>
        </p:pic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E291A085-D4DB-4653-B7DF-2406DEAF8861}"/>
                </a:ext>
              </a:extLst>
            </p:cNvPr>
            <p:cNvCxnSpPr/>
            <p:nvPr/>
          </p:nvCxnSpPr>
          <p:spPr>
            <a:xfrm>
              <a:off x="3512710" y="1928467"/>
              <a:ext cx="40018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D6CFFAE7-A6FC-4434-851F-17C64C19CF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80532"/>
            <a:stretch/>
          </p:blipFill>
          <p:spPr>
            <a:xfrm>
              <a:off x="3398121" y="1555187"/>
              <a:ext cx="400189" cy="1318060"/>
            </a:xfrm>
            <a:prstGeom prst="rect">
              <a:avLst/>
            </a:prstGeom>
          </p:spPr>
        </p:pic>
        <p:pic>
          <p:nvPicPr>
            <p:cNvPr id="48" name="Рисунок 47">
              <a:extLst>
                <a:ext uri="{FF2B5EF4-FFF2-40B4-BE49-F238E27FC236}">
                  <a16:creationId xmlns:a16="http://schemas.microsoft.com/office/drawing/2014/main" id="{4C48BB2F-2D01-4B02-864D-F61094406B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r="78335"/>
            <a:stretch/>
          </p:blipFill>
          <p:spPr>
            <a:xfrm>
              <a:off x="4284005" y="1934374"/>
              <a:ext cx="1001732" cy="938873"/>
            </a:xfrm>
            <a:prstGeom prst="rect">
              <a:avLst/>
            </a:prstGeom>
          </p:spPr>
        </p:pic>
        <p:pic>
          <p:nvPicPr>
            <p:cNvPr id="50" name="Рисунок 49">
              <a:extLst>
                <a:ext uri="{FF2B5EF4-FFF2-40B4-BE49-F238E27FC236}">
                  <a16:creationId xmlns:a16="http://schemas.microsoft.com/office/drawing/2014/main" id="{E50B932D-291D-47DC-850E-EA557FCB26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93640" t="-269" r="252" b="269"/>
            <a:stretch/>
          </p:blipFill>
          <p:spPr>
            <a:xfrm>
              <a:off x="5204203" y="1884885"/>
              <a:ext cx="282427" cy="938873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D23F86A7-5D6A-48FA-82CE-33A2C404B9C5}"/>
              </a:ext>
            </a:extLst>
          </p:cNvPr>
          <p:cNvSpPr txBox="1"/>
          <p:nvPr/>
        </p:nvSpPr>
        <p:spPr>
          <a:xfrm>
            <a:off x="7755815" y="369319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x</a:t>
            </a:r>
            <a:endParaRPr lang="ru-RU" sz="28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C0FAC-93D7-47F2-AE8E-6737B07B73B1}"/>
              </a:ext>
            </a:extLst>
          </p:cNvPr>
          <p:cNvSpPr txBox="1"/>
          <p:nvPr/>
        </p:nvSpPr>
        <p:spPr>
          <a:xfrm>
            <a:off x="2406804" y="3879789"/>
            <a:ext cx="5376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			-1	        -1</a:t>
            </a:r>
            <a:endParaRPr lang="ru-RU" sz="2000" b="1" dirty="0">
              <a:solidFill>
                <a:srgbClr val="FF0000"/>
              </a:solidFill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82A7986D-3E43-4515-8291-8589613315CD}"/>
              </a:ext>
            </a:extLst>
          </p:cNvPr>
          <p:cNvGrpSpPr/>
          <p:nvPr/>
        </p:nvGrpSpPr>
        <p:grpSpPr>
          <a:xfrm>
            <a:off x="2701636" y="2483427"/>
            <a:ext cx="4140379" cy="1461440"/>
            <a:chOff x="2701636" y="2483427"/>
            <a:chExt cx="4140379" cy="1461440"/>
          </a:xfrm>
        </p:grpSpPr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AEF5EFC9-5BE8-48A0-81FF-6E1195D61AE9}"/>
                </a:ext>
              </a:extLst>
            </p:cNvPr>
            <p:cNvCxnSpPr/>
            <p:nvPr/>
          </p:nvCxnSpPr>
          <p:spPr>
            <a:xfrm flipH="1">
              <a:off x="2701636" y="2483427"/>
              <a:ext cx="2192482" cy="1396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 стрелкой 68">
              <a:extLst>
                <a:ext uri="{FF2B5EF4-FFF2-40B4-BE49-F238E27FC236}">
                  <a16:creationId xmlns:a16="http://schemas.microsoft.com/office/drawing/2014/main" id="{FA68643B-9C7F-4D7D-AF70-7F18759EC5C3}"/>
                </a:ext>
              </a:extLst>
            </p:cNvPr>
            <p:cNvCxnSpPr>
              <a:cxnSpLocks/>
            </p:cNvCxnSpPr>
            <p:nvPr/>
          </p:nvCxnSpPr>
          <p:spPr>
            <a:xfrm>
              <a:off x="4894118" y="2489691"/>
              <a:ext cx="426448" cy="1403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>
              <a:extLst>
                <a:ext uri="{FF2B5EF4-FFF2-40B4-BE49-F238E27FC236}">
                  <a16:creationId xmlns:a16="http://schemas.microsoft.com/office/drawing/2014/main" id="{D3B997E0-7783-45A3-BECE-9AC7B6522357}"/>
                </a:ext>
              </a:extLst>
            </p:cNvPr>
            <p:cNvCxnSpPr>
              <a:cxnSpLocks/>
            </p:cNvCxnSpPr>
            <p:nvPr/>
          </p:nvCxnSpPr>
          <p:spPr>
            <a:xfrm>
              <a:off x="4894117" y="2483427"/>
              <a:ext cx="1947898" cy="1461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305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Домашнее задание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A79F2C-2A8F-4C0F-98EA-E04B18619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3785" y="1039699"/>
            <a:ext cx="7036428" cy="3084297"/>
          </a:xfrm>
        </p:spPr>
        <p:txBody>
          <a:bodyPr/>
          <a:lstStyle/>
          <a:p>
            <a:pPr marL="114300" indent="0">
              <a:lnSpc>
                <a:spcPct val="200000"/>
              </a:lnSpc>
              <a:buNone/>
            </a:pPr>
            <a:r>
              <a:rPr lang="ru-RU" dirty="0"/>
              <a:t>1. Пусть задана плоскость:</a:t>
            </a:r>
          </a:p>
          <a:p>
            <a:pPr marL="114300" indent="0">
              <a:lnSpc>
                <a:spcPct val="200000"/>
              </a:lnSpc>
              <a:buNone/>
            </a:pPr>
            <a:endParaRPr lang="ru-RU" dirty="0"/>
          </a:p>
          <a:p>
            <a:pPr marL="114300" indent="0">
              <a:lnSpc>
                <a:spcPct val="200000"/>
              </a:lnSpc>
              <a:buNone/>
            </a:pPr>
            <a:r>
              <a:rPr lang="ru-RU" dirty="0"/>
              <a:t>Напишите уравнение плоскости, параллельной данной и проходящей через начало координат.</a:t>
            </a:r>
          </a:p>
          <a:p>
            <a:pPr marL="114300" indent="0">
              <a:buNone/>
            </a:pPr>
            <a:endParaRPr lang="ru-RU" dirty="0"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38E2BF-0D66-408C-AB80-E02546485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112" y="1603114"/>
            <a:ext cx="3991125" cy="59555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54B5271-B95D-4904-B2A2-9103C2156589}"/>
              </a:ext>
            </a:extLst>
          </p:cNvPr>
          <p:cNvSpPr txBox="1"/>
          <p:nvPr/>
        </p:nvSpPr>
        <p:spPr>
          <a:xfrm>
            <a:off x="1445570" y="191128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i="1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2BE812-9268-4991-AB0E-979B9C82FBA7}"/>
              </a:ext>
            </a:extLst>
          </p:cNvPr>
          <p:cNvSpPr txBox="1"/>
          <p:nvPr/>
        </p:nvSpPr>
        <p:spPr>
          <a:xfrm>
            <a:off x="2429820" y="191128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i="1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7C89E8-AC1A-401A-88D2-D7B9BE90B784}"/>
              </a:ext>
            </a:extLst>
          </p:cNvPr>
          <p:cNvSpPr txBox="1"/>
          <p:nvPr/>
        </p:nvSpPr>
        <p:spPr>
          <a:xfrm>
            <a:off x="3400903" y="191128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i="1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F4D66A-03C5-428E-8F85-C5FF1CD30368}"/>
              </a:ext>
            </a:extLst>
          </p:cNvPr>
          <p:cNvSpPr txBox="1"/>
          <p:nvPr/>
        </p:nvSpPr>
        <p:spPr>
          <a:xfrm>
            <a:off x="4395707" y="191128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i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29880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Домашнее задание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A79F2C-2A8F-4C0F-98EA-E04B18619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29601"/>
            <a:ext cx="7036428" cy="3084297"/>
          </a:xfrm>
        </p:spPr>
        <p:txBody>
          <a:bodyPr/>
          <a:lstStyle/>
          <a:p>
            <a:pPr marL="114300" indent="0">
              <a:lnSpc>
                <a:spcPct val="200000"/>
              </a:lnSpc>
              <a:buNone/>
            </a:pPr>
            <a:r>
              <a:rPr lang="ru-RU" dirty="0"/>
              <a:t>2. Пусть задана плоскость:</a:t>
            </a:r>
          </a:p>
          <a:p>
            <a:pPr marL="114300" indent="0">
              <a:lnSpc>
                <a:spcPct val="200000"/>
              </a:lnSpc>
              <a:buNone/>
            </a:pPr>
            <a:endParaRPr lang="ru-RU" dirty="0"/>
          </a:p>
          <a:p>
            <a:pPr marL="114300" indent="0">
              <a:lnSpc>
                <a:spcPct val="200000"/>
              </a:lnSpc>
              <a:buNone/>
            </a:pPr>
            <a:r>
              <a:rPr lang="ru-RU" dirty="0"/>
              <a:t>и прямая:</a:t>
            </a:r>
            <a:br>
              <a:rPr lang="ru-RU" dirty="0"/>
            </a:br>
            <a:endParaRPr lang="ru-RU" dirty="0"/>
          </a:p>
          <a:p>
            <a:pPr marL="114300" indent="0">
              <a:lnSpc>
                <a:spcPct val="200000"/>
              </a:lnSpc>
              <a:buNone/>
            </a:pPr>
            <a:br>
              <a:rPr lang="ru-RU" dirty="0"/>
            </a:br>
            <a:r>
              <a:rPr lang="ru-RU" dirty="0"/>
              <a:t>Как узнать, принадлежит прямая плоскости или нет?</a:t>
            </a:r>
          </a:p>
          <a:p>
            <a:pPr marL="114300" indent="0">
              <a:lnSpc>
                <a:spcPct val="200000"/>
              </a:lnSpc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B63F7215-B151-483E-89A3-504CE68E0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112" y="2762086"/>
            <a:ext cx="3639239" cy="946202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38E2BF-0D66-408C-AB80-E02546485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112" y="1603114"/>
            <a:ext cx="3991125" cy="59555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54B5271-B95D-4904-B2A2-9103C2156589}"/>
              </a:ext>
            </a:extLst>
          </p:cNvPr>
          <p:cNvSpPr txBox="1"/>
          <p:nvPr/>
        </p:nvSpPr>
        <p:spPr>
          <a:xfrm>
            <a:off x="1445570" y="191128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i="1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2BE812-9268-4991-AB0E-979B9C82FBA7}"/>
              </a:ext>
            </a:extLst>
          </p:cNvPr>
          <p:cNvSpPr txBox="1"/>
          <p:nvPr/>
        </p:nvSpPr>
        <p:spPr>
          <a:xfrm>
            <a:off x="2429820" y="191128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i="1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7C89E8-AC1A-401A-88D2-D7B9BE90B784}"/>
              </a:ext>
            </a:extLst>
          </p:cNvPr>
          <p:cNvSpPr txBox="1"/>
          <p:nvPr/>
        </p:nvSpPr>
        <p:spPr>
          <a:xfrm>
            <a:off x="3400903" y="191128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i="1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F4D66A-03C5-428E-8F85-C5FF1CD30368}"/>
              </a:ext>
            </a:extLst>
          </p:cNvPr>
          <p:cNvSpPr txBox="1"/>
          <p:nvPr/>
        </p:nvSpPr>
        <p:spPr>
          <a:xfrm>
            <a:off x="4395707" y="191128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i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269604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Что мы узнали?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marL="469900" lvl="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/>
              <a:t>Как задается уравнение прямой и плоскости в пространстве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/>
              <a:t>Как задаются уравнения поверхностей 2го порядка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/>
              <a:t>Какие бывают виды поверхностей 2го порядка</a:t>
            </a: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17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469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4000" dirty="0">
                <a:solidFill>
                  <a:srgbClr val="4C5D6E"/>
                </a:solidFill>
              </a:rPr>
              <a:t>Введение</a:t>
            </a:r>
            <a:br>
              <a:rPr lang="ru-RU" sz="4000" dirty="0">
                <a:solidFill>
                  <a:srgbClr val="4C5D6E"/>
                </a:solidFill>
              </a:rPr>
            </a:br>
            <a:r>
              <a:rPr lang="ru-RU" sz="4000" dirty="0">
                <a:solidFill>
                  <a:srgbClr val="4C5D6E"/>
                </a:solidFill>
              </a:rPr>
              <a:t>в аналитическую геометрию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53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600" dirty="0">
                <a:solidFill>
                  <a:srgbClr val="BDC2CA"/>
                </a:solidFill>
              </a:rPr>
              <a:t>Графики линии и поверхности в пространстве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Введение в математику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2</a:t>
            </a:r>
            <a:endParaRPr sz="2000" b="1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36655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План урока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460695" cy="3554264"/>
          </a:xfrm>
        </p:spPr>
        <p:txBody>
          <a:bodyPr/>
          <a:lstStyle/>
          <a:p>
            <a:pPr marL="469900" lvl="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График плоскости в пространстве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График прямой в пространстве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Графики поверхностей 2го порядка в пространстве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endParaRPr lang="ru-RU" dirty="0">
              <a:solidFill>
                <a:srgbClr val="2C2D30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77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5977B7A-B4F4-4A39-9E7C-2861869EC9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43" t="14879" r="25042" b="19201"/>
          <a:stretch/>
        </p:blipFill>
        <p:spPr>
          <a:xfrm>
            <a:off x="4292127" y="1521946"/>
            <a:ext cx="3410893" cy="275396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6C1E9F-9C11-4D6A-9F9B-3634C165A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827" y="1224167"/>
            <a:ext cx="3991125" cy="595558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2" y="472103"/>
            <a:ext cx="6907355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000" dirty="0">
                <a:solidFill>
                  <a:srgbClr val="4C5D6E"/>
                </a:solidFill>
              </a:rPr>
              <a:t>Уравнение плоскости</a:t>
            </a:r>
            <a:endParaRPr sz="30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5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E6E69DA-3350-4980-90FF-7161683B39C3}"/>
              </a:ext>
            </a:extLst>
          </p:cNvPr>
          <p:cNvGrpSpPr/>
          <p:nvPr/>
        </p:nvGrpSpPr>
        <p:grpSpPr>
          <a:xfrm>
            <a:off x="4025629" y="1121788"/>
            <a:ext cx="3846668" cy="3283692"/>
            <a:chOff x="3925707" y="853202"/>
            <a:chExt cx="3846668" cy="328369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3B1A49-4779-4C5B-BD1A-642FDD8EFC99}"/>
                </a:ext>
              </a:extLst>
            </p:cNvPr>
            <p:cNvSpPr txBox="1"/>
            <p:nvPr/>
          </p:nvSpPr>
          <p:spPr>
            <a:xfrm>
              <a:off x="5191336" y="85320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ru-RU" sz="2400" i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56E96A-3312-4B76-91D5-0EB17CC27BBB}"/>
                </a:ext>
              </a:extLst>
            </p:cNvPr>
            <p:cNvSpPr txBox="1"/>
            <p:nvPr/>
          </p:nvSpPr>
          <p:spPr>
            <a:xfrm>
              <a:off x="3925707" y="367522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ru-RU" sz="2400" i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CE5FAB-404C-432C-8AF0-5A1623E37539}"/>
                </a:ext>
              </a:extLst>
            </p:cNvPr>
            <p:cNvSpPr txBox="1"/>
            <p:nvPr/>
          </p:nvSpPr>
          <p:spPr>
            <a:xfrm>
              <a:off x="7433821" y="327249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ru-RU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312021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Домашнее задание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A79F2C-2A8F-4C0F-98EA-E04B18619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3785" y="1039699"/>
            <a:ext cx="7036428" cy="3084297"/>
          </a:xfrm>
        </p:spPr>
        <p:txBody>
          <a:bodyPr/>
          <a:lstStyle/>
          <a:p>
            <a:pPr>
              <a:lnSpc>
                <a:spcPct val="200000"/>
              </a:lnSpc>
              <a:buAutoNum type="arabicPeriod"/>
            </a:pPr>
            <a:r>
              <a:rPr lang="ru-RU" dirty="0"/>
              <a:t>Нарисуйте трехмерный график двух параллельных плоскостей</a:t>
            </a:r>
          </a:p>
          <a:p>
            <a:pPr>
              <a:lnSpc>
                <a:spcPct val="200000"/>
              </a:lnSpc>
              <a:buAutoNum type="arabicPeriod"/>
            </a:pPr>
            <a:r>
              <a:rPr lang="ru-RU" dirty="0"/>
              <a:t>Нарисуйте трехмерный график двух любых поверхностей 2го порядка</a:t>
            </a:r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26992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Что мы узнали?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622533" cy="3554264"/>
          </a:xfrm>
        </p:spPr>
        <p:txBody>
          <a:bodyPr/>
          <a:lstStyle/>
          <a:p>
            <a:pPr marL="469900" lvl="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/>
              <a:t>Как нарисовать 3</a:t>
            </a:r>
            <a:r>
              <a:rPr lang="en-US" dirty="0"/>
              <a:t>D</a:t>
            </a:r>
            <a:r>
              <a:rPr lang="ru-RU" dirty="0"/>
              <a:t>-графики точки, прямой и плоскости в пространстве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/>
              <a:t>Как нарисовать 3</a:t>
            </a:r>
            <a:r>
              <a:rPr lang="en-US" dirty="0"/>
              <a:t>D</a:t>
            </a:r>
            <a:r>
              <a:rPr lang="ru-RU" dirty="0"/>
              <a:t>-графики поверхностей 2го порядка</a:t>
            </a: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20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 на прямой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D4568FDA-C757-4C1C-BB05-D12107221ACC}"/>
              </a:ext>
            </a:extLst>
          </p:cNvPr>
          <p:cNvSpPr/>
          <p:nvPr/>
        </p:nvSpPr>
        <p:spPr>
          <a:xfrm>
            <a:off x="6361357" y="774198"/>
            <a:ext cx="1635416" cy="97336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</a:t>
            </a:r>
            <a:r>
              <a:rPr lang="ru-RU" sz="3200" b="1" dirty="0"/>
              <a:t>=1</a:t>
            </a: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7A32F8E1-47DE-48B6-997E-66B8C01D33DF}"/>
              </a:ext>
            </a:extLst>
          </p:cNvPr>
          <p:cNvCxnSpPr>
            <a:cxnSpLocks/>
          </p:cNvCxnSpPr>
          <p:nvPr/>
        </p:nvCxnSpPr>
        <p:spPr>
          <a:xfrm>
            <a:off x="1104273" y="4279900"/>
            <a:ext cx="68925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Овал 36">
            <a:extLst>
              <a:ext uri="{FF2B5EF4-FFF2-40B4-BE49-F238E27FC236}">
                <a16:creationId xmlns:a16="http://schemas.microsoft.com/office/drawing/2014/main" id="{96A0265F-9627-4A86-BF00-DE4EED1E4906}"/>
              </a:ext>
            </a:extLst>
          </p:cNvPr>
          <p:cNvSpPr/>
          <p:nvPr/>
        </p:nvSpPr>
        <p:spPr>
          <a:xfrm>
            <a:off x="3606800" y="4210050"/>
            <a:ext cx="139698" cy="1396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682640AA-5445-4956-92CA-B14D4F0432EB}"/>
              </a:ext>
            </a:extLst>
          </p:cNvPr>
          <p:cNvSpPr/>
          <p:nvPr/>
        </p:nvSpPr>
        <p:spPr>
          <a:xfrm>
            <a:off x="1484083" y="4203710"/>
            <a:ext cx="139698" cy="1396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87AA0475-B24F-449B-902F-3FAC84C470F2}"/>
              </a:ext>
            </a:extLst>
          </p:cNvPr>
          <p:cNvCxnSpPr>
            <a:cxnSpLocks/>
          </p:cNvCxnSpPr>
          <p:nvPr/>
        </p:nvCxnSpPr>
        <p:spPr>
          <a:xfrm>
            <a:off x="1613186" y="4267208"/>
            <a:ext cx="2028374" cy="3305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B8CC96D5-B4BB-4E79-9CF3-6BE1ECF492C7}"/>
              </a:ext>
            </a:extLst>
          </p:cNvPr>
          <p:cNvCxnSpPr>
            <a:cxnSpLocks/>
          </p:cNvCxnSpPr>
          <p:nvPr/>
        </p:nvCxnSpPr>
        <p:spPr>
          <a:xfrm flipH="1" flipV="1">
            <a:off x="2651119" y="4362475"/>
            <a:ext cx="949467" cy="154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8EEC1927-9AB1-410B-B87A-5BEBDD98A677}"/>
              </a:ext>
            </a:extLst>
          </p:cNvPr>
          <p:cNvCxnSpPr>
            <a:cxnSpLocks/>
          </p:cNvCxnSpPr>
          <p:nvPr/>
        </p:nvCxnSpPr>
        <p:spPr>
          <a:xfrm>
            <a:off x="1604763" y="4361646"/>
            <a:ext cx="1038848" cy="16926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62008F4-15B1-491A-A7D9-A8C49DDEF6FC}"/>
              </a:ext>
            </a:extLst>
          </p:cNvPr>
          <p:cNvGrpSpPr/>
          <p:nvPr/>
        </p:nvGrpSpPr>
        <p:grpSpPr>
          <a:xfrm>
            <a:off x="3398121" y="1555187"/>
            <a:ext cx="2088509" cy="1318060"/>
            <a:chOff x="3398121" y="1555187"/>
            <a:chExt cx="2088509" cy="1318060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5E5FC7D2-B728-4D43-BE04-158685A937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6372" t="-585" r="54160" b="585"/>
            <a:stretch/>
          </p:blipFill>
          <p:spPr>
            <a:xfrm>
              <a:off x="3883815" y="1555187"/>
              <a:ext cx="400189" cy="1318060"/>
            </a:xfrm>
            <a:prstGeom prst="rect">
              <a:avLst/>
            </a:prstGeom>
          </p:spPr>
        </p:pic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E291A085-D4DB-4653-B7DF-2406DEAF8861}"/>
                </a:ext>
              </a:extLst>
            </p:cNvPr>
            <p:cNvCxnSpPr/>
            <p:nvPr/>
          </p:nvCxnSpPr>
          <p:spPr>
            <a:xfrm>
              <a:off x="3512710" y="1928467"/>
              <a:ext cx="40018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D6CFFAE7-A6FC-4434-851F-17C64C19CF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80532"/>
            <a:stretch/>
          </p:blipFill>
          <p:spPr>
            <a:xfrm>
              <a:off x="3398121" y="1555187"/>
              <a:ext cx="400189" cy="1318060"/>
            </a:xfrm>
            <a:prstGeom prst="rect">
              <a:avLst/>
            </a:prstGeom>
          </p:spPr>
        </p:pic>
        <p:pic>
          <p:nvPicPr>
            <p:cNvPr id="48" name="Рисунок 47">
              <a:extLst>
                <a:ext uri="{FF2B5EF4-FFF2-40B4-BE49-F238E27FC236}">
                  <a16:creationId xmlns:a16="http://schemas.microsoft.com/office/drawing/2014/main" id="{4C48BB2F-2D01-4B02-864D-F61094406B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r="78335"/>
            <a:stretch/>
          </p:blipFill>
          <p:spPr>
            <a:xfrm>
              <a:off x="4284005" y="1934374"/>
              <a:ext cx="1001732" cy="938873"/>
            </a:xfrm>
            <a:prstGeom prst="rect">
              <a:avLst/>
            </a:prstGeom>
          </p:spPr>
        </p:pic>
        <p:pic>
          <p:nvPicPr>
            <p:cNvPr id="50" name="Рисунок 49">
              <a:extLst>
                <a:ext uri="{FF2B5EF4-FFF2-40B4-BE49-F238E27FC236}">
                  <a16:creationId xmlns:a16="http://schemas.microsoft.com/office/drawing/2014/main" id="{E50B932D-291D-47DC-850E-EA557FCB26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93640" t="-269" r="252" b="269"/>
            <a:stretch/>
          </p:blipFill>
          <p:spPr>
            <a:xfrm>
              <a:off x="5204203" y="1884885"/>
              <a:ext cx="282427" cy="938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978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3D860D4-6871-4F2E-9213-3F5B0C5AD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393" y="1118947"/>
            <a:ext cx="5795162" cy="3334518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r>
              <a:rPr lang="ru-RU" sz="3200" dirty="0">
                <a:solidFill>
                  <a:srgbClr val="4C5D6E"/>
                </a:solidFill>
              </a:rPr>
              <a:t>на плоскости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5FC7D2-B728-4D43-BE04-158685A93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2960" y="1071583"/>
            <a:ext cx="2055627" cy="13180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291A085-D4DB-4653-B7DF-2406DEAF8861}"/>
              </a:ext>
            </a:extLst>
          </p:cNvPr>
          <p:cNvCxnSpPr/>
          <p:nvPr/>
        </p:nvCxnSpPr>
        <p:spPr>
          <a:xfrm>
            <a:off x="4207611" y="1505114"/>
            <a:ext cx="4001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5CC4DE5-CDB0-4346-9720-F923322DB718}"/>
              </a:ext>
            </a:extLst>
          </p:cNvPr>
          <p:cNvGrpSpPr/>
          <p:nvPr/>
        </p:nvGrpSpPr>
        <p:grpSpPr>
          <a:xfrm>
            <a:off x="1067386" y="1040304"/>
            <a:ext cx="6346987" cy="3569306"/>
            <a:chOff x="1067386" y="1040304"/>
            <a:chExt cx="6346987" cy="3569306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FF1A4332-F9D5-456B-A3EE-98B7FC87B2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23312" r="61090"/>
            <a:stretch/>
          </p:blipFill>
          <p:spPr>
            <a:xfrm>
              <a:off x="1067386" y="2890561"/>
              <a:ext cx="721175" cy="938873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D31148CE-63A2-411D-8FE0-D95FD9B120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7330" t="-6581" r="77072" b="6581"/>
            <a:stretch/>
          </p:blipFill>
          <p:spPr>
            <a:xfrm>
              <a:off x="3792003" y="3670737"/>
              <a:ext cx="721175" cy="93887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128E64-FD6B-4820-9002-0CDF8EC27013}"/>
                </a:ext>
              </a:extLst>
            </p:cNvPr>
            <p:cNvSpPr txBox="1"/>
            <p:nvPr/>
          </p:nvSpPr>
          <p:spPr>
            <a:xfrm>
              <a:off x="7050171" y="344549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x</a:t>
              </a:r>
              <a:endParaRPr lang="ru-RU" sz="2800" i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C38B729-4F46-49CD-95EF-D41379D017F9}"/>
                </a:ext>
              </a:extLst>
            </p:cNvPr>
            <p:cNvSpPr txBox="1"/>
            <p:nvPr/>
          </p:nvSpPr>
          <p:spPr>
            <a:xfrm>
              <a:off x="1349372" y="104030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y</a:t>
              </a:r>
              <a:endParaRPr lang="ru-RU" sz="28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5498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3D860D4-6871-4F2E-9213-3F5B0C5AD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393" y="1118947"/>
            <a:ext cx="5795162" cy="3334518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Длина вектора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F1A4332-F9D5-456B-A3EE-98B7FC87B2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l="23312" r="61090"/>
          <a:stretch/>
        </p:blipFill>
        <p:spPr>
          <a:xfrm>
            <a:off x="1067386" y="2890561"/>
            <a:ext cx="721175" cy="938873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31148CE-63A2-411D-8FE0-D95FD9B120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l="7330" t="-6581" r="77072" b="6581"/>
          <a:stretch/>
        </p:blipFill>
        <p:spPr>
          <a:xfrm>
            <a:off x="3792003" y="3670737"/>
            <a:ext cx="721175" cy="93887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B128E64-FD6B-4820-9002-0CDF8EC27013}"/>
              </a:ext>
            </a:extLst>
          </p:cNvPr>
          <p:cNvSpPr txBox="1"/>
          <p:nvPr/>
        </p:nvSpPr>
        <p:spPr>
          <a:xfrm>
            <a:off x="7050171" y="344549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x</a:t>
            </a:r>
            <a:endParaRPr lang="ru-RU" sz="2800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38B729-4F46-49CD-95EF-D41379D017F9}"/>
              </a:ext>
            </a:extLst>
          </p:cNvPr>
          <p:cNvSpPr txBox="1"/>
          <p:nvPr/>
        </p:nvSpPr>
        <p:spPr>
          <a:xfrm>
            <a:off x="1349372" y="104030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y</a:t>
            </a:r>
            <a:endParaRPr lang="ru-RU" sz="2800" i="1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2E2E376-7C28-434F-84CF-90F7E458962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631" b="15743"/>
          <a:stretch/>
        </p:blipFill>
        <p:spPr>
          <a:xfrm>
            <a:off x="4416325" y="1181544"/>
            <a:ext cx="2659230" cy="9388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3024A9A1-35CE-4C41-8B1B-C9120837B880}"/>
              </a:ext>
            </a:extLst>
          </p:cNvPr>
          <p:cNvCxnSpPr>
            <a:cxnSpLocks/>
          </p:cNvCxnSpPr>
          <p:nvPr/>
        </p:nvCxnSpPr>
        <p:spPr>
          <a:xfrm flipV="1">
            <a:off x="1867235" y="3702514"/>
            <a:ext cx="4705330" cy="26532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AE02C834-D8F5-4650-A4AB-D75596B7BE08}"/>
              </a:ext>
            </a:extLst>
          </p:cNvPr>
          <p:cNvCxnSpPr>
            <a:cxnSpLocks/>
          </p:cNvCxnSpPr>
          <p:nvPr/>
        </p:nvCxnSpPr>
        <p:spPr>
          <a:xfrm flipV="1">
            <a:off x="6568774" y="2960741"/>
            <a:ext cx="0" cy="768306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42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18342</TotalTime>
  <Words>674</Words>
  <Application>Microsoft Macintosh PowerPoint</Application>
  <PresentationFormat>Экран (16:9)</PresentationFormat>
  <Paragraphs>312</Paragraphs>
  <Slides>67</Slides>
  <Notes>67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67</vt:i4>
      </vt:variant>
    </vt:vector>
  </HeadingPairs>
  <TitlesOfParts>
    <vt:vector size="69" baseType="lpstr">
      <vt:lpstr>Arial</vt:lpstr>
      <vt:lpstr>Simple Light</vt:lpstr>
      <vt:lpstr>Введение в аналитическую геометрию</vt:lpstr>
      <vt:lpstr>План урока</vt:lpstr>
      <vt:lpstr>Векторы</vt:lpstr>
      <vt:lpstr>Векторы на прямой</vt:lpstr>
      <vt:lpstr>Векторы на прямой</vt:lpstr>
      <vt:lpstr>Векторы на прямой</vt:lpstr>
      <vt:lpstr>Векторы на прямой</vt:lpstr>
      <vt:lpstr>Векторы на плоскости</vt:lpstr>
      <vt:lpstr>Длина вектора</vt:lpstr>
      <vt:lpstr>Векторы на плоскости</vt:lpstr>
      <vt:lpstr>Векторы в пространстве</vt:lpstr>
      <vt:lpstr>Домашнее задание</vt:lpstr>
      <vt:lpstr>Что мы узнали? </vt:lpstr>
      <vt:lpstr>Введение в аналитическую геометрию</vt:lpstr>
      <vt:lpstr>План урока</vt:lpstr>
      <vt:lpstr>Уравнение прямой на плоскости</vt:lpstr>
      <vt:lpstr>Уравнение прямой на плоскости</vt:lpstr>
      <vt:lpstr>Прямая, проходящая через две точки</vt:lpstr>
      <vt:lpstr>Векторы на прямой</vt:lpstr>
      <vt:lpstr>Векторы на прямой</vt:lpstr>
      <vt:lpstr>Уравнение прямой на плоскости</vt:lpstr>
      <vt:lpstr>Векторы на прямой</vt:lpstr>
      <vt:lpstr>Векторы на прямой</vt:lpstr>
      <vt:lpstr>Векторы на плоскости</vt:lpstr>
      <vt:lpstr>Длина вектора</vt:lpstr>
      <vt:lpstr>Векторы на плоскости</vt:lpstr>
      <vt:lpstr>Векторы в пространстве</vt:lpstr>
      <vt:lpstr>Домашнее задание</vt:lpstr>
      <vt:lpstr>Что мы узнали? </vt:lpstr>
      <vt:lpstr>Введение в аналитическую геометрию</vt:lpstr>
      <vt:lpstr>План урока</vt:lpstr>
      <vt:lpstr>Уравнение прямой на плоскости</vt:lpstr>
      <vt:lpstr>Линии 2-го порядка на плоскости</vt:lpstr>
      <vt:lpstr>Линии 2-го порядка на плоскости</vt:lpstr>
      <vt:lpstr>Окружность</vt:lpstr>
      <vt:lpstr>Окружность</vt:lpstr>
      <vt:lpstr>Эллипс</vt:lpstr>
      <vt:lpstr>Гипербола</vt:lpstr>
      <vt:lpstr>Парабола</vt:lpstr>
      <vt:lpstr>Домашнее задание</vt:lpstr>
      <vt:lpstr>Что мы узнали? </vt:lpstr>
      <vt:lpstr>Введение в аналитическую геометрию</vt:lpstr>
      <vt:lpstr>План урока</vt:lpstr>
      <vt:lpstr>Уравнение прямой на плоскости</vt:lpstr>
      <vt:lpstr>Уравнение плоскости в пространстве</vt:lpstr>
      <vt:lpstr>Неполное уравнение плоскости</vt:lpstr>
      <vt:lpstr>Неполное уравнение плоскости</vt:lpstr>
      <vt:lpstr>Уравнение плоскости «в отрезках»</vt:lpstr>
      <vt:lpstr>Уравнение прямой в пространстве</vt:lpstr>
      <vt:lpstr>Уравнение прямой в пространстве</vt:lpstr>
      <vt:lpstr>Поверхности 2-го порядка</vt:lpstr>
      <vt:lpstr>Поверхности 2-го порядка</vt:lpstr>
      <vt:lpstr>Эллипсоид</vt:lpstr>
      <vt:lpstr>Однополостный гиперболоид</vt:lpstr>
      <vt:lpstr>Двухполостный гиперболоид</vt:lpstr>
      <vt:lpstr>Конус</vt:lpstr>
      <vt:lpstr>Эллиптический параболоид</vt:lpstr>
      <vt:lpstr>Гиперболический параболоид</vt:lpstr>
      <vt:lpstr>Цилиндры</vt:lpstr>
      <vt:lpstr>Домашнее задание</vt:lpstr>
      <vt:lpstr>Домашнее задание</vt:lpstr>
      <vt:lpstr>Что мы узнали? </vt:lpstr>
      <vt:lpstr>Введение в аналитическую геометрию</vt:lpstr>
      <vt:lpstr>План урока</vt:lpstr>
      <vt:lpstr>Уравнение плоскости</vt:lpstr>
      <vt:lpstr>Домашнее задание</vt:lpstr>
      <vt:lpstr>Что мы узнали?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первого урока</dc:title>
  <dc:creator>Дмитрий Кирьянов</dc:creator>
  <cp:lastModifiedBy>Microsoft Office User</cp:lastModifiedBy>
  <cp:revision>45</cp:revision>
  <dcterms:modified xsi:type="dcterms:W3CDTF">2019-06-14T13:59:42Z</dcterms:modified>
</cp:coreProperties>
</file>