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74" r:id="rId3"/>
    <p:sldId id="312" r:id="rId4"/>
    <p:sldId id="326" r:id="rId5"/>
    <p:sldId id="327" r:id="rId6"/>
    <p:sldId id="322" r:id="rId7"/>
    <p:sldId id="328" r:id="rId8"/>
    <p:sldId id="329" r:id="rId9"/>
    <p:sldId id="330" r:id="rId10"/>
    <p:sldId id="331" r:id="rId11"/>
    <p:sldId id="332" r:id="rId12"/>
    <p:sldId id="333" r:id="rId13"/>
    <p:sldId id="32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74" autoAdjust="0"/>
  </p:normalViewPr>
  <p:slideViewPr>
    <p:cSldViewPr snapToGrid="0">
      <p:cViewPr varScale="1">
        <p:scale>
          <a:sx n="173" d="100"/>
          <a:sy n="173" d="100"/>
        </p:scale>
        <p:origin x="20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678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81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92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28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41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2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105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20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27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81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490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40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543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93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16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0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39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766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07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3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95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7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04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559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247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51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50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179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699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9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0250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2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45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0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76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0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9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73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Элементы теории вероятностей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Случайные числа. Вероятность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4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Функция распределения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D7B87D-2833-41E6-8B0D-C8F91661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8" b="4276"/>
          <a:stretch/>
        </p:blipFill>
        <p:spPr>
          <a:xfrm>
            <a:off x="1827557" y="1118947"/>
            <a:ext cx="6169216" cy="32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Плотность вероятности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46D4A4-2A93-4BF8-9CFC-C805C2080A6F}"/>
                  </a:ext>
                </a:extLst>
              </p:cNvPr>
              <p:cNvSpPr txBox="1"/>
              <p:nvPr/>
            </p:nvSpPr>
            <p:spPr>
              <a:xfrm>
                <a:off x="1498018" y="2841072"/>
                <a:ext cx="4785156" cy="1117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46D4A4-2A93-4BF8-9CFC-C805C2080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018" y="2841072"/>
                <a:ext cx="4785156" cy="1117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C38138-7CE2-47AC-8A06-F5495C3E936F}"/>
                  </a:ext>
                </a:extLst>
              </p:cNvPr>
              <p:cNvSpPr txBox="1"/>
              <p:nvPr/>
            </p:nvSpPr>
            <p:spPr>
              <a:xfrm>
                <a:off x="1498018" y="1564304"/>
                <a:ext cx="2524922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C38138-7CE2-47AC-8A06-F5495C3E9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018" y="1564304"/>
                <a:ext cx="2524922" cy="93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59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FBAE05-B845-46BD-83DA-196927D6A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6" b="4746"/>
          <a:stretch/>
        </p:blipFill>
        <p:spPr>
          <a:xfrm>
            <a:off x="1637832" y="1052453"/>
            <a:ext cx="6358941" cy="3519547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Равномерное распределение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6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Среднее и дисперсия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293951-8BE9-448B-A1E7-16CEE506B83F}"/>
                  </a:ext>
                </a:extLst>
              </p:cNvPr>
              <p:cNvSpPr txBox="1"/>
              <p:nvPr/>
            </p:nvSpPr>
            <p:spPr>
              <a:xfrm>
                <a:off x="1217622" y="1356642"/>
                <a:ext cx="1584601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293951-8BE9-448B-A1E7-16CEE506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22" y="1356642"/>
                <a:ext cx="1584601" cy="1008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56336E-DCB9-47ED-BAA2-BD276DF99FBA}"/>
                  </a:ext>
                </a:extLst>
              </p:cNvPr>
              <p:cNvSpPr txBox="1"/>
              <p:nvPr/>
            </p:nvSpPr>
            <p:spPr>
              <a:xfrm>
                <a:off x="1217622" y="2610253"/>
                <a:ext cx="2473241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56336E-DCB9-47ED-BAA2-BD276DF9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22" y="2610253"/>
                <a:ext cx="2473241" cy="100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C15EF8-3558-490C-9E7A-D05D67E1D5B0}"/>
                  </a:ext>
                </a:extLst>
              </p:cNvPr>
              <p:cNvSpPr txBox="1"/>
              <p:nvPr/>
            </p:nvSpPr>
            <p:spPr>
              <a:xfrm>
                <a:off x="1217622" y="3863863"/>
                <a:ext cx="1067152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C15EF8-3558-490C-9E7A-D05D67E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22" y="3863863"/>
                <a:ext cx="1067152" cy="410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5A1377-144C-471C-90AD-75D8A70FC6F7}"/>
                  </a:ext>
                </a:extLst>
              </p:cNvPr>
              <p:cNvSpPr txBox="1"/>
              <p:nvPr/>
            </p:nvSpPr>
            <p:spPr>
              <a:xfrm>
                <a:off x="4569574" y="1481189"/>
                <a:ext cx="2352952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5A1377-144C-471C-90AD-75D8A70F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4" y="1481189"/>
                <a:ext cx="2352952" cy="796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80B336-0E04-4166-90D4-7032706095EA}"/>
              </a:ext>
            </a:extLst>
          </p:cNvPr>
          <p:cNvSpPr txBox="1"/>
          <p:nvPr/>
        </p:nvSpPr>
        <p:spPr>
          <a:xfrm>
            <a:off x="3721100" y="18796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6E1A65-0C80-4937-9985-C5AEC8EB3F68}"/>
                  </a:ext>
                </a:extLst>
              </p:cNvPr>
              <p:cNvSpPr txBox="1"/>
              <p:nvPr/>
            </p:nvSpPr>
            <p:spPr>
              <a:xfrm>
                <a:off x="4569573" y="2716115"/>
                <a:ext cx="3279038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6E1A65-0C80-4937-9985-C5AEC8EB3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3" y="2716115"/>
                <a:ext cx="3279038" cy="7968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4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Нормальное распределение</a:t>
            </a:r>
            <a:endParaRPr sz="3200" dirty="0">
              <a:solidFill>
                <a:srgbClr val="4C5D6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A7240F-0FDE-41EC-BC27-046BE4559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6" t="32885" r="36528" b="14568"/>
          <a:stretch/>
        </p:blipFill>
        <p:spPr>
          <a:xfrm>
            <a:off x="1715999" y="1143011"/>
            <a:ext cx="4805900" cy="3177492"/>
          </a:xfrm>
          <a:prstGeom prst="rect">
            <a:avLst/>
          </a:prstGeom>
        </p:spPr>
      </p:pic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206404"/>
            <a:ext cx="4000827" cy="3187796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Напишите код, проверяющий любую из теорем сложения или умножения вероятности на примере модели рулетки</a:t>
            </a:r>
            <a:br>
              <a:rPr lang="ru-RU" dirty="0"/>
            </a:br>
            <a:endParaRPr lang="en-US" dirty="0"/>
          </a:p>
          <a:p>
            <a:pPr>
              <a:buAutoNum type="arabicPeriod"/>
            </a:pPr>
            <a:r>
              <a:rPr lang="ru-RU" dirty="0"/>
              <a:t>Сгенерируйте десять выборок случайных чисел х0, …, х9 </a:t>
            </a:r>
            <a:br>
              <a:rPr lang="ru-RU" dirty="0"/>
            </a:br>
            <a:r>
              <a:rPr lang="ru-RU" dirty="0"/>
              <a:t>и постройте гистограмму распределения случайной суммы х0+х1+ …+ х9 </a:t>
            </a:r>
          </a:p>
        </p:txBody>
      </p:sp>
      <p:pic>
        <p:nvPicPr>
          <p:cNvPr id="39" name="Picture 2" descr="https://upload.wikimedia.org/wikipedia/commons/thumb/5/5d/13-02-27-spielbank-wiesbaden-by-RalfR-094.jpg/1024px-13-02-27-spielbank-wiesbaden-by-RalfR-094.jpg">
            <a:extLst>
              <a:ext uri="{FF2B5EF4-FFF2-40B4-BE49-F238E27FC236}">
                <a16:creationId xmlns:a16="http://schemas.microsoft.com/office/drawing/2014/main" id="{0995094D-27F0-4E54-9AB2-7C1916FA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61" y="1714510"/>
            <a:ext cx="2710437" cy="17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Shape 116" descr="loading-logo.png">
            <a:extLst>
              <a:ext uri="{FF2B5EF4-FFF2-40B4-BE49-F238E27FC236}">
                <a16:creationId xmlns:a16="http://schemas.microsoft.com/office/drawing/2014/main" id="{184F8883-7F3D-4C9D-A26E-0DBA9F238E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82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Что такое закон распределения случайной величины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выглядит плотность вероятности равномерного </a:t>
            </a:r>
            <a:br>
              <a:rPr lang="ru-RU" dirty="0"/>
            </a:br>
            <a:r>
              <a:rPr lang="ru-RU" dirty="0"/>
              <a:t>и  нормального распределения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среднее, дисперсия, стандартное отклонение</a:t>
            </a:r>
          </a:p>
          <a:p>
            <a:pPr>
              <a:lnSpc>
                <a:spcPct val="200000"/>
              </a:lnSpc>
            </a:pPr>
            <a:r>
              <a:rPr lang="ru-RU" dirty="0"/>
              <a:t>Как построить гистограмму в </a:t>
            </a:r>
            <a:r>
              <a:rPr lang="en-US" dirty="0"/>
              <a:t>Python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6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8358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Элементы теории вероятностей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83604" y="3428950"/>
            <a:ext cx="461559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Последовательность независимых испытаний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8358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8148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4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04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Последовательность независимых испытаний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Формула Бернулли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Биномиальное распределение</a:t>
            </a:r>
            <a:endParaRPr lang="en-US" dirty="0">
              <a:solidFill>
                <a:srgbClr val="2C2D30"/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Пример: модель Монте-Карло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8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2C2D30"/>
                </a:solidFill>
              </a:rPr>
              <a:t>Последовательность </a:t>
            </a:r>
            <a:br>
              <a:rPr lang="ru-RU" sz="3200" dirty="0">
                <a:solidFill>
                  <a:srgbClr val="2C2D30"/>
                </a:solidFill>
              </a:rPr>
            </a:br>
            <a:r>
              <a:rPr lang="ru-RU" sz="3200" dirty="0">
                <a:solidFill>
                  <a:srgbClr val="2C2D30"/>
                </a:solidFill>
              </a:rPr>
              <a:t>независимых испытаний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CB7E51-32DD-4A06-9EC3-A324E3587E3C}"/>
              </a:ext>
            </a:extLst>
          </p:cNvPr>
          <p:cNvSpPr/>
          <p:nvPr/>
        </p:nvSpPr>
        <p:spPr>
          <a:xfrm>
            <a:off x="2571281" y="17766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DDF652-3688-4C11-87FB-A55952DBCB87}"/>
              </a:ext>
            </a:extLst>
          </p:cNvPr>
          <p:cNvSpPr/>
          <p:nvPr/>
        </p:nvSpPr>
        <p:spPr>
          <a:xfrm>
            <a:off x="4653605" y="17766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33CECA1-0B18-45FB-9675-164070A6A000}"/>
              </a:ext>
            </a:extLst>
          </p:cNvPr>
          <p:cNvSpPr/>
          <p:nvPr/>
        </p:nvSpPr>
        <p:spPr>
          <a:xfrm>
            <a:off x="1999174" y="32261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929990D-4B1F-4292-B587-55BAA3455565}"/>
              </a:ext>
            </a:extLst>
          </p:cNvPr>
          <p:cNvSpPr/>
          <p:nvPr/>
        </p:nvSpPr>
        <p:spPr>
          <a:xfrm>
            <a:off x="3105299" y="32261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4706817-4049-4297-BF83-E92BD2D4F947}"/>
              </a:ext>
            </a:extLst>
          </p:cNvPr>
          <p:cNvSpPr/>
          <p:nvPr/>
        </p:nvSpPr>
        <p:spPr>
          <a:xfrm>
            <a:off x="4161574" y="32261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E31EF803-591A-4B22-85DE-07D9E3FEC6AE}"/>
              </a:ext>
            </a:extLst>
          </p:cNvPr>
          <p:cNvSpPr/>
          <p:nvPr/>
        </p:nvSpPr>
        <p:spPr>
          <a:xfrm>
            <a:off x="5267699" y="32261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6ED8DB5-B039-4748-A07E-E8BE55F11247}"/>
              </a:ext>
            </a:extLst>
          </p:cNvPr>
          <p:cNvGrpSpPr/>
          <p:nvPr/>
        </p:nvGrpSpPr>
        <p:grpSpPr>
          <a:xfrm>
            <a:off x="2283868" y="2699976"/>
            <a:ext cx="1106125" cy="526210"/>
            <a:chOff x="2283868" y="2699976"/>
            <a:chExt cx="1106125" cy="52621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39746BF3-26DB-467D-AB31-4315CE4B1498}"/>
                </a:ext>
              </a:extLst>
            </p:cNvPr>
            <p:cNvCxnSpPr>
              <a:stCxn id="3" idx="2"/>
              <a:endCxn id="35" idx="0"/>
            </p:cNvCxnSpPr>
            <p:nvPr/>
          </p:nvCxnSpPr>
          <p:spPr>
            <a:xfrm flipH="1">
              <a:off x="2283868" y="2699976"/>
              <a:ext cx="572107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AEF3211-7E8E-4E4A-933D-7225F452B07F}"/>
                </a:ext>
              </a:extLst>
            </p:cNvPr>
            <p:cNvCxnSpPr>
              <a:cxnSpLocks/>
              <a:stCxn id="3" idx="2"/>
              <a:endCxn id="36" idx="0"/>
            </p:cNvCxnSpPr>
            <p:nvPr/>
          </p:nvCxnSpPr>
          <p:spPr>
            <a:xfrm>
              <a:off x="2855975" y="2699976"/>
              <a:ext cx="534018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163FCD3-5B29-4111-9146-796199EC555C}"/>
              </a:ext>
            </a:extLst>
          </p:cNvPr>
          <p:cNvGrpSpPr/>
          <p:nvPr/>
        </p:nvGrpSpPr>
        <p:grpSpPr>
          <a:xfrm>
            <a:off x="4380576" y="2699976"/>
            <a:ext cx="1106125" cy="526210"/>
            <a:chOff x="3810282" y="2604811"/>
            <a:chExt cx="1106125" cy="526210"/>
          </a:xfrm>
        </p:grpSpPr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DC11F2FC-556A-4740-85D9-16E0DF2748A4}"/>
                </a:ext>
              </a:extLst>
            </p:cNvPr>
            <p:cNvCxnSpPr/>
            <p:nvPr/>
          </p:nvCxnSpPr>
          <p:spPr>
            <a:xfrm flipH="1">
              <a:off x="3810282" y="2604811"/>
              <a:ext cx="572107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E5E9F38C-E8A3-4485-BEA6-5D9B5453A0C6}"/>
                </a:ext>
              </a:extLst>
            </p:cNvPr>
            <p:cNvCxnSpPr>
              <a:cxnSpLocks/>
            </p:cNvCxnSpPr>
            <p:nvPr/>
          </p:nvCxnSpPr>
          <p:spPr>
            <a:xfrm>
              <a:off x="4382389" y="2604811"/>
              <a:ext cx="534018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40BB540-6BCF-4B47-B313-ED0221B8DDBA}"/>
              </a:ext>
            </a:extLst>
          </p:cNvPr>
          <p:cNvGrpSpPr/>
          <p:nvPr/>
        </p:nvGrpSpPr>
        <p:grpSpPr>
          <a:xfrm>
            <a:off x="1980414" y="4111416"/>
            <a:ext cx="590648" cy="323584"/>
            <a:chOff x="2366716" y="2260436"/>
            <a:chExt cx="1106125" cy="526210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0946E07-3B0F-4313-8405-B41632A550A3}"/>
                </a:ext>
              </a:extLst>
            </p:cNvPr>
            <p:cNvCxnSpPr/>
            <p:nvPr/>
          </p:nvCxnSpPr>
          <p:spPr>
            <a:xfrm flipH="1">
              <a:off x="2366716" y="2260436"/>
              <a:ext cx="572107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42A9963A-63AE-4321-AD8E-E8E6E50D0213}"/>
                </a:ext>
              </a:extLst>
            </p:cNvPr>
            <p:cNvCxnSpPr>
              <a:cxnSpLocks/>
            </p:cNvCxnSpPr>
            <p:nvPr/>
          </p:nvCxnSpPr>
          <p:spPr>
            <a:xfrm>
              <a:off x="2938823" y="2260436"/>
              <a:ext cx="534018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6FC21E61-3E29-4137-8A29-9826738BB8EB}"/>
              </a:ext>
            </a:extLst>
          </p:cNvPr>
          <p:cNvGrpSpPr/>
          <p:nvPr/>
        </p:nvGrpSpPr>
        <p:grpSpPr>
          <a:xfrm>
            <a:off x="3091704" y="4088078"/>
            <a:ext cx="590648" cy="323584"/>
            <a:chOff x="2366716" y="2260436"/>
            <a:chExt cx="1106125" cy="526210"/>
          </a:xfrm>
        </p:grpSpPr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23261E4F-1467-458F-A58A-F7FE01820DA3}"/>
                </a:ext>
              </a:extLst>
            </p:cNvPr>
            <p:cNvCxnSpPr/>
            <p:nvPr/>
          </p:nvCxnSpPr>
          <p:spPr>
            <a:xfrm flipH="1">
              <a:off x="2366716" y="2260436"/>
              <a:ext cx="572107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5C6781E-0561-45CA-9313-A57BC6829E95}"/>
                </a:ext>
              </a:extLst>
            </p:cNvPr>
            <p:cNvCxnSpPr>
              <a:cxnSpLocks/>
            </p:cNvCxnSpPr>
            <p:nvPr/>
          </p:nvCxnSpPr>
          <p:spPr>
            <a:xfrm>
              <a:off x="2938823" y="2260436"/>
              <a:ext cx="534018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E77BF7C-1A0C-45EA-968C-F83D0E6D70D2}"/>
              </a:ext>
            </a:extLst>
          </p:cNvPr>
          <p:cNvGrpSpPr/>
          <p:nvPr/>
        </p:nvGrpSpPr>
        <p:grpSpPr>
          <a:xfrm>
            <a:off x="4181678" y="4088078"/>
            <a:ext cx="590648" cy="323584"/>
            <a:chOff x="2366716" y="2260436"/>
            <a:chExt cx="1106125" cy="52621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05154484-0688-4199-BC67-7DC9AA12C7A4}"/>
                </a:ext>
              </a:extLst>
            </p:cNvPr>
            <p:cNvCxnSpPr/>
            <p:nvPr/>
          </p:nvCxnSpPr>
          <p:spPr>
            <a:xfrm flipH="1">
              <a:off x="2366716" y="2260436"/>
              <a:ext cx="572107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2DEEC630-62F3-4860-8567-727E96D4943D}"/>
                </a:ext>
              </a:extLst>
            </p:cNvPr>
            <p:cNvCxnSpPr>
              <a:cxnSpLocks/>
            </p:cNvCxnSpPr>
            <p:nvPr/>
          </p:nvCxnSpPr>
          <p:spPr>
            <a:xfrm>
              <a:off x="2938823" y="2260436"/>
              <a:ext cx="534018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C5C5D55E-7F08-453D-B925-582CB84111CF}"/>
              </a:ext>
            </a:extLst>
          </p:cNvPr>
          <p:cNvGrpSpPr/>
          <p:nvPr/>
        </p:nvGrpSpPr>
        <p:grpSpPr>
          <a:xfrm>
            <a:off x="5324078" y="4088078"/>
            <a:ext cx="590648" cy="323584"/>
            <a:chOff x="2366716" y="2260436"/>
            <a:chExt cx="1106125" cy="526210"/>
          </a:xfrm>
        </p:grpSpPr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52AE07FF-C1A8-4EF5-91D3-4D122F54AE0A}"/>
                </a:ext>
              </a:extLst>
            </p:cNvPr>
            <p:cNvCxnSpPr/>
            <p:nvPr/>
          </p:nvCxnSpPr>
          <p:spPr>
            <a:xfrm flipH="1">
              <a:off x="2366716" y="2260436"/>
              <a:ext cx="572107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879BE082-253A-42DC-8F62-2F988FFC16A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823" y="2260436"/>
              <a:ext cx="534018" cy="52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D2FD1DD-5F55-4952-BCB2-794B3610765C}"/>
              </a:ext>
            </a:extLst>
          </p:cNvPr>
          <p:cNvGrpSpPr/>
          <p:nvPr/>
        </p:nvGrpSpPr>
        <p:grpSpPr>
          <a:xfrm>
            <a:off x="2633414" y="1540818"/>
            <a:ext cx="3294767" cy="471886"/>
            <a:chOff x="2633413" y="1261418"/>
            <a:chExt cx="3294767" cy="471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Прямоугольник 84">
                  <a:extLst>
                    <a:ext uri="{FF2B5EF4-FFF2-40B4-BE49-F238E27FC236}">
                      <a16:creationId xmlns:a16="http://schemas.microsoft.com/office/drawing/2014/main" id="{D3D66DAC-5AE2-403F-8B89-9993C6644CD9}"/>
                    </a:ext>
                  </a:extLst>
                </p:cNvPr>
                <p:cNvSpPr/>
                <p:nvPr/>
              </p:nvSpPr>
              <p:spPr>
                <a:xfrm>
                  <a:off x="4372690" y="1261418"/>
                  <a:ext cx="15554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5" name="Прямоугольник 84">
                  <a:extLst>
                    <a:ext uri="{FF2B5EF4-FFF2-40B4-BE49-F238E27FC236}">
                      <a16:creationId xmlns:a16="http://schemas.microsoft.com/office/drawing/2014/main" id="{D3D66DAC-5AE2-403F-8B89-9993C6644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690" y="1261418"/>
                  <a:ext cx="155549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Прямоугольник 85">
                  <a:extLst>
                    <a:ext uri="{FF2B5EF4-FFF2-40B4-BE49-F238E27FC236}">
                      <a16:creationId xmlns:a16="http://schemas.microsoft.com/office/drawing/2014/main" id="{8EDE2577-3172-43B3-8FA1-995B0EF8CA45}"/>
                    </a:ext>
                  </a:extLst>
                </p:cNvPr>
                <p:cNvSpPr/>
                <p:nvPr/>
              </p:nvSpPr>
              <p:spPr>
                <a:xfrm>
                  <a:off x="2633413" y="1271639"/>
                  <a:ext cx="3821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6" name="Прямоугольник 85">
                  <a:extLst>
                    <a:ext uri="{FF2B5EF4-FFF2-40B4-BE49-F238E27FC236}">
                      <a16:creationId xmlns:a16="http://schemas.microsoft.com/office/drawing/2014/main" id="{8EDE2577-3172-43B3-8FA1-995B0EF8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413" y="1271639"/>
                  <a:ext cx="38216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587" b="-1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F59D5934-2184-4736-9F40-B8510E2DAEB7}"/>
              </a:ext>
            </a:extLst>
          </p:cNvPr>
          <p:cNvGrpSpPr/>
          <p:nvPr/>
        </p:nvGrpSpPr>
        <p:grpSpPr>
          <a:xfrm>
            <a:off x="2282455" y="2534980"/>
            <a:ext cx="3302351" cy="461665"/>
            <a:chOff x="2282454" y="2255580"/>
            <a:chExt cx="330235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Прямоугольник 86">
                  <a:extLst>
                    <a:ext uri="{FF2B5EF4-FFF2-40B4-BE49-F238E27FC236}">
                      <a16:creationId xmlns:a16="http://schemas.microsoft.com/office/drawing/2014/main" id="{DE1E8FE5-F290-4755-8C9B-4E6D7D1AC408}"/>
                    </a:ext>
                  </a:extLst>
                </p:cNvPr>
                <p:cNvSpPr/>
                <p:nvPr/>
              </p:nvSpPr>
              <p:spPr>
                <a:xfrm>
                  <a:off x="5140774" y="2255580"/>
                  <a:ext cx="4440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7" name="Прямоугольник 86">
                  <a:extLst>
                    <a:ext uri="{FF2B5EF4-FFF2-40B4-BE49-F238E27FC236}">
                      <a16:creationId xmlns:a16="http://schemas.microsoft.com/office/drawing/2014/main" id="{DE1E8FE5-F290-4755-8C9B-4E6D7D1AC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774" y="2255580"/>
                  <a:ext cx="44403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Прямоугольник 88">
                  <a:extLst>
                    <a:ext uri="{FF2B5EF4-FFF2-40B4-BE49-F238E27FC236}">
                      <a16:creationId xmlns:a16="http://schemas.microsoft.com/office/drawing/2014/main" id="{5AEA57A8-604F-49DF-A3F8-471D9E3AC4FA}"/>
                    </a:ext>
                  </a:extLst>
                </p:cNvPr>
                <p:cNvSpPr/>
                <p:nvPr/>
              </p:nvSpPr>
              <p:spPr>
                <a:xfrm>
                  <a:off x="3004237" y="2255580"/>
                  <a:ext cx="4440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9" name="Прямоугольник 88">
                  <a:extLst>
                    <a:ext uri="{FF2B5EF4-FFF2-40B4-BE49-F238E27FC236}">
                      <a16:creationId xmlns:a16="http://schemas.microsoft.com/office/drawing/2014/main" id="{5AEA57A8-604F-49DF-A3F8-471D9E3A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237" y="2255580"/>
                  <a:ext cx="44403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Прямоугольник 117">
                  <a:extLst>
                    <a:ext uri="{FF2B5EF4-FFF2-40B4-BE49-F238E27FC236}">
                      <a16:creationId xmlns:a16="http://schemas.microsoft.com/office/drawing/2014/main" id="{BB7A144B-2699-4AB3-BF8F-645B7B5CDF9A}"/>
                    </a:ext>
                  </a:extLst>
                </p:cNvPr>
                <p:cNvSpPr/>
                <p:nvPr/>
              </p:nvSpPr>
              <p:spPr>
                <a:xfrm>
                  <a:off x="2282454" y="2255580"/>
                  <a:ext cx="3821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18" name="Прямоугольник 117">
                  <a:extLst>
                    <a:ext uri="{FF2B5EF4-FFF2-40B4-BE49-F238E27FC236}">
                      <a16:creationId xmlns:a16="http://schemas.microsoft.com/office/drawing/2014/main" id="{BB7A144B-2699-4AB3-BF8F-645B7B5C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454" y="2255580"/>
                  <a:ext cx="38216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587" b="-11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Прямоугольник 118">
                  <a:extLst>
                    <a:ext uri="{FF2B5EF4-FFF2-40B4-BE49-F238E27FC236}">
                      <a16:creationId xmlns:a16="http://schemas.microsoft.com/office/drawing/2014/main" id="{45F2F0B0-07B7-402A-B55B-DCE78678E721}"/>
                    </a:ext>
                  </a:extLst>
                </p:cNvPr>
                <p:cNvSpPr/>
                <p:nvPr/>
              </p:nvSpPr>
              <p:spPr>
                <a:xfrm>
                  <a:off x="4313159" y="2255580"/>
                  <a:ext cx="4440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19" name="Прямоугольник 118">
                  <a:extLst>
                    <a:ext uri="{FF2B5EF4-FFF2-40B4-BE49-F238E27FC236}">
                      <a16:creationId xmlns:a16="http://schemas.microsoft.com/office/drawing/2014/main" id="{45F2F0B0-07B7-402A-B55B-DCE78678E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59" y="2255580"/>
                  <a:ext cx="44403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FF7FEAAC-7C9D-4ACC-A2C7-CA90A7617A42}"/>
              </a:ext>
            </a:extLst>
          </p:cNvPr>
          <p:cNvGrpSpPr/>
          <p:nvPr/>
        </p:nvGrpSpPr>
        <p:grpSpPr>
          <a:xfrm>
            <a:off x="1871863" y="3915936"/>
            <a:ext cx="4227534" cy="461665"/>
            <a:chOff x="1871862" y="3674636"/>
            <a:chExt cx="4227534" cy="461665"/>
          </a:xfrm>
        </p:grpSpPr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F56FA0FC-9879-4806-A533-BA804DFA6909}"/>
                </a:ext>
              </a:extLst>
            </p:cNvPr>
            <p:cNvGrpSpPr/>
            <p:nvPr/>
          </p:nvGrpSpPr>
          <p:grpSpPr>
            <a:xfrm>
              <a:off x="1871862" y="3674636"/>
              <a:ext cx="869110" cy="461665"/>
              <a:chOff x="1871862" y="3640575"/>
              <a:chExt cx="869110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Прямоугольник 130">
                    <a:extLst>
                      <a:ext uri="{FF2B5EF4-FFF2-40B4-BE49-F238E27FC236}">
                        <a16:creationId xmlns:a16="http://schemas.microsoft.com/office/drawing/2014/main" id="{DBB76F71-1B6E-4E69-85D6-31DC0739EDF4}"/>
                      </a:ext>
                    </a:extLst>
                  </p:cNvPr>
                  <p:cNvSpPr/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31" name="Прямоугольник 130">
                    <a:extLst>
                      <a:ext uri="{FF2B5EF4-FFF2-40B4-BE49-F238E27FC236}">
                        <a16:creationId xmlns:a16="http://schemas.microsoft.com/office/drawing/2014/main" id="{DBB76F71-1B6E-4E69-85D6-31DC0739ED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Прямоугольник 131">
                    <a:extLst>
                      <a:ext uri="{FF2B5EF4-FFF2-40B4-BE49-F238E27FC236}">
                        <a16:creationId xmlns:a16="http://schemas.microsoft.com/office/drawing/2014/main" id="{F44F8B86-59FE-4C3A-AD15-D87610483F42}"/>
                      </a:ext>
                    </a:extLst>
                  </p:cNvPr>
                  <p:cNvSpPr/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32" name="Прямоугольник 131">
                    <a:extLst>
                      <a:ext uri="{FF2B5EF4-FFF2-40B4-BE49-F238E27FC236}">
                        <a16:creationId xmlns:a16="http://schemas.microsoft.com/office/drawing/2014/main" id="{F44F8B86-59FE-4C3A-AD15-D87610483F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587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Группа 121">
              <a:extLst>
                <a:ext uri="{FF2B5EF4-FFF2-40B4-BE49-F238E27FC236}">
                  <a16:creationId xmlns:a16="http://schemas.microsoft.com/office/drawing/2014/main" id="{7237CE6E-8232-4E5A-9C58-3B85C7D6957F}"/>
                </a:ext>
              </a:extLst>
            </p:cNvPr>
            <p:cNvGrpSpPr/>
            <p:nvPr/>
          </p:nvGrpSpPr>
          <p:grpSpPr>
            <a:xfrm>
              <a:off x="2991707" y="3674636"/>
              <a:ext cx="869110" cy="461665"/>
              <a:chOff x="1871862" y="3640575"/>
              <a:chExt cx="869110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Прямоугольник 128">
                    <a:extLst>
                      <a:ext uri="{FF2B5EF4-FFF2-40B4-BE49-F238E27FC236}">
                        <a16:creationId xmlns:a16="http://schemas.microsoft.com/office/drawing/2014/main" id="{BCFA42C1-0450-48B1-8CBB-85B3411E308D}"/>
                      </a:ext>
                    </a:extLst>
                  </p:cNvPr>
                  <p:cNvSpPr/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29" name="Прямоугольник 128">
                    <a:extLst>
                      <a:ext uri="{FF2B5EF4-FFF2-40B4-BE49-F238E27FC236}">
                        <a16:creationId xmlns:a16="http://schemas.microsoft.com/office/drawing/2014/main" id="{BCFA42C1-0450-48B1-8CBB-85B3411E30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Прямоугольник 129">
                    <a:extLst>
                      <a:ext uri="{FF2B5EF4-FFF2-40B4-BE49-F238E27FC236}">
                        <a16:creationId xmlns:a16="http://schemas.microsoft.com/office/drawing/2014/main" id="{D3E8347A-4D9D-44A8-916B-E0D14B515F90}"/>
                      </a:ext>
                    </a:extLst>
                  </p:cNvPr>
                  <p:cNvSpPr/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30" name="Прямоугольник 129">
                    <a:extLst>
                      <a:ext uri="{FF2B5EF4-FFF2-40B4-BE49-F238E27FC236}">
                        <a16:creationId xmlns:a16="http://schemas.microsoft.com/office/drawing/2014/main" id="{D3E8347A-4D9D-44A8-916B-E0D14B515F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3" r="-1613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Группа 122">
              <a:extLst>
                <a:ext uri="{FF2B5EF4-FFF2-40B4-BE49-F238E27FC236}">
                  <a16:creationId xmlns:a16="http://schemas.microsoft.com/office/drawing/2014/main" id="{186C905C-FBD5-4FD5-A1D6-C3EE5E9B420D}"/>
                </a:ext>
              </a:extLst>
            </p:cNvPr>
            <p:cNvGrpSpPr/>
            <p:nvPr/>
          </p:nvGrpSpPr>
          <p:grpSpPr>
            <a:xfrm>
              <a:off x="4095002" y="3674636"/>
              <a:ext cx="869110" cy="461665"/>
              <a:chOff x="1871862" y="3640575"/>
              <a:chExt cx="869110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Прямоугольник 126">
                    <a:extLst>
                      <a:ext uri="{FF2B5EF4-FFF2-40B4-BE49-F238E27FC236}">
                        <a16:creationId xmlns:a16="http://schemas.microsoft.com/office/drawing/2014/main" id="{BC1ADC48-3DDF-4EAB-B2A2-43EEE3E4A7A4}"/>
                      </a:ext>
                    </a:extLst>
                  </p:cNvPr>
                  <p:cNvSpPr/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27" name="Прямоугольник 126">
                    <a:extLst>
                      <a:ext uri="{FF2B5EF4-FFF2-40B4-BE49-F238E27FC236}">
                        <a16:creationId xmlns:a16="http://schemas.microsoft.com/office/drawing/2014/main" id="{BC1ADC48-3DDF-4EAB-B2A2-43EEE3E4A7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Прямоугольник 127">
                    <a:extLst>
                      <a:ext uri="{FF2B5EF4-FFF2-40B4-BE49-F238E27FC236}">
                        <a16:creationId xmlns:a16="http://schemas.microsoft.com/office/drawing/2014/main" id="{FED930DF-11A2-4F7E-A048-757E8340BC7A}"/>
                      </a:ext>
                    </a:extLst>
                  </p:cNvPr>
                  <p:cNvSpPr/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28" name="Прямоугольник 127">
                    <a:extLst>
                      <a:ext uri="{FF2B5EF4-FFF2-40B4-BE49-F238E27FC236}">
                        <a16:creationId xmlns:a16="http://schemas.microsoft.com/office/drawing/2014/main" id="{FED930DF-11A2-4F7E-A048-757E8340BC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13" r="-1613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EFA0A92C-BF3D-45A5-BDF0-44A9797C3C4A}"/>
                </a:ext>
              </a:extLst>
            </p:cNvPr>
            <p:cNvGrpSpPr/>
            <p:nvPr/>
          </p:nvGrpSpPr>
          <p:grpSpPr>
            <a:xfrm>
              <a:off x="5230286" y="3674636"/>
              <a:ext cx="869110" cy="461665"/>
              <a:chOff x="1871862" y="3640575"/>
              <a:chExt cx="869110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Прямоугольник 124">
                    <a:extLst>
                      <a:ext uri="{FF2B5EF4-FFF2-40B4-BE49-F238E27FC236}">
                        <a16:creationId xmlns:a16="http://schemas.microsoft.com/office/drawing/2014/main" id="{38987215-4611-42E4-850E-3B8DCFF2CC49}"/>
                      </a:ext>
                    </a:extLst>
                  </p:cNvPr>
                  <p:cNvSpPr/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25" name="Прямоугольник 124">
                    <a:extLst>
                      <a:ext uri="{FF2B5EF4-FFF2-40B4-BE49-F238E27FC236}">
                        <a16:creationId xmlns:a16="http://schemas.microsoft.com/office/drawing/2014/main" id="{38987215-4611-42E4-850E-3B8DCFF2CC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941" y="3640575"/>
                    <a:ext cx="444031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Прямоугольник 125">
                    <a:extLst>
                      <a:ext uri="{FF2B5EF4-FFF2-40B4-BE49-F238E27FC236}">
                        <a16:creationId xmlns:a16="http://schemas.microsoft.com/office/drawing/2014/main" id="{079756CA-2049-4BA3-AEE1-AE68E029D0F5}"/>
                      </a:ext>
                    </a:extLst>
                  </p:cNvPr>
                  <p:cNvSpPr/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126" name="Прямоугольник 125">
                    <a:extLst>
                      <a:ext uri="{FF2B5EF4-FFF2-40B4-BE49-F238E27FC236}">
                        <a16:creationId xmlns:a16="http://schemas.microsoft.com/office/drawing/2014/main" id="{079756CA-2049-4BA3-AEE1-AE68E029D0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862" y="3640575"/>
                    <a:ext cx="382160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587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3" name="Овал 132">
            <a:extLst>
              <a:ext uri="{FF2B5EF4-FFF2-40B4-BE49-F238E27FC236}">
                <a16:creationId xmlns:a16="http://schemas.microsoft.com/office/drawing/2014/main" id="{BABCC874-2A73-4268-AF1C-0EE54E745880}"/>
              </a:ext>
            </a:extLst>
          </p:cNvPr>
          <p:cNvSpPr/>
          <p:nvPr/>
        </p:nvSpPr>
        <p:spPr>
          <a:xfrm>
            <a:off x="6773351" y="604563"/>
            <a:ext cx="902070" cy="9362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r>
              <a:rPr lang="en-US" sz="3200" b="1" baseline="30000" dirty="0"/>
              <a:t>n</a:t>
            </a:r>
            <a:endParaRPr lang="ru-RU" sz="32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969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5" grpId="0"/>
      <p:bldP spid="36" grpId="0"/>
      <p:bldP spid="37" grpId="0"/>
      <p:bldP spid="38" grpId="0"/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2605151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Случайные и псевдослучайные числа. Вероятность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Метод Монте-Карло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Теоремы теории вероятностей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33CECA1-0B18-45FB-9675-164070A6A000}"/>
              </a:ext>
            </a:extLst>
          </p:cNvPr>
          <p:cNvSpPr/>
          <p:nvPr/>
        </p:nvSpPr>
        <p:spPr>
          <a:xfrm>
            <a:off x="1713873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929990D-4B1F-4292-B587-55BAA3455565}"/>
              </a:ext>
            </a:extLst>
          </p:cNvPr>
          <p:cNvSpPr/>
          <p:nvPr/>
        </p:nvSpPr>
        <p:spPr>
          <a:xfrm>
            <a:off x="2285274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4706817-4049-4297-BF83-E92BD2D4F947}"/>
              </a:ext>
            </a:extLst>
          </p:cNvPr>
          <p:cNvSpPr/>
          <p:nvPr/>
        </p:nvSpPr>
        <p:spPr>
          <a:xfrm>
            <a:off x="2856675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E31EF803-591A-4B22-85DE-07D9E3FEC6AE}"/>
              </a:ext>
            </a:extLst>
          </p:cNvPr>
          <p:cNvSpPr/>
          <p:nvPr/>
        </p:nvSpPr>
        <p:spPr>
          <a:xfrm>
            <a:off x="3999477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3C4153E-4A61-4817-8EFF-59CCFB81348E}"/>
              </a:ext>
            </a:extLst>
          </p:cNvPr>
          <p:cNvSpPr/>
          <p:nvPr/>
        </p:nvSpPr>
        <p:spPr>
          <a:xfrm>
            <a:off x="3428076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6208F05-43F4-4A84-90EA-6C4E2F0ECE9F}"/>
              </a:ext>
            </a:extLst>
          </p:cNvPr>
          <p:cNvSpPr/>
          <p:nvPr/>
        </p:nvSpPr>
        <p:spPr>
          <a:xfrm>
            <a:off x="4570878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FD13381-2164-49AE-B243-BAFC73BD22BE}"/>
              </a:ext>
            </a:extLst>
          </p:cNvPr>
          <p:cNvSpPr/>
          <p:nvPr/>
        </p:nvSpPr>
        <p:spPr>
          <a:xfrm>
            <a:off x="5142279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0FA8998E-7C9C-4A30-A612-1D4BA6D176BC}"/>
              </a:ext>
            </a:extLst>
          </p:cNvPr>
          <p:cNvSpPr/>
          <p:nvPr/>
        </p:nvSpPr>
        <p:spPr>
          <a:xfrm>
            <a:off x="5713680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B4355647-5FA3-4199-9585-2F86F801C479}"/>
              </a:ext>
            </a:extLst>
          </p:cNvPr>
          <p:cNvSpPr/>
          <p:nvPr/>
        </p:nvSpPr>
        <p:spPr>
          <a:xfrm>
            <a:off x="6285081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7E1C5C7-F490-43CF-8A02-D0D0E00C0BD4}"/>
              </a:ext>
            </a:extLst>
          </p:cNvPr>
          <p:cNvSpPr/>
          <p:nvPr/>
        </p:nvSpPr>
        <p:spPr>
          <a:xfrm>
            <a:off x="6856486" y="206125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/>
              <p:nvPr/>
            </p:nvSpPr>
            <p:spPr>
              <a:xfrm>
                <a:off x="1798314" y="3247472"/>
                <a:ext cx="42525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14" y="3247472"/>
                <a:ext cx="4252574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hape 88">
            <a:extLst>
              <a:ext uri="{FF2B5EF4-FFF2-40B4-BE49-F238E27FC236}">
                <a16:creationId xmlns:a16="http://schemas.microsoft.com/office/drawing/2014/main" id="{3EB0D903-673A-48D4-B158-830122A2A380}"/>
              </a:ext>
            </a:extLst>
          </p:cNvPr>
          <p:cNvSpPr txBox="1">
            <a:spLocks/>
          </p:cNvSpPr>
          <p:nvPr/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>
                <a:solidFill>
                  <a:srgbClr val="2C2D30"/>
                </a:solidFill>
              </a:rPr>
              <a:t>Последовательность </a:t>
            </a:r>
            <a:br>
              <a:rPr lang="ru-RU" sz="3200">
                <a:solidFill>
                  <a:srgbClr val="2C2D30"/>
                </a:solidFill>
              </a:rPr>
            </a:br>
            <a:r>
              <a:rPr lang="ru-RU" sz="3200">
                <a:solidFill>
                  <a:srgbClr val="2C2D30"/>
                </a:solidFill>
              </a:rPr>
              <a:t>независимых испытаний</a:t>
            </a:r>
            <a:endParaRPr lang="ru-RU" sz="3200" dirty="0">
              <a:solidFill>
                <a:srgbClr val="4C5D6E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DEF748B-FAA6-4F47-85DA-4E140E1B0458}"/>
              </a:ext>
            </a:extLst>
          </p:cNvPr>
          <p:cNvSpPr/>
          <p:nvPr/>
        </p:nvSpPr>
        <p:spPr>
          <a:xfrm>
            <a:off x="6773351" y="604563"/>
            <a:ext cx="902070" cy="9362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r>
              <a:rPr lang="en-US" sz="3200" b="1" baseline="30000" dirty="0"/>
              <a:t>n</a:t>
            </a:r>
            <a:endParaRPr lang="ru-RU" sz="32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BEF42-BFAA-4751-9B87-E463C200B4E5}"/>
                  </a:ext>
                </a:extLst>
              </p:cNvPr>
              <p:cNvSpPr txBox="1"/>
              <p:nvPr/>
            </p:nvSpPr>
            <p:spPr>
              <a:xfrm>
                <a:off x="6650892" y="1687759"/>
                <a:ext cx="13458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BEF42-BFAA-4751-9B87-E463C200B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892" y="1687759"/>
                <a:ext cx="134588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60" grpId="0"/>
      <p:bldP spid="61" grpId="0"/>
      <p:bldP spid="62" grpId="0"/>
      <p:bldP spid="63" grpId="0"/>
      <p:bldP spid="64" grpId="0"/>
      <p:bldP spid="65" grpId="0"/>
      <p:bldP spid="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/>
              <p:nvPr/>
            </p:nvSpPr>
            <p:spPr>
              <a:xfrm>
                <a:off x="1142373" y="1883043"/>
                <a:ext cx="42525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883043"/>
                <a:ext cx="4252574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hape 88">
            <a:extLst>
              <a:ext uri="{FF2B5EF4-FFF2-40B4-BE49-F238E27FC236}">
                <a16:creationId xmlns:a16="http://schemas.microsoft.com/office/drawing/2014/main" id="{3EB0D903-673A-48D4-B158-830122A2A380}"/>
              </a:ext>
            </a:extLst>
          </p:cNvPr>
          <p:cNvSpPr txBox="1">
            <a:spLocks/>
          </p:cNvSpPr>
          <p:nvPr/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>
                <a:solidFill>
                  <a:srgbClr val="2C2D30"/>
                </a:solidFill>
              </a:rPr>
              <a:t>Последовательность </a:t>
            </a:r>
            <a:br>
              <a:rPr lang="ru-RU" sz="3200">
                <a:solidFill>
                  <a:srgbClr val="2C2D30"/>
                </a:solidFill>
              </a:rPr>
            </a:br>
            <a:r>
              <a:rPr lang="ru-RU" sz="3200">
                <a:solidFill>
                  <a:srgbClr val="2C2D30"/>
                </a:solidFill>
              </a:rPr>
              <a:t>независимых испытаний</a:t>
            </a:r>
            <a:endParaRPr lang="ru-RU" sz="3200" dirty="0">
              <a:solidFill>
                <a:srgbClr val="4C5D6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6E5C9B-EC10-49FE-9EA6-FE09CC7E2DFE}"/>
                  </a:ext>
                </a:extLst>
              </p:cNvPr>
              <p:cNvSpPr txBox="1"/>
              <p:nvPr/>
            </p:nvSpPr>
            <p:spPr>
              <a:xfrm>
                <a:off x="1142373" y="2900605"/>
                <a:ext cx="3758188" cy="1239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6E5C9B-EC10-49FE-9EA6-FE09CC7E2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900605"/>
                <a:ext cx="3758188" cy="123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B383C-C70A-45CD-AF61-D770AC961C1C}"/>
                  </a:ext>
                </a:extLst>
              </p:cNvPr>
              <p:cNvSpPr txBox="1"/>
              <p:nvPr/>
            </p:nvSpPr>
            <p:spPr>
              <a:xfrm>
                <a:off x="5407324" y="1618067"/>
                <a:ext cx="1805879" cy="115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 baseline="30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B383C-C70A-45CD-AF61-D770AC961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24" y="1618067"/>
                <a:ext cx="1805879" cy="1155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B53851-C96E-4ED3-9149-F07D514906A4}"/>
                  </a:ext>
                </a:extLst>
              </p:cNvPr>
              <p:cNvSpPr txBox="1"/>
              <p:nvPr/>
            </p:nvSpPr>
            <p:spPr>
              <a:xfrm>
                <a:off x="5330906" y="3204951"/>
                <a:ext cx="2380267" cy="630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B53851-C96E-4ED3-9149-F07D51490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06" y="3204951"/>
                <a:ext cx="2380267" cy="6308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6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Биномиальное распределение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916E03-7153-4863-9E21-6AD126CC3CA8}"/>
                  </a:ext>
                </a:extLst>
              </p:cNvPr>
              <p:cNvSpPr txBox="1"/>
              <p:nvPr/>
            </p:nvSpPr>
            <p:spPr>
              <a:xfrm>
                <a:off x="1300887" y="1483690"/>
                <a:ext cx="556761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916E03-7153-4863-9E21-6AD126CC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87" y="1483690"/>
                <a:ext cx="5567614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2330E3-6248-4472-B4BF-C2F4A5EE4398}"/>
                  </a:ext>
                </a:extLst>
              </p:cNvPr>
              <p:cNvSpPr txBox="1"/>
              <p:nvPr/>
            </p:nvSpPr>
            <p:spPr>
              <a:xfrm>
                <a:off x="3141574" y="2625172"/>
                <a:ext cx="3758188" cy="1239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2330E3-6248-4472-B4BF-C2F4A5EE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74" y="2625172"/>
                <a:ext cx="3758188" cy="123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5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206404"/>
            <a:ext cx="6680828" cy="3187796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Дополните код Монте-Карло последовательности независимых испытаний расчетом соответствующих вероятностей (через биномиальное распределение) </a:t>
            </a:r>
            <a:br>
              <a:rPr lang="en-US" dirty="0"/>
            </a:br>
            <a:r>
              <a:rPr lang="ru-RU" dirty="0"/>
              <a:t>и сравните результаты.</a:t>
            </a:r>
            <a:br>
              <a:rPr lang="ru-RU" dirty="0"/>
            </a:br>
            <a:endParaRPr lang="ru-RU" dirty="0"/>
          </a:p>
          <a:p>
            <a:pPr>
              <a:buAutoNum type="arabicPeriod"/>
            </a:pPr>
            <a:r>
              <a:rPr lang="ru-RU" dirty="0"/>
              <a:t>Повторите расчеты, взяв другие значения </a:t>
            </a:r>
            <a:r>
              <a:rPr lang="en-US" dirty="0"/>
              <a:t>n</a:t>
            </a:r>
            <a:r>
              <a:rPr lang="ru-RU" dirty="0"/>
              <a:t> и</a:t>
            </a:r>
            <a:r>
              <a:rPr lang="en-US" dirty="0"/>
              <a:t> k</a:t>
            </a:r>
            <a:r>
              <a:rPr lang="ru-RU" dirty="0"/>
              <a:t>.</a:t>
            </a:r>
            <a:br>
              <a:rPr lang="ru-RU" dirty="0"/>
            </a:br>
            <a:endParaRPr lang="en-US" dirty="0"/>
          </a:p>
        </p:txBody>
      </p:sp>
      <p:pic>
        <p:nvPicPr>
          <p:cNvPr id="40" name="Shape 116" descr="loading-logo.png">
            <a:extLst>
              <a:ext uri="{FF2B5EF4-FFF2-40B4-BE49-F238E27FC236}">
                <a16:creationId xmlns:a16="http://schemas.microsoft.com/office/drawing/2014/main" id="{184F8883-7F3D-4C9D-A26E-0DBA9F238E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77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Что такое последовательность независимых испытаний 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определяется биномиальное распределение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считать комбинаторику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0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>
                <a:solidFill>
                  <a:srgbClr val="4C5D6E"/>
                </a:solidFill>
              </a:rPr>
              <a:t>Элементы теории вероятностей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Краткое введение в комбинаторику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4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21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Последовательность независимых испытаний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Сочетания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Размещения и перестановки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Инструменты </a:t>
            </a:r>
            <a:r>
              <a:rPr lang="en-US" dirty="0">
                <a:solidFill>
                  <a:srgbClr val="2C2D30"/>
                </a:solidFill>
              </a:rPr>
              <a:t>Python </a:t>
            </a:r>
            <a:r>
              <a:rPr lang="ru-RU" dirty="0">
                <a:solidFill>
                  <a:srgbClr val="2C2D30"/>
                </a:solidFill>
              </a:rPr>
              <a:t>для комбинаторики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22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33CECA1-0B18-45FB-9675-164070A6A000}"/>
              </a:ext>
            </a:extLst>
          </p:cNvPr>
          <p:cNvSpPr/>
          <p:nvPr/>
        </p:nvSpPr>
        <p:spPr>
          <a:xfrm>
            <a:off x="1713873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929990D-4B1F-4292-B587-55BAA3455565}"/>
              </a:ext>
            </a:extLst>
          </p:cNvPr>
          <p:cNvSpPr/>
          <p:nvPr/>
        </p:nvSpPr>
        <p:spPr>
          <a:xfrm>
            <a:off x="2285274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4706817-4049-4297-BF83-E92BD2D4F947}"/>
              </a:ext>
            </a:extLst>
          </p:cNvPr>
          <p:cNvSpPr/>
          <p:nvPr/>
        </p:nvSpPr>
        <p:spPr>
          <a:xfrm>
            <a:off x="2856675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E31EF803-591A-4B22-85DE-07D9E3FEC6AE}"/>
              </a:ext>
            </a:extLst>
          </p:cNvPr>
          <p:cNvSpPr/>
          <p:nvPr/>
        </p:nvSpPr>
        <p:spPr>
          <a:xfrm>
            <a:off x="3999477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3C4153E-4A61-4817-8EFF-59CCFB81348E}"/>
              </a:ext>
            </a:extLst>
          </p:cNvPr>
          <p:cNvSpPr/>
          <p:nvPr/>
        </p:nvSpPr>
        <p:spPr>
          <a:xfrm>
            <a:off x="3428076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6208F05-43F4-4A84-90EA-6C4E2F0ECE9F}"/>
              </a:ext>
            </a:extLst>
          </p:cNvPr>
          <p:cNvSpPr/>
          <p:nvPr/>
        </p:nvSpPr>
        <p:spPr>
          <a:xfrm>
            <a:off x="4570878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FD13381-2164-49AE-B243-BAFC73BD22BE}"/>
              </a:ext>
            </a:extLst>
          </p:cNvPr>
          <p:cNvSpPr/>
          <p:nvPr/>
        </p:nvSpPr>
        <p:spPr>
          <a:xfrm>
            <a:off x="5142279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0FA8998E-7C9C-4A30-A612-1D4BA6D176BC}"/>
              </a:ext>
            </a:extLst>
          </p:cNvPr>
          <p:cNvSpPr/>
          <p:nvPr/>
        </p:nvSpPr>
        <p:spPr>
          <a:xfrm>
            <a:off x="5713680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B4355647-5FA3-4199-9585-2F86F801C479}"/>
              </a:ext>
            </a:extLst>
          </p:cNvPr>
          <p:cNvSpPr/>
          <p:nvPr/>
        </p:nvSpPr>
        <p:spPr>
          <a:xfrm>
            <a:off x="6285081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7E1C5C7-F490-43CF-8A02-D0D0E00C0BD4}"/>
              </a:ext>
            </a:extLst>
          </p:cNvPr>
          <p:cNvSpPr/>
          <p:nvPr/>
        </p:nvSpPr>
        <p:spPr>
          <a:xfrm>
            <a:off x="6856486" y="191266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/>
              <p:nvPr/>
            </p:nvSpPr>
            <p:spPr>
              <a:xfrm>
                <a:off x="1798314" y="3247472"/>
                <a:ext cx="425257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14" y="3247472"/>
                <a:ext cx="4252574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hape 88">
            <a:extLst>
              <a:ext uri="{FF2B5EF4-FFF2-40B4-BE49-F238E27FC236}">
                <a16:creationId xmlns:a16="http://schemas.microsoft.com/office/drawing/2014/main" id="{3EB0D903-673A-48D4-B158-830122A2A380}"/>
              </a:ext>
            </a:extLst>
          </p:cNvPr>
          <p:cNvSpPr txBox="1">
            <a:spLocks/>
          </p:cNvSpPr>
          <p:nvPr/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>
                <a:solidFill>
                  <a:srgbClr val="2C2D30"/>
                </a:solidFill>
              </a:rPr>
              <a:t>Последовательность </a:t>
            </a:r>
            <a:br>
              <a:rPr lang="ru-RU" sz="3200">
                <a:solidFill>
                  <a:srgbClr val="2C2D30"/>
                </a:solidFill>
              </a:rPr>
            </a:br>
            <a:r>
              <a:rPr lang="ru-RU" sz="3200">
                <a:solidFill>
                  <a:srgbClr val="2C2D30"/>
                </a:solidFill>
              </a:rPr>
              <a:t>независимых испытаний</a:t>
            </a:r>
            <a:endParaRPr lang="ru-RU" sz="3200" dirty="0">
              <a:solidFill>
                <a:srgbClr val="4C5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60" grpId="0"/>
      <p:bldP spid="61" grpId="0"/>
      <p:bldP spid="62" grpId="0"/>
      <p:bldP spid="63" grpId="0"/>
      <p:bldP spid="64" grpId="0"/>
      <p:bldP spid="65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Сочетания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BD520-5FA8-4048-9C6D-02C3F8B8A1D9}"/>
                  </a:ext>
                </a:extLst>
              </p:cNvPr>
              <p:cNvSpPr txBox="1"/>
              <p:nvPr/>
            </p:nvSpPr>
            <p:spPr>
              <a:xfrm>
                <a:off x="1142373" y="2740585"/>
                <a:ext cx="3758188" cy="1239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BD520-5FA8-4048-9C6D-02C3F8B8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740585"/>
                <a:ext cx="3758188" cy="1239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40072AA-1DCB-4790-A00B-547D487EA6A7}"/>
              </a:ext>
            </a:extLst>
          </p:cNvPr>
          <p:cNvSpPr/>
          <p:nvPr/>
        </p:nvSpPr>
        <p:spPr>
          <a:xfrm>
            <a:off x="1264827" y="1395731"/>
            <a:ext cx="576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0 1 2 3 4 5 6 7 8 9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B25275D-763B-4EEA-BC34-50E2BD9C6D87}"/>
              </a:ext>
            </a:extLst>
          </p:cNvPr>
          <p:cNvSpPr/>
          <p:nvPr/>
        </p:nvSpPr>
        <p:spPr>
          <a:xfrm>
            <a:off x="2466948" y="1395731"/>
            <a:ext cx="1660552" cy="1029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11DC-587E-4686-B542-877C05FD47DF}"/>
                  </a:ext>
                </a:extLst>
              </p:cNvPr>
              <p:cNvSpPr txBox="1"/>
              <p:nvPr/>
            </p:nvSpPr>
            <p:spPr>
              <a:xfrm>
                <a:off x="6355003" y="1011118"/>
                <a:ext cx="13458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11DC-587E-4686-B542-877C05FD4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03" y="1011118"/>
                <a:ext cx="134588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684A0-886E-482C-AB39-E3DBDE3F8443}"/>
                  </a:ext>
                </a:extLst>
              </p:cNvPr>
              <p:cNvSpPr txBox="1"/>
              <p:nvPr/>
            </p:nvSpPr>
            <p:spPr>
              <a:xfrm>
                <a:off x="4262395" y="1011118"/>
                <a:ext cx="11137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684A0-886E-482C-AB39-E3DBDE3F8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395" y="1011118"/>
                <a:ext cx="111370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4A0249-98E9-46E8-9CCA-0F38375D2EDC}"/>
                  </a:ext>
                </a:extLst>
              </p:cNvPr>
              <p:cNvSpPr txBox="1"/>
              <p:nvPr/>
            </p:nvSpPr>
            <p:spPr>
              <a:xfrm>
                <a:off x="5330906" y="3044931"/>
                <a:ext cx="2380267" cy="630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4A0249-98E9-46E8-9CCA-0F38375D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06" y="3044931"/>
                <a:ext cx="2380267" cy="6308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6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" grpId="0" animBg="1"/>
      <p:bldP spid="37" grpId="0"/>
      <p:bldP spid="38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Биномиальное распределение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916E03-7153-4863-9E21-6AD126CC3CA8}"/>
                  </a:ext>
                </a:extLst>
              </p:cNvPr>
              <p:cNvSpPr txBox="1"/>
              <p:nvPr/>
            </p:nvSpPr>
            <p:spPr>
              <a:xfrm>
                <a:off x="1300887" y="1483690"/>
                <a:ext cx="5567614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916E03-7153-4863-9E21-6AD126CC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87" y="1483690"/>
                <a:ext cx="5567614" cy="626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2330E3-6248-4472-B4BF-C2F4A5EE4398}"/>
                  </a:ext>
                </a:extLst>
              </p:cNvPr>
              <p:cNvSpPr txBox="1"/>
              <p:nvPr/>
            </p:nvSpPr>
            <p:spPr>
              <a:xfrm>
                <a:off x="3141574" y="2625172"/>
                <a:ext cx="3758188" cy="1239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2330E3-6248-4472-B4BF-C2F4A5EE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74" y="2625172"/>
                <a:ext cx="3758188" cy="123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Случайная величина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5872454" y="3261502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</p:cNvCxnSpPr>
          <p:nvPr/>
        </p:nvCxnSpPr>
        <p:spPr>
          <a:xfrm>
            <a:off x="7229805" y="1561063"/>
            <a:ext cx="0" cy="16225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7198055" y="3227938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D02D-A248-4AF2-8F38-E9A3111D38CE}"/>
                  </a:ext>
                </a:extLst>
              </p:cNvPr>
              <p:cNvSpPr txBox="1"/>
              <p:nvPr/>
            </p:nvSpPr>
            <p:spPr>
              <a:xfrm>
                <a:off x="5711974" y="3283533"/>
                <a:ext cx="3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D02D-A248-4AF2-8F38-E9A3111D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74" y="3283533"/>
                <a:ext cx="3580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9D2718-7025-40CB-980A-BEC03194C923}"/>
                  </a:ext>
                </a:extLst>
              </p:cNvPr>
              <p:cNvSpPr txBox="1"/>
              <p:nvPr/>
            </p:nvSpPr>
            <p:spPr>
              <a:xfrm>
                <a:off x="7638685" y="3277394"/>
                <a:ext cx="3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9D2718-7025-40CB-980A-BEC03194C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85" y="3277394"/>
                <a:ext cx="3580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6C51F-7FB7-461C-B22F-1D26BF169EC7}"/>
              </a:ext>
            </a:extLst>
          </p:cNvPr>
          <p:cNvSpPr/>
          <p:nvPr/>
        </p:nvSpPr>
        <p:spPr>
          <a:xfrm>
            <a:off x="1139974" y="1235750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C2D30"/>
                </a:solidFill>
              </a:rPr>
              <a:t>Случайное</a:t>
            </a:r>
            <a:r>
              <a:rPr lang="ru-RU" altLang="ru-RU" b="1" dirty="0">
                <a:solidFill>
                  <a:srgbClr val="2C2D30"/>
                </a:solidFill>
              </a:rPr>
              <a:t> событие – </a:t>
            </a:r>
            <a:r>
              <a:rPr lang="ru-RU" altLang="ru-RU" dirty="0">
                <a:solidFill>
                  <a:srgbClr val="2C2D30"/>
                </a:solidFill>
              </a:rPr>
              <a:t> событие (А), которое либо происходит, либо не происходит (при определенной совокупности условий)</a:t>
            </a:r>
          </a:p>
          <a:p>
            <a:endParaRPr lang="ru-RU" dirty="0">
              <a:solidFill>
                <a:srgbClr val="2C2D30"/>
              </a:solidFill>
            </a:endParaRPr>
          </a:p>
          <a:p>
            <a:r>
              <a:rPr lang="ru-RU" b="1" dirty="0">
                <a:solidFill>
                  <a:srgbClr val="2C2D30"/>
                </a:solidFill>
              </a:rPr>
              <a:t>Случайная</a:t>
            </a:r>
            <a:r>
              <a:rPr lang="ru-RU" altLang="ru-RU" b="1" dirty="0">
                <a:solidFill>
                  <a:srgbClr val="2C2D30"/>
                </a:solidFill>
              </a:rPr>
              <a:t> величина – </a:t>
            </a:r>
            <a:r>
              <a:rPr lang="ru-RU" dirty="0"/>
              <a:t>это численное выражение результата случайного события (переменная)</a:t>
            </a:r>
          </a:p>
          <a:p>
            <a:endParaRPr lang="ru-RU" altLang="ru-RU" dirty="0">
              <a:solidFill>
                <a:srgbClr val="2C2D30"/>
              </a:solidFill>
            </a:endParaRPr>
          </a:p>
          <a:p>
            <a:r>
              <a:rPr lang="ru-RU" b="1" dirty="0">
                <a:solidFill>
                  <a:srgbClr val="2C2D30"/>
                </a:solidFill>
              </a:rPr>
              <a:t>Вероятность</a:t>
            </a:r>
            <a:r>
              <a:rPr lang="ru-RU" altLang="ru-RU" b="1" dirty="0">
                <a:solidFill>
                  <a:srgbClr val="2C2D30"/>
                </a:solidFill>
              </a:rPr>
              <a:t> </a:t>
            </a:r>
            <a:r>
              <a:rPr lang="en-US" altLang="ru-RU" b="1" dirty="0">
                <a:sym typeface="Wingdings" panose="05000000000000000000" pitchFamily="2" charset="2"/>
              </a:rPr>
              <a:t>P</a:t>
            </a:r>
            <a:r>
              <a:rPr lang="ru-RU" altLang="ru-RU" b="1" dirty="0">
                <a:sym typeface="Wingdings" panose="05000000000000000000" pitchFamily="2" charset="2"/>
              </a:rPr>
              <a:t>(А) </a:t>
            </a:r>
            <a:r>
              <a:rPr lang="ru-RU" altLang="ru-RU" b="1" dirty="0">
                <a:solidFill>
                  <a:srgbClr val="2C2D30"/>
                </a:solidFill>
              </a:rPr>
              <a:t>– </a:t>
            </a:r>
            <a:r>
              <a:rPr lang="ru-RU" dirty="0"/>
              <a:t>степень возможности наступления некоторого случайного события А (относительная мера, количественная оценка) 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858354D-5C82-4C43-8463-BE84AB8EEF4A}"/>
              </a:ext>
            </a:extLst>
          </p:cNvPr>
          <p:cNvSpPr/>
          <p:nvPr/>
        </p:nvSpPr>
        <p:spPr>
          <a:xfrm>
            <a:off x="1139974" y="3582957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b="1" dirty="0">
                <a:solidFill>
                  <a:srgbClr val="2C2D30"/>
                </a:solidFill>
              </a:rPr>
              <a:t>Относительная Частота –</a:t>
            </a:r>
            <a:r>
              <a:rPr lang="ru-RU" altLang="ru-RU" b="1" dirty="0">
                <a:solidFill>
                  <a:srgbClr val="00FFFF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dirty="0"/>
              <a:t>W(A)=m/n</a:t>
            </a:r>
            <a:r>
              <a:rPr lang="ru-RU" altLang="ru-RU" dirty="0"/>
              <a:t>, </a:t>
            </a:r>
            <a:br>
              <a:rPr lang="ru-RU" altLang="ru-RU" dirty="0"/>
            </a:br>
            <a:r>
              <a:rPr lang="ru-RU" altLang="ru-RU" dirty="0"/>
              <a:t>где </a:t>
            </a:r>
            <a:r>
              <a:rPr lang="en-US" altLang="ru-RU" dirty="0"/>
              <a:t>m</a:t>
            </a:r>
            <a:r>
              <a:rPr lang="ru-RU" altLang="ru-RU" dirty="0"/>
              <a:t> – число появления событий А,</a:t>
            </a:r>
            <a:br>
              <a:rPr lang="ru-RU" altLang="ru-RU" dirty="0"/>
            </a:br>
            <a:r>
              <a:rPr lang="en-US" altLang="ru-RU" dirty="0"/>
              <a:t>n</a:t>
            </a:r>
            <a:r>
              <a:rPr lang="ru-RU" altLang="ru-RU" dirty="0"/>
              <a:t> – общее число испытаний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dirty="0"/>
              <a:t>При больших </a:t>
            </a:r>
            <a:r>
              <a:rPr lang="en-US" altLang="ru-RU" dirty="0"/>
              <a:t>n W(A)</a:t>
            </a:r>
            <a:r>
              <a:rPr lang="en-US" altLang="ru-RU" dirty="0">
                <a:sym typeface="Wingdings" panose="05000000000000000000" pitchFamily="2" charset="2"/>
              </a:rPr>
              <a:t>P</a:t>
            </a:r>
            <a:r>
              <a:rPr lang="ru-RU" altLang="ru-RU" dirty="0">
                <a:sym typeface="Wingdings" panose="05000000000000000000" pitchFamily="2" charset="2"/>
              </a:rPr>
              <a:t>(А)</a:t>
            </a:r>
          </a:p>
        </p:txBody>
      </p:sp>
      <p:sp>
        <p:nvSpPr>
          <p:cNvPr id="53" name="Правая фигурная скобка 52">
            <a:extLst>
              <a:ext uri="{FF2B5EF4-FFF2-40B4-BE49-F238E27FC236}">
                <a16:creationId xmlns:a16="http://schemas.microsoft.com/office/drawing/2014/main" id="{86D0E2EF-F9BB-4974-8CAD-9213DCECCBD2}"/>
              </a:ext>
            </a:extLst>
          </p:cNvPr>
          <p:cNvSpPr/>
          <p:nvPr/>
        </p:nvSpPr>
        <p:spPr>
          <a:xfrm rot="5400000">
            <a:off x="6278902" y="3243950"/>
            <a:ext cx="175456" cy="924202"/>
          </a:xfrm>
          <a:prstGeom prst="rightBrace">
            <a:avLst>
              <a:gd name="adj1" fmla="val 8333"/>
              <a:gd name="adj2" fmla="val 484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авая фигурная скобка 54">
            <a:extLst>
              <a:ext uri="{FF2B5EF4-FFF2-40B4-BE49-F238E27FC236}">
                <a16:creationId xmlns:a16="http://schemas.microsoft.com/office/drawing/2014/main" id="{98BDF7BB-830A-4E90-B4E7-237CAA0423F6}"/>
              </a:ext>
            </a:extLst>
          </p:cNvPr>
          <p:cNvSpPr/>
          <p:nvPr/>
        </p:nvSpPr>
        <p:spPr>
          <a:xfrm rot="5400000">
            <a:off x="7252833" y="3239053"/>
            <a:ext cx="175456" cy="924202"/>
          </a:xfrm>
          <a:prstGeom prst="rightBrace">
            <a:avLst>
              <a:gd name="adj1" fmla="val 8333"/>
              <a:gd name="adj2" fmla="val 484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6F48F9-886A-48CC-AEB1-B9A012DBEBB8}"/>
                  </a:ext>
                </a:extLst>
              </p:cNvPr>
              <p:cNvSpPr txBox="1"/>
              <p:nvPr/>
            </p:nvSpPr>
            <p:spPr>
              <a:xfrm>
                <a:off x="5951096" y="3817002"/>
                <a:ext cx="8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"орел"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6F48F9-886A-48CC-AEB1-B9A012DB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96" y="3817002"/>
                <a:ext cx="823570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A83AEA-8D8A-46FF-9039-7D5BD1C15416}"/>
                  </a:ext>
                </a:extLst>
              </p:cNvPr>
              <p:cNvSpPr txBox="1"/>
              <p:nvPr/>
            </p:nvSpPr>
            <p:spPr>
              <a:xfrm>
                <a:off x="6928776" y="3815151"/>
                <a:ext cx="8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решка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A83AEA-8D8A-46FF-9039-7D5BD1C15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76" y="3815151"/>
                <a:ext cx="823570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49" grpId="0"/>
      <p:bldP spid="50" grpId="0" build="p"/>
      <p:bldP spid="53" grpId="0" animBg="1"/>
      <p:bldP spid="55" grpId="0" animBg="1"/>
      <p:bldP spid="57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Размещения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BD520-5FA8-4048-9C6D-02C3F8B8A1D9}"/>
                  </a:ext>
                </a:extLst>
              </p:cNvPr>
              <p:cNvSpPr txBox="1"/>
              <p:nvPr/>
            </p:nvSpPr>
            <p:spPr>
              <a:xfrm>
                <a:off x="1377829" y="2973219"/>
                <a:ext cx="6972927" cy="1242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4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8BD520-5FA8-4048-9C6D-02C3F8B8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29" y="2973219"/>
                <a:ext cx="6972927" cy="1242071"/>
              </a:xfrm>
              <a:prstGeom prst="rect">
                <a:avLst/>
              </a:prstGeom>
              <a:blipFill>
                <a:blip r:embed="rId4"/>
                <a:stretch>
                  <a:fillRect l="-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40072AA-1DCB-4790-A00B-547D487EA6A7}"/>
              </a:ext>
            </a:extLst>
          </p:cNvPr>
          <p:cNvSpPr/>
          <p:nvPr/>
        </p:nvSpPr>
        <p:spPr>
          <a:xfrm>
            <a:off x="1315377" y="1613875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B25275D-763B-4EEA-BC34-50E2BD9C6D87}"/>
              </a:ext>
            </a:extLst>
          </p:cNvPr>
          <p:cNvSpPr/>
          <p:nvPr/>
        </p:nvSpPr>
        <p:spPr>
          <a:xfrm>
            <a:off x="1315377" y="1601801"/>
            <a:ext cx="1288123" cy="1029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11DC-587E-4686-B542-877C05FD47DF}"/>
                  </a:ext>
                </a:extLst>
              </p:cNvPr>
              <p:cNvSpPr txBox="1"/>
              <p:nvPr/>
            </p:nvSpPr>
            <p:spPr>
              <a:xfrm>
                <a:off x="4163333" y="1252099"/>
                <a:ext cx="11182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11DC-587E-4686-B542-877C05FD4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33" y="1252099"/>
                <a:ext cx="111825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684A0-886E-482C-AB39-E3DBDE3F8443}"/>
                  </a:ext>
                </a:extLst>
              </p:cNvPr>
              <p:cNvSpPr txBox="1"/>
              <p:nvPr/>
            </p:nvSpPr>
            <p:spPr>
              <a:xfrm>
                <a:off x="2580171" y="1252100"/>
                <a:ext cx="11137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684A0-886E-482C-AB39-E3DBDE3F8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71" y="1252100"/>
                <a:ext cx="111370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9A97817-AB6A-428C-A3ED-0E6FBB501BEF}"/>
              </a:ext>
            </a:extLst>
          </p:cNvPr>
          <p:cNvGrpSpPr/>
          <p:nvPr/>
        </p:nvGrpSpPr>
        <p:grpSpPr>
          <a:xfrm>
            <a:off x="6299318" y="1045571"/>
            <a:ext cx="1631648" cy="3036567"/>
            <a:chOff x="6299318" y="1045571"/>
            <a:chExt cx="1631648" cy="3036567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A1FB506E-A0D2-4DE3-8FEF-8C4E49766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739" y="1127483"/>
              <a:ext cx="1502227" cy="29546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3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01 02 03 10 12 13 20 21 23 30 31 32</a:t>
              </a:r>
              <a:r>
                <a:rPr kumimoji="0" lang="ru-RU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ru-RU" altLang="ru-RU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5830CEB7-C109-41C3-AA27-82F720CF86FF}"/>
                </a:ext>
              </a:extLst>
            </p:cNvPr>
            <p:cNvSpPr/>
            <p:nvPr/>
          </p:nvSpPr>
          <p:spPr>
            <a:xfrm>
              <a:off x="6299318" y="1045571"/>
              <a:ext cx="1502227" cy="30365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807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" grpId="0" animBg="1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Сочетания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40072AA-1DCB-4790-A00B-547D487EA6A7}"/>
              </a:ext>
            </a:extLst>
          </p:cNvPr>
          <p:cNvSpPr/>
          <p:nvPr/>
        </p:nvSpPr>
        <p:spPr>
          <a:xfrm>
            <a:off x="1315377" y="1613875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B25275D-763B-4EEA-BC34-50E2BD9C6D87}"/>
              </a:ext>
            </a:extLst>
          </p:cNvPr>
          <p:cNvSpPr/>
          <p:nvPr/>
        </p:nvSpPr>
        <p:spPr>
          <a:xfrm>
            <a:off x="1315377" y="1601801"/>
            <a:ext cx="1288123" cy="1029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11DC-587E-4686-B542-877C05FD47DF}"/>
                  </a:ext>
                </a:extLst>
              </p:cNvPr>
              <p:cNvSpPr txBox="1"/>
              <p:nvPr/>
            </p:nvSpPr>
            <p:spPr>
              <a:xfrm>
                <a:off x="4163333" y="1252099"/>
                <a:ext cx="11182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1111DC-587E-4686-B542-877C05FD4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33" y="1252099"/>
                <a:ext cx="111825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684A0-886E-482C-AB39-E3DBDE3F8443}"/>
                  </a:ext>
                </a:extLst>
              </p:cNvPr>
              <p:cNvSpPr txBox="1"/>
              <p:nvPr/>
            </p:nvSpPr>
            <p:spPr>
              <a:xfrm>
                <a:off x="2580171" y="1252100"/>
                <a:ext cx="11137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684A0-886E-482C-AB39-E3DBDE3F8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71" y="1252100"/>
                <a:ext cx="111370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A1FB506E-A0D2-4DE3-8FEF-8C4E4976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39" y="1127483"/>
            <a:ext cx="150222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01 02 03 10 12 13 20 21 23 30 31 32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3B085-5130-4B92-81DC-58A06575F4E5}"/>
                  </a:ext>
                </a:extLst>
              </p:cNvPr>
              <p:cNvSpPr txBox="1"/>
              <p:nvPr/>
            </p:nvSpPr>
            <p:spPr>
              <a:xfrm>
                <a:off x="1289234" y="2810043"/>
                <a:ext cx="2454239" cy="1150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RU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3B085-5130-4B92-81DC-58A0657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34" y="2810043"/>
                <a:ext cx="2454239" cy="1150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00D86C-267F-4B13-B5B0-21918F8D558A}"/>
                  </a:ext>
                </a:extLst>
              </p:cNvPr>
              <p:cNvSpPr txBox="1"/>
              <p:nvPr/>
            </p:nvSpPr>
            <p:spPr>
              <a:xfrm>
                <a:off x="2932174" y="3096944"/>
                <a:ext cx="245423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00D86C-267F-4B13-B5B0-21918F8D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4" y="3096944"/>
                <a:ext cx="245423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206404"/>
            <a:ext cx="6680828" cy="318779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Повторите расчеты, взяв другие значения </a:t>
            </a:r>
            <a:r>
              <a:rPr lang="en-US" dirty="0"/>
              <a:t>n</a:t>
            </a:r>
            <a:r>
              <a:rPr lang="ru-RU" dirty="0"/>
              <a:t> и</a:t>
            </a:r>
            <a:r>
              <a:rPr lang="en-US" dirty="0"/>
              <a:t> k</a:t>
            </a:r>
            <a:r>
              <a:rPr lang="ru-RU" dirty="0"/>
              <a:t>.</a:t>
            </a:r>
            <a:br>
              <a:rPr lang="ru-RU" dirty="0"/>
            </a:br>
            <a:endParaRPr lang="en-US" dirty="0"/>
          </a:p>
        </p:txBody>
      </p:sp>
      <p:pic>
        <p:nvPicPr>
          <p:cNvPr id="40" name="Shape 116" descr="loading-logo.png">
            <a:extLst>
              <a:ext uri="{FF2B5EF4-FFF2-40B4-BE49-F238E27FC236}">
                <a16:creationId xmlns:a16="http://schemas.microsoft.com/office/drawing/2014/main" id="{184F8883-7F3D-4C9D-A26E-0DBA9F238E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62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Что такое сочетания 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размещения и перестановки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считать комбинаторику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2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8358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Элементы теории вероятностей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383604" y="3428950"/>
            <a:ext cx="461559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Регрессия и метод наименьших квадратов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38358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38148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4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39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Задачи интерполяции и регрессии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Метод наименьших квадратов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Линейная и нелинейная регрессия 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solidFill>
                  <a:srgbClr val="2C2D30"/>
                </a:solidFill>
              </a:rPr>
              <a:t>Регрессия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866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88">
            <a:extLst>
              <a:ext uri="{FF2B5EF4-FFF2-40B4-BE49-F238E27FC236}">
                <a16:creationId xmlns:a16="http://schemas.microsoft.com/office/drawing/2014/main" id="{3EB0D903-673A-48D4-B158-830122A2A380}"/>
              </a:ext>
            </a:extLst>
          </p:cNvPr>
          <p:cNvSpPr txBox="1">
            <a:spLocks/>
          </p:cNvSpPr>
          <p:nvPr/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 dirty="0">
                <a:solidFill>
                  <a:srgbClr val="2C2D30"/>
                </a:solidFill>
              </a:rPr>
              <a:t>Линейная регрессия</a:t>
            </a:r>
            <a:endParaRPr lang="ru-RU" sz="3200" dirty="0">
              <a:solidFill>
                <a:srgbClr val="4C5D6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0FF605-EDD0-4538-86D5-2E87BC251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4" t="36289" r="34722" b="5904"/>
          <a:stretch/>
        </p:blipFill>
        <p:spPr>
          <a:xfrm>
            <a:off x="1033224" y="1499273"/>
            <a:ext cx="46355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989D4C-2602-4662-A701-0EFB54F3F0C1}"/>
                  </a:ext>
                </a:extLst>
              </p:cNvPr>
              <p:cNvSpPr txBox="1"/>
              <p:nvPr/>
            </p:nvSpPr>
            <p:spPr>
              <a:xfrm>
                <a:off x="5749131" y="1286450"/>
                <a:ext cx="221048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989D4C-2602-4662-A701-0EFB54F3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31" y="1286450"/>
                <a:ext cx="221048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0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/>
              <p:nvPr/>
            </p:nvSpPr>
            <p:spPr>
              <a:xfrm>
                <a:off x="1550277" y="1625900"/>
                <a:ext cx="5144870" cy="1299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e>
                          </m:d>
                          <m:r>
                            <a:rPr lang="en-US" sz="4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77" y="1625900"/>
                <a:ext cx="5144870" cy="1299330"/>
              </a:xfrm>
              <a:prstGeom prst="rect">
                <a:avLst/>
              </a:prstGeom>
              <a:blipFill>
                <a:blip r:embed="rId4"/>
                <a:stretch>
                  <a:fillRect b="-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hape 88">
            <a:extLst>
              <a:ext uri="{FF2B5EF4-FFF2-40B4-BE49-F238E27FC236}">
                <a16:creationId xmlns:a16="http://schemas.microsoft.com/office/drawing/2014/main" id="{3EB0D903-673A-48D4-B158-830122A2A380}"/>
              </a:ext>
            </a:extLst>
          </p:cNvPr>
          <p:cNvSpPr txBox="1">
            <a:spLocks/>
          </p:cNvSpPr>
          <p:nvPr/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 dirty="0">
                <a:solidFill>
                  <a:srgbClr val="2C2D30"/>
                </a:solidFill>
              </a:rPr>
              <a:t>Линейная регрессия</a:t>
            </a:r>
            <a:endParaRPr lang="ru-RU" sz="3200" dirty="0">
              <a:solidFill>
                <a:srgbClr val="4C5D6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6E5C9B-EC10-49FE-9EA6-FE09CC7E2DFE}"/>
                  </a:ext>
                </a:extLst>
              </p:cNvPr>
              <p:cNvSpPr txBox="1"/>
              <p:nvPr/>
            </p:nvSpPr>
            <p:spPr>
              <a:xfrm>
                <a:off x="1550277" y="3201863"/>
                <a:ext cx="4878170" cy="1190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6E5C9B-EC10-49FE-9EA6-FE09CC7E2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77" y="3201863"/>
                <a:ext cx="4878170" cy="11901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/>
              <p:nvPr/>
            </p:nvSpPr>
            <p:spPr>
              <a:xfrm>
                <a:off x="1273081" y="1880510"/>
                <a:ext cx="6749092" cy="144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𝑥𝑚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)2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𝑦𝑚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4000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D7191-1D09-43C0-92BF-CC281436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81" y="1880510"/>
                <a:ext cx="6749092" cy="1448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hape 88">
            <a:extLst>
              <a:ext uri="{FF2B5EF4-FFF2-40B4-BE49-F238E27FC236}">
                <a16:creationId xmlns:a16="http://schemas.microsoft.com/office/drawing/2014/main" id="{3EB0D903-673A-48D4-B158-830122A2A380}"/>
              </a:ext>
            </a:extLst>
          </p:cNvPr>
          <p:cNvSpPr txBox="1">
            <a:spLocks/>
          </p:cNvSpPr>
          <p:nvPr/>
        </p:nvSpPr>
        <p:spPr>
          <a:xfrm>
            <a:off x="1142374" y="7515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200" dirty="0">
                <a:solidFill>
                  <a:srgbClr val="2C2D30"/>
                </a:solidFill>
              </a:rPr>
              <a:t>Корреляция</a:t>
            </a:r>
            <a:endParaRPr lang="ru-RU" sz="3200" dirty="0">
              <a:solidFill>
                <a:srgbClr val="4C5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8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206404"/>
            <a:ext cx="6680828" cy="318779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Дополните код расчетом коэффициента корреляции </a:t>
            </a:r>
            <a:r>
              <a:rPr lang="en-US" i="1" dirty="0"/>
              <a:t>x</a:t>
            </a:r>
            <a:r>
              <a:rPr lang="ru-RU" dirty="0"/>
              <a:t> и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ru-RU" dirty="0"/>
              <a:t>по формуле.</a:t>
            </a:r>
            <a:endParaRPr lang="en-US" dirty="0"/>
          </a:p>
        </p:txBody>
      </p:sp>
      <p:pic>
        <p:nvPicPr>
          <p:cNvPr id="40" name="Shape 116" descr="loading-logo.png">
            <a:extLst>
              <a:ext uri="{FF2B5EF4-FFF2-40B4-BE49-F238E27FC236}">
                <a16:creationId xmlns:a16="http://schemas.microsoft.com/office/drawing/2014/main" id="{184F8883-7F3D-4C9D-A26E-0DBA9F238E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5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Терминология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5872454" y="3261502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</p:cNvCxnSpPr>
          <p:nvPr/>
        </p:nvCxnSpPr>
        <p:spPr>
          <a:xfrm>
            <a:off x="7229805" y="1561063"/>
            <a:ext cx="0" cy="16225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7198055" y="3227938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D02D-A248-4AF2-8F38-E9A3111D38CE}"/>
                  </a:ext>
                </a:extLst>
              </p:cNvPr>
              <p:cNvSpPr txBox="1"/>
              <p:nvPr/>
            </p:nvSpPr>
            <p:spPr>
              <a:xfrm>
                <a:off x="5711974" y="3283533"/>
                <a:ext cx="3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D02D-A248-4AF2-8F38-E9A3111D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74" y="3283533"/>
                <a:ext cx="3580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9D2718-7025-40CB-980A-BEC03194C923}"/>
                  </a:ext>
                </a:extLst>
              </p:cNvPr>
              <p:cNvSpPr txBox="1"/>
              <p:nvPr/>
            </p:nvSpPr>
            <p:spPr>
              <a:xfrm>
                <a:off x="7638685" y="3277394"/>
                <a:ext cx="3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9D2718-7025-40CB-980A-BEC03194C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85" y="3277394"/>
                <a:ext cx="3580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6C51F-7FB7-461C-B22F-1D26BF169EC7}"/>
              </a:ext>
            </a:extLst>
          </p:cNvPr>
          <p:cNvSpPr/>
          <p:nvPr/>
        </p:nvSpPr>
        <p:spPr>
          <a:xfrm>
            <a:off x="1172047" y="1131967"/>
            <a:ext cx="4732481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b="1" dirty="0">
                <a:solidFill>
                  <a:srgbClr val="2C2D30"/>
                </a:solidFill>
              </a:rPr>
              <a:t>Достоверное (невозможное) событие –</a:t>
            </a:r>
            <a:r>
              <a:rPr lang="ru-RU" altLang="ru-RU" dirty="0">
                <a:solidFill>
                  <a:srgbClr val="2C2D30"/>
                </a:solidFill>
              </a:rPr>
              <a:t> обязательно происходящее (заведомо не происходящее) при определенной совокупности условий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dirty="0">
              <a:solidFill>
                <a:srgbClr val="2C2D3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b="1" dirty="0">
                <a:solidFill>
                  <a:srgbClr val="2C2D30"/>
                </a:solidFill>
              </a:rPr>
              <a:t>Совместные (несовместные) события – </a:t>
            </a:r>
            <a:r>
              <a:rPr lang="ru-RU" altLang="ru-RU" dirty="0">
                <a:solidFill>
                  <a:srgbClr val="2C2D30"/>
                </a:solidFill>
              </a:rPr>
              <a:t>появление одного из них не исключает (исключает) появление других в одном и том же испытании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dirty="0">
              <a:solidFill>
                <a:srgbClr val="2C2D3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b="1" dirty="0">
                <a:solidFill>
                  <a:srgbClr val="2C2D30"/>
                </a:solidFill>
              </a:rPr>
              <a:t>Зависимые (независимые) события – </a:t>
            </a:r>
            <a:r>
              <a:rPr lang="ru-RU" altLang="ru-RU" dirty="0">
                <a:solidFill>
                  <a:srgbClr val="2C2D30"/>
                </a:solidFill>
              </a:rPr>
              <a:t>появление одного из них влияет (не влияет) на появление других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dirty="0">
              <a:solidFill>
                <a:srgbClr val="2C2D3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b="1" dirty="0">
                <a:solidFill>
                  <a:srgbClr val="2C2D30"/>
                </a:solidFill>
              </a:rPr>
              <a:t>Противоположное (дополнительное) событие –</a:t>
            </a:r>
            <a:r>
              <a:rPr lang="ru-RU" altLang="ru-RU" dirty="0">
                <a:solidFill>
                  <a:srgbClr val="2C2D30"/>
                </a:solidFill>
              </a:rPr>
              <a:t>состоит в непоявлении события 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dirty="0">
                <a:solidFill>
                  <a:srgbClr val="2C2D30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b="1" dirty="0">
                <a:solidFill>
                  <a:srgbClr val="2C2D30"/>
                </a:solidFill>
              </a:rPr>
              <a:t>Полная группа событий –</a:t>
            </a:r>
            <a:r>
              <a:rPr lang="ru-RU" altLang="ru-RU" dirty="0">
                <a:solidFill>
                  <a:srgbClr val="2C2D30"/>
                </a:solidFill>
              </a:rPr>
              <a:t> такая совокупность событий, что в результате опыта обязательно должно произойти хотя бы одно из событий этой совокупности</a:t>
            </a:r>
            <a:r>
              <a:rPr lang="ru-RU" altLang="ru-RU" sz="1200" dirty="0">
                <a:latin typeface="Arial Narrow" panose="020B0606020202030204" pitchFamily="34" charset="0"/>
              </a:rPr>
              <a:t>  </a:t>
            </a:r>
          </a:p>
        </p:txBody>
      </p:sp>
      <p:sp>
        <p:nvSpPr>
          <p:cNvPr id="38" name="Правая фигурная скобка 37">
            <a:extLst>
              <a:ext uri="{FF2B5EF4-FFF2-40B4-BE49-F238E27FC236}">
                <a16:creationId xmlns:a16="http://schemas.microsoft.com/office/drawing/2014/main" id="{CCBC7C98-E62B-4775-B3B9-3224CBC5A7F3}"/>
              </a:ext>
            </a:extLst>
          </p:cNvPr>
          <p:cNvSpPr/>
          <p:nvPr/>
        </p:nvSpPr>
        <p:spPr>
          <a:xfrm rot="5400000">
            <a:off x="6278902" y="3243950"/>
            <a:ext cx="175456" cy="924202"/>
          </a:xfrm>
          <a:prstGeom prst="rightBrace">
            <a:avLst>
              <a:gd name="adj1" fmla="val 8333"/>
              <a:gd name="adj2" fmla="val 484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авая фигурная скобка 38">
            <a:extLst>
              <a:ext uri="{FF2B5EF4-FFF2-40B4-BE49-F238E27FC236}">
                <a16:creationId xmlns:a16="http://schemas.microsoft.com/office/drawing/2014/main" id="{6BFC3B0F-260B-4E32-B3B0-D1F42211D623}"/>
              </a:ext>
            </a:extLst>
          </p:cNvPr>
          <p:cNvSpPr/>
          <p:nvPr/>
        </p:nvSpPr>
        <p:spPr>
          <a:xfrm rot="5400000">
            <a:off x="7252833" y="3239053"/>
            <a:ext cx="175456" cy="924202"/>
          </a:xfrm>
          <a:prstGeom prst="rightBrace">
            <a:avLst>
              <a:gd name="adj1" fmla="val 8333"/>
              <a:gd name="adj2" fmla="val 484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9D68A3-9435-490E-B111-CC4A7D66A9C5}"/>
                  </a:ext>
                </a:extLst>
              </p:cNvPr>
              <p:cNvSpPr txBox="1"/>
              <p:nvPr/>
            </p:nvSpPr>
            <p:spPr>
              <a:xfrm>
                <a:off x="5951096" y="3817002"/>
                <a:ext cx="8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"орел"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9D68A3-9435-490E-B111-CC4A7D66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96" y="3817002"/>
                <a:ext cx="823570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C18A03-8854-4B7D-AB05-3E9C17EA019C}"/>
                  </a:ext>
                </a:extLst>
              </p:cNvPr>
              <p:cNvSpPr txBox="1"/>
              <p:nvPr/>
            </p:nvSpPr>
            <p:spPr>
              <a:xfrm>
                <a:off x="6928776" y="3815151"/>
                <a:ext cx="8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решка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C18A03-8854-4B7D-AB05-3E9C17EA0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76" y="3815151"/>
                <a:ext cx="823570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3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/>
              <a:t>Как ставятся задачи интерполяции и регрессии данных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Что такое  метод наименьших квадратов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Как аппроксимировать данные линейной зависимостью</a:t>
            </a:r>
          </a:p>
          <a:p>
            <a:pPr>
              <a:lnSpc>
                <a:spcPct val="150000"/>
              </a:lnSpc>
            </a:pPr>
            <a:r>
              <a:rPr lang="ru-RU" dirty="0"/>
              <a:t>Как считать регрессию в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Теоремы теории вероятности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56C51F-7FB7-461C-B22F-1D26BF169EC7}"/>
              </a:ext>
            </a:extLst>
          </p:cNvPr>
          <p:cNvSpPr/>
          <p:nvPr/>
        </p:nvSpPr>
        <p:spPr>
          <a:xfrm>
            <a:off x="1172048" y="1253120"/>
            <a:ext cx="4114288" cy="26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ru-RU" altLang="ru-RU" dirty="0">
                <a:solidFill>
                  <a:srgbClr val="2C2D30"/>
                </a:solidFill>
              </a:rPr>
              <a:t>Если А и В несовместны: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Р(А+В)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=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Р(А) + Р(В)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endParaRPr lang="ru-RU" altLang="ru-RU" dirty="0">
              <a:solidFill>
                <a:srgbClr val="2C2D3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dirty="0">
                <a:solidFill>
                  <a:srgbClr val="2C2D30"/>
                </a:solidFill>
              </a:rPr>
              <a:t>Если А, В, … – полная группа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несовместных событий, то 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Р(А)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+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Р(В)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+ </a:t>
            </a:r>
            <a:r>
              <a:rPr lang="en-US" altLang="ru-RU" dirty="0">
                <a:solidFill>
                  <a:srgbClr val="2C2D30"/>
                </a:solidFill>
              </a:rPr>
              <a:t> </a:t>
            </a:r>
            <a:r>
              <a:rPr lang="ru-RU" altLang="ru-RU" dirty="0">
                <a:solidFill>
                  <a:srgbClr val="2C2D30"/>
                </a:solidFill>
              </a:rPr>
              <a:t>…. = 1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>
                <a:solidFill>
                  <a:srgbClr val="2C2D30"/>
                </a:solidFill>
              </a:rPr>
              <a:t>Для противоположных событий</a:t>
            </a:r>
            <a:r>
              <a:rPr lang="en-US" altLang="ru-RU" dirty="0">
                <a:solidFill>
                  <a:srgbClr val="2C2D30"/>
                </a:solidFill>
              </a:rPr>
              <a:t>: </a:t>
            </a:r>
            <a:br>
              <a:rPr lang="ru-RU" altLang="ru-RU" dirty="0">
                <a:solidFill>
                  <a:srgbClr val="2C2D30"/>
                </a:solidFill>
              </a:rPr>
            </a:br>
            <a:r>
              <a:rPr lang="ru-RU" altLang="ru-RU" dirty="0">
                <a:solidFill>
                  <a:srgbClr val="2C2D30"/>
                </a:solidFill>
              </a:rPr>
              <a:t>Р(А) + Р(В)  =  1</a:t>
            </a:r>
          </a:p>
          <a:p>
            <a:pPr eaLnBrk="1" hangingPunct="1">
              <a:lnSpc>
                <a:spcPct val="150000"/>
              </a:lnSpc>
            </a:pPr>
            <a:endParaRPr lang="ru-RU" altLang="ru-RU" dirty="0">
              <a:solidFill>
                <a:srgbClr val="2C2D3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dirty="0">
                <a:solidFill>
                  <a:srgbClr val="2C2D30"/>
                </a:solidFill>
              </a:rPr>
              <a:t>Если А и В независимы:</a:t>
            </a:r>
            <a:r>
              <a:rPr lang="en-US" altLang="ru-RU" dirty="0">
                <a:solidFill>
                  <a:srgbClr val="2C2D30"/>
                </a:solidFill>
              </a:rPr>
              <a:t>  </a:t>
            </a:r>
            <a:r>
              <a:rPr lang="ru-RU" altLang="ru-RU" dirty="0">
                <a:solidFill>
                  <a:srgbClr val="2C2D30"/>
                </a:solidFill>
              </a:rPr>
              <a:t>Р(АВ) = Р(А)</a:t>
            </a:r>
            <a:r>
              <a:rPr lang="ru-RU" altLang="ru-RU" dirty="0">
                <a:solidFill>
                  <a:srgbClr val="2C2D30"/>
                </a:solidFill>
                <a:sym typeface="Symbol" panose="05050102010706020507" pitchFamily="18" charset="2"/>
              </a:rPr>
              <a:t></a:t>
            </a:r>
            <a:r>
              <a:rPr lang="ru-RU" altLang="ru-RU" dirty="0">
                <a:solidFill>
                  <a:srgbClr val="2C2D30"/>
                </a:solidFill>
              </a:rPr>
              <a:t>Р(В)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dirty="0">
                <a:solidFill>
                  <a:srgbClr val="2C2D30"/>
                </a:solidFill>
              </a:rPr>
              <a:t>Если А и В зависимы: </a:t>
            </a:r>
            <a:r>
              <a:rPr lang="en-US" altLang="ru-RU" dirty="0">
                <a:solidFill>
                  <a:srgbClr val="2C2D30"/>
                </a:solidFill>
              </a:rPr>
              <a:t>  </a:t>
            </a:r>
            <a:r>
              <a:rPr lang="ru-RU" altLang="ru-RU" dirty="0">
                <a:solidFill>
                  <a:srgbClr val="2C2D30"/>
                </a:solidFill>
              </a:rPr>
              <a:t>Р(АВ) = Р(А)</a:t>
            </a:r>
            <a:r>
              <a:rPr lang="ru-RU" altLang="ru-RU" dirty="0">
                <a:solidFill>
                  <a:srgbClr val="2C2D30"/>
                </a:solidFill>
                <a:sym typeface="Symbol" panose="05050102010706020507" pitchFamily="18" charset="2"/>
              </a:rPr>
              <a:t></a:t>
            </a:r>
            <a:r>
              <a:rPr lang="ru-RU" altLang="ru-RU" dirty="0">
                <a:solidFill>
                  <a:srgbClr val="2C2D30"/>
                </a:solidFill>
              </a:rPr>
              <a:t>Р(В</a:t>
            </a:r>
            <a:r>
              <a:rPr lang="en-US" altLang="ru-RU" dirty="0">
                <a:solidFill>
                  <a:srgbClr val="2C2D30"/>
                </a:solidFill>
              </a:rPr>
              <a:t>/A</a:t>
            </a:r>
            <a:r>
              <a:rPr lang="ru-RU" altLang="ru-RU" dirty="0">
                <a:solidFill>
                  <a:srgbClr val="2C2D30"/>
                </a:solidFill>
              </a:rPr>
              <a:t>)</a:t>
            </a:r>
          </a:p>
        </p:txBody>
      </p:sp>
      <p:pic>
        <p:nvPicPr>
          <p:cNvPr id="1026" name="Picture 2" descr="https://upload.wikimedia.org/wikipedia/commons/thumb/5/5d/13-02-27-spielbank-wiesbaden-by-RalfR-094.jpg/1024px-13-02-27-spielbank-wiesbaden-by-RalfR-094.jpg">
            <a:extLst>
              <a:ext uri="{FF2B5EF4-FFF2-40B4-BE49-F238E27FC236}">
                <a16:creationId xmlns:a16="http://schemas.microsoft.com/office/drawing/2014/main" id="{4BF91A61-1ECE-404E-9D93-36F83A1B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36" y="1571929"/>
            <a:ext cx="2710437" cy="17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571929"/>
            <a:ext cx="4000827" cy="318779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Напишите код, моделирующий выпадение поля в рулетке </a:t>
            </a:r>
            <a:br>
              <a:rPr lang="ru-RU" dirty="0"/>
            </a:br>
            <a:r>
              <a:rPr lang="ru-RU" dirty="0"/>
              <a:t>(с учетом поля зеро)</a:t>
            </a:r>
            <a:br>
              <a:rPr lang="ru-RU" dirty="0"/>
            </a:br>
            <a:endParaRPr lang="ru-RU" dirty="0"/>
          </a:p>
        </p:txBody>
      </p:sp>
      <p:pic>
        <p:nvPicPr>
          <p:cNvPr id="39" name="Picture 2" descr="https://upload.wikimedia.org/wikipedia/commons/thumb/5/5d/13-02-27-spielbank-wiesbaden-by-RalfR-094.jpg/1024px-13-02-27-spielbank-wiesbaden-by-RalfR-094.jpg">
            <a:extLst>
              <a:ext uri="{FF2B5EF4-FFF2-40B4-BE49-F238E27FC236}">
                <a16:creationId xmlns:a16="http://schemas.microsoft.com/office/drawing/2014/main" id="{0995094D-27F0-4E54-9AB2-7C1916FA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36" y="1571929"/>
            <a:ext cx="2710437" cy="17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Shape 116" descr="loading-logo.png">
            <a:extLst>
              <a:ext uri="{FF2B5EF4-FFF2-40B4-BE49-F238E27FC236}">
                <a16:creationId xmlns:a16="http://schemas.microsoft.com/office/drawing/2014/main" id="{184F8883-7F3D-4C9D-A26E-0DBA9F238E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Что такое случайные числа и вероятность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метод Монте-Карло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формулируются теоремы теории вероятностей</a:t>
            </a:r>
          </a:p>
          <a:p>
            <a:pPr>
              <a:lnSpc>
                <a:spcPct val="200000"/>
              </a:lnSpc>
            </a:pPr>
            <a:r>
              <a:rPr lang="ru-RU" dirty="0"/>
              <a:t>Как сгенерировать случайное число на </a:t>
            </a:r>
            <a:r>
              <a:rPr lang="en-US" dirty="0"/>
              <a:t>Python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4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>
                <a:solidFill>
                  <a:srgbClr val="4C5D6E"/>
                </a:solidFill>
              </a:rPr>
              <a:t>Элементы теории вероятностей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Законы распределения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>
                <a:solidFill>
                  <a:srgbClr val="4C5D6E"/>
                </a:solidFill>
              </a:rPr>
              <a:t>4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33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Закон распределения случайной величины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 Плотность вероятности и функция распределения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Построение гистограммы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Среднее, дисперсия, стандартное отклонение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8905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19615</TotalTime>
  <Words>815</Words>
  <Application>Microsoft Macintosh PowerPoint</Application>
  <PresentationFormat>Экран (16:9)</PresentationFormat>
  <Paragraphs>250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Cambria Math</vt:lpstr>
      <vt:lpstr>Courier New</vt:lpstr>
      <vt:lpstr>Symbol</vt:lpstr>
      <vt:lpstr>Wingdings</vt:lpstr>
      <vt:lpstr>Simple Light</vt:lpstr>
      <vt:lpstr>Элементы теории вероятностей</vt:lpstr>
      <vt:lpstr>План урока</vt:lpstr>
      <vt:lpstr>Случайная величина</vt:lpstr>
      <vt:lpstr>Терминология</vt:lpstr>
      <vt:lpstr>Теоремы теории вероятности</vt:lpstr>
      <vt:lpstr>Домашнее задание</vt:lpstr>
      <vt:lpstr>Что мы узнали? </vt:lpstr>
      <vt:lpstr>Элементы теории вероятностей</vt:lpstr>
      <vt:lpstr>План урока</vt:lpstr>
      <vt:lpstr>Функция распределения</vt:lpstr>
      <vt:lpstr>Плотность вероятности</vt:lpstr>
      <vt:lpstr>Равномерное распределение</vt:lpstr>
      <vt:lpstr>Среднее и дисперсия</vt:lpstr>
      <vt:lpstr>Нормальное распределение</vt:lpstr>
      <vt:lpstr>Домашнее задание</vt:lpstr>
      <vt:lpstr>Что мы узнали? </vt:lpstr>
      <vt:lpstr>Элементы теории вероятностей</vt:lpstr>
      <vt:lpstr>План урока</vt:lpstr>
      <vt:lpstr>Последовательность  независимых испытаний</vt:lpstr>
      <vt:lpstr>Презентация PowerPoint</vt:lpstr>
      <vt:lpstr>Презентация PowerPoint</vt:lpstr>
      <vt:lpstr>Биномиальное распределение</vt:lpstr>
      <vt:lpstr>Домашнее задание</vt:lpstr>
      <vt:lpstr>Что мы узнали? </vt:lpstr>
      <vt:lpstr>Элементы теории вероятностей</vt:lpstr>
      <vt:lpstr>План урока</vt:lpstr>
      <vt:lpstr>Презентация PowerPoint</vt:lpstr>
      <vt:lpstr>Сочетания</vt:lpstr>
      <vt:lpstr>Биномиальное распределение</vt:lpstr>
      <vt:lpstr>Размещения</vt:lpstr>
      <vt:lpstr>Сочетания</vt:lpstr>
      <vt:lpstr>Домашнее задание</vt:lpstr>
      <vt:lpstr>Что мы узнали? </vt:lpstr>
      <vt:lpstr>Элементы теории вероятностей</vt:lpstr>
      <vt:lpstr>План урока</vt:lpstr>
      <vt:lpstr>Презентация PowerPoint</vt:lpstr>
      <vt:lpstr>Презентация PowerPoint</vt:lpstr>
      <vt:lpstr>Презентация PowerPoint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Microsoft Office User</cp:lastModifiedBy>
  <cp:revision>78</cp:revision>
  <dcterms:modified xsi:type="dcterms:W3CDTF">2019-06-14T14:06:52Z</dcterms:modified>
</cp:coreProperties>
</file>