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  <p:sldMasterId id="2147483672" r:id="rId2"/>
  </p:sldMasterIdLst>
  <p:notesMasterIdLst>
    <p:notesMasterId r:id="rId5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12192000" cy="6858000"/>
  <p:notesSz cx="6858000" cy="9144000"/>
  <p:embeddedFontLst>
    <p:embeddedFont>
      <p:font typeface="Roboto" panose="02000000000000000000" pitchFamily="2" charset="0"/>
      <p:regular r:id="rId53"/>
      <p:bold r:id="rId54"/>
      <p:italic r:id="rId55"/>
      <p:boldItalic r:id="rId56"/>
    </p:embeddedFont>
    <p:embeddedFont>
      <p:font typeface="Roboto Medium" panose="02000000000000000000" pitchFamily="2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10">
          <p15:clr>
            <a:srgbClr val="9AA0A6"/>
          </p15:clr>
        </p15:guide>
        <p15:guide id="2" orient="horz" pos="2211">
          <p15:clr>
            <a:srgbClr val="9AA0A6"/>
          </p15:clr>
        </p15:guide>
        <p15:guide id="3" orient="horz" pos="30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>
        <p:guide pos="510"/>
        <p:guide orient="horz" pos="2211"/>
        <p:guide orient="horz" pos="30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3.fntdata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4.fntdata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7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5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Здравствуйте, уважаемые слушатели! В этом видео мы рассмотрим критерии существования предела функции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c5e5c333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c5e5c333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Вот иллюстрация к теореме о среднем пределе. Здесь функция же равна икс, а функция е равна минус икс.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Функция икс умноженное на синус икс не может быть больше икса, и меньше минус икса, так как синус принимает значения от минус единицы до единицы. Рассматривая предел в нуле этих трех функций, мы можем заключить, что икс будет равен нулю, минус икс также будет равен нулю, а следовательно и предел синуса икс помноженного на икс в ноле также будет равен нулю по теореме о существовании среднего предела.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c5e5c333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c5e5c333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Если функция монотонна и ограничена в окрестности точки, то она имеет в точке предел, равный значению функции в этой точке. В частности, если условие соблюдено на правой части окрестности, то существует предел справа. То же самое справедливо для левой части окрестности. Равенство односторонних пределов является необходимым и достаточным условием существования предела в точке.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ede669db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ede669db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Докажем теорему о пределе монотонной функции. Пусть ЭФ монотонно возрастает на отрезке от А до БЭ. Выберем произвольную точку икс ноль на полуинтервале от А до БЭ, тогда на полуинтервале от А до икс нулевого ЭФ ограничена сверху значением в икс нулевом. По определению на полуинтервале от А до икс нулевого значение функции меньше либо равно ЭМ большого.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Далее переходим к языку дельта-эпсилон и справедливо заключаем, что для любого положительного эпсилон найдется икс, такое, что значение функции в нем строго больше разницы верхней оценки функции и эпсилон. Если бы функция не была монотонно возрастающей, то это утверждение не имело бы смысла.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efc0173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efc0173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Обозначим разницу икс эпсилон и икс ноль за дельту. Если икс находится в промежутке от икс эпсилон до икс ноль, то есть в левой дельта окрестности икс-нулевого, то значение функции в нем будет больше либо равно эф от икс-эпсилон. Иными словами для любого положительного эпсилон существует положительная дельта, такая что на левой делта окрестности икс нулевого выполнено неравенство, которое сводится к неравенству ЭФ от ИКС минус ЭМ большое по модулю строго меньше эпсилон. Мы получили ничто иное, как предел функции справа, равный М большое. Аналогичным образом доказывается предел справа. Из его равенства пределу следа делается вывод о существовании полноценного предела в точке.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Итак, в этом видео мы рассмотрели и доказали критерий Коши существования предела функции, доказали теорему о среднем пределе, и поговорили о пределах монотонных функций. До свидания, уважаемые слушатели, до встречи в следующих видео.</a:t>
            </a:r>
            <a:endParaRPr/>
          </a:p>
        </p:txBody>
      </p:sp>
      <p:sp>
        <p:nvSpPr>
          <p:cNvPr id="261" name="Google Shape;26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Здравствуйте, уважаемые слушатели! В этом видео мы обсудим пределы операций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460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А именно, предел суммы, произведения и частного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5238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b8f70cb2a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b8f70cb2a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Прежде чем рассматривать теоремы об операциях, рассмотрим связь предела функции и бесконечно малой величины. Если существует предел функции в точке, что значение функции в точке равно сумме предела и бесконечно малой функции. Напомню, что бесконечно малой называется функция, предел которой равен нулю. С подобным свойством мы сталкивались ранее в последовательностях, оно является теоремой, доказывать которую мы не будем.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692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b8f70cb2a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Докажем, например, что предел от икс плюс пять при икс стремящемся к единице равен шести.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Икс плюс пять мы можем представить как шесть плюс ихк минус один. Можно видеть, что икс минус один при стремлении икса к единице - бесконечно малая функция, а значит, по теореме о связи предела и бесконечно малой предел икс плюс пять при икс - единице равен шести.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g4b8f70cb2a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4105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5ed30d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5ed30d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Предел суммы равен сумме пределов, если каждый из них существует. Докажем это.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74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а именно разберем и докажем критерий Коши, обсудим теорему о существовании среднего предела и пределы монотонных функций.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d5ed30d1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d5ed30d1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Пусть есть предел суммы, равный бэ.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Пусть также есть два предела слагаемых, бэ один и бэ два.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По теореме о связи предела и бесконечно малой функции осуществляем преобразование по первому допущению и два раза отдельно по второму.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522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d5ed30d1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d5ed30d1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Далее подставляем выражение для эф и же, получаем сумму бэ один и бэ два и сумму бесконечно малых. Так как сумма бесконечно малых есть бесконечно малая, то можно заключить, что бэ один плюс бэ два равно бэ. Переходя обратно к пределам убираем бесконечно малые, получаем тождество. Теорема доказана.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В общем случае ее можно распространить на большее количество слагаемых.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Точно такое же свойство есть для разности, доказывается оно точно так же.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Забегая вперед, скажу, что в разности могут возникать неопределенности вида “бесконечность минус бесконечность”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2881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d5ed30d1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Рассмотрим три примера.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Предел икс в вкадрате плюс косинус икс плюс логарифм натуральный от мкс плюс один при икс стремящемся к нулю равен сумме трех пределов при икс стремящемся к нулю: от квадрата, косинуса и логарифма. Первый предел будет равен нулю, второй единице, с\третий снова нулю. В сумме три предела будут равны единице, а значит и исходный предел также будет равен единице.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Далее рассмторим односторонний предел справа от икс минус сигнум от минус икс. Поскольку разность это та же сумма. но со знаком минус, то для нее также будет выполняться теорема о сумме пределов. Предел от икса в ноле справа - ноль, предел от сигнума от минус икс в ноле справа - минус один. Ноль минус минус один будет единица, а значит и исходный предел равен единице.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Наконец рассмотрим предел от икс плюс единица на икс в ноле. предел от икс в ноле существует и равен нулю, а вот предел единицы. деленной на икс в ноле не существует, значит и исходный предел также не существует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7" name="Google Shape;177;g4d5ed30d1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6694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b8f70cb2a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b8f70cb2a_2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Предел произведения равен произведению пределов, если каждый из них существует. Забегая вперед, скажу, что в произведении могут возникать неопределенности вида “ноль умноженный на бесконечность” Давайте ее докажем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49417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d5ed30d1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d5ed30d1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Пусть есть предел произведения, равный бэ.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Пусть также есть два предела множителей, бэ один и бэ два.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По теореме о связи предела и бесконечно малой функции осуществляем преобразование по первому допущению и два раза отдельно по второму.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34089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d5ed30d1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d5ed30d1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Далее подставляем выражение для эф и же, раскрываем скобки, получаем произведение бэ один и бэ два и сумму бесконечно малых, ввиду того, что произведение бесконечно малых и произведение бесконечно-малой на ограниченную - бесконечно малые величины. Переходя обратно к пределам убираем бесконечно малые, получаем тождество. Теорема доказана.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В общем случае ее можно распространить на большее количество множителей.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85896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d5ed30d1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d5ed30d1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Константу можно вынести за знак предела. Это частный случай предела произведения, потому что предел константы равен самой константе.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252277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d5ed30d1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Давайте рассмотрим черыре примера. В первом мы вновь имеем дело с квадратом, косинусом и логарифмом, но на этот раз в произведении. Квадрат и логарифм обращают произведение в ноль, но, на самом деле, достаточно одного нуля, чтобы весь предел стал нулём, за исключением случаев неопределенности вида “ноль умноженный на бесконечность”. О неопределенностях мы поговорим позже.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Во втором примере мы имеем дело с пределом справа от единицы от икс, умноженного на сигнум от единицы минус икс. Икс слюбой стороны от единицы будет единицей, а вот сигнум от единицы минус единица справа (то есть число, максимум на дельту превышающее единицу) будет равен минус единице. В произведении - минус единица. Обратите внимание, что если поменять местами единицу и икс под сигнумом, то он сменит знак, т.к. устремится к нулю справа.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В третьем примере в подпредельном выражениии есть константа, ее мы выносим за знак предела. Строго говоря предел константы при любом стремлении есть эта самая константа, потому выражение предела для константы не имеет смысла.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В четвертом примере мы имеем произведение икса и котангенса при икс стремящемся к нулю. Предел от икса в ноле существует и равен нулю, но предел котангенса в нуле не существует, а значит и исходный предел также не существует.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6" name="Google Shape;226;g4d5ed30d1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3193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d5ed30d1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d5ed30d1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Предел частного равен частному пределов, при условии, что функция в знаменателе - не бесконечно малая. Эта теорема доказывается  также как и первые две. Замечу, что в частном могут возникать неопределенности вида “ноль на ноль” и “бесконечность на бесконечность”.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462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d5ed30d1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d5ed30d1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Пусть есть предел частного, равный бэ.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Пусть также есть два предела делимого и делителя, бэ один и бэ два.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По теореме о связи предела и бесконечно малой функции осуществляем преобразование по первому допущению и два раза отдельно по второму.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37724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b8f70cb2a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b8f70cb2a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Рассмотрим Критерий Коши существования предела функции. Если для любого эпсилон больше нуля найдется положительная дельта, зависящая от эпсилон, такая что, значения функции в любых двух случайных точках из выколотой дельта окрестности точки устремления функции отличается не больше, чем на эпсилон, то существует единственный небесконечный предел в исследуемой точке.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Это, точнее говоря, подобное определение знакомо вам из видео о последовательностях. Давайте его докажем.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d5ed30d1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d5ed30d1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Далее подставляем выражение для эф и же, делим и числитель и знаменатель на бэ два, в числителе получаем бэ один деленное на бэ два + альфа один деленное на бэ два, в знаменателе - бэ два деленное на бэ два, то есть единицу и альфа второе деленное на бэ два. Переходя обратно к пределам убираем бесконечно малые, получаем тождество. Теорема доказана.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Можно заметить что все теоремы об операциях доказываются аналогичным методом.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095779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d5ed30d1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Рассмотрим два примера. Предел икс плюс два деленное на иск минус два при икс стремящемся к тройке равен отношению пределов от икс плюс два и от икс минус два при икс стремящемся к тройке, предел в числителе равен пяти, предел в знаменателе - единице. В ответе - пять.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Второй предел - такой же, но при икс стремящемся к двойке не существует, потому что функция в знаменателе - бесконечно малая. Справа от двойки она стремится к нулю справа, а слева от двойки - слева, следовательно исходная функция в рассматриваемой точке будет иметь бесконечные односторонние пределы разных знаков, то есть разрыв второго рода.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66" name="Google Shape;266;g4d5ed30d1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2195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В этом видео мы с вами изучили свойства пределов операций, выяснили, что выполнены они только при существовании пределов и разобрали ряд примеров.  До свидания, уважаемые слушатели, до встречи в следующих видео.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16283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Здравствуйте, уважаемые слушатели! В этом видео мы поговорим о замечательных пределах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3759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А именно сформулируем, то есть запишем, оба замечательных предела, докажем и выведем следствия.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83211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b8f70cb2a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b8f70cb2a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Первым замечательным пределом называется предел вида синус икс деленного на икс при икс, стремящемся к нулю равен единице. Чем же он замечателен? Мы знаем, что синус в ноле дает ноль, так в этом пределе у нас есть неопределенность вида “ноль на ноль”. Давайте раскроем неопределенность и найдем предел.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01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b8f70cb2a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b8f70cb2a_2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На единичной, или как ее еще называют, тригонометрической окружности отложим угол в интервале от нуля до пи пополам, проведем отрезок синуса - аш-ка и тангенса -а-эл. Рассмотрим треугольники ОАК, ОАL и сектор окружности OAK.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7503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d61a80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d61a80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Мы видим на рисунке, что площадь первого треугольника меньше, чем площадь сектора, а последняя меньше, чем площадь второго треугольника.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6648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d61a801e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d61a801e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Замечу, что площадь первого треугольника равна половине основания на высоту, площадь сектора - угол на радиус пополам, и площадь второго треугольника - произведение катетов пополам. Вместе с тем OA - основание первого треугольника, один из катетов второго и радиус сектора - равен единице, потому как окружность тригонометрическая. KH - как я сказал ранее - это отрезок синуса и он равен синусу отложенного угла икс. AL - отрезок тангенса и он равен, соответсвенно, тангенсу угла икс.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0303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d61a801e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d61a801e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Перепишем неравенство с учетом сделанных замечаний: синус икс пополам меньше икс пополам и это все меньше тангенса икс пополам.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Замечу, что все площади здесь - положительны, так как действие происходит в первой четверти координатной плоскости. Следовательно я могу без ущерба для смысла поделить единицу на все части высказывания и сменить знаки. Кроме этого, получившееся неравенство я разделю на двойку. Замечу также, что тангенс - это отношение синуса к косинусу, учтем это в нашем неравенстве и домножим результат ещё на синус икс. На этом наши преобразования закончены и мы получили неравенство синус икс на икс больше единицы, но меньше косинуса икс.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712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c5e5c33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c5e5c33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Пусть в икс ноль существует предел эф от икс, равный а, тогда по определению для любого положительного эпсилон есть от него зависящая положительная дельта, такая, что в любой точке из выколотой дельта окрестности икс ноль функция отличается от своего предела не более, чем на эпсилон. Возьмем некоторое эпсилон первое и пару точек из выколотой дельта окрестности. Вычитая одно и то же число из уменьшаемого и вычитаемого, разность между ними мы не меняем, но приходим к определению предела. То есть разница между двумя точками не превышает два эпсилон первых. Мы нашли дельту, зависящую от эпсилон, при которой выполнено данное неравенство. Необходимость доказана.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d61a801e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d61a801e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Поскольку три функции находятся в состоянии порядка, то и их пределы будут находится в состоянии такого же порядка.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Переходя к пределам и учитывая, что косинус в пределе при икс, стремящемся к нулю справа дает единицу, получаем, что предел синуса икс на икс при икс стремящемся к нулю справа одновременно больше и меньше единицы, то есть равен единице.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Мы рассматривали односторонний предел, поскольку делали допущение о положительном угле. Если отразить иллюстрацию относительно оси абсцисс, то мы получим аналогичную картину и равный единице аналогичный предел слева. Если есть предел справа, равный пределу слева, то существует и предел в точке.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Теорема о первом замечательном примере доказана.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7718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adb1245c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Рассмотрим следствия из первого замечательного предела. Всего их четыре, это пределы при икс стремящемся к нулю тангенса икс на икс, арксинуса икс на икс, арктангенса икс на икс и единицы минус косинус на икс квадрат пополам.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g4adb1245c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025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d61a801e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На слайде - вывод первого следствия. Принимая во внимание, что тагненс - это синус деленный на косинус, получаем синус, деленный на косинус и на икс. Выделим из выражения первый замечательный предел, равный единице. Предел оставшейся части также равен единице. Следствие доказано.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Для вывода второго следствия используем замену - положим тэ равным синус икс. Арксинус от синуса равен тэ. Используя элементарное преобразование получаем в знаменателе первый замечательный предел в чистом виде.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g4d61a801e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97075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d61a801e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Третье следствие выводится как второе с использованием следствия первого. Положим тэ равным тангенсу икс. Арктангенс тангенса равен икс, а предел после преобразования в знаменателе даст следствие первое из первого замечательного предела.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Четвертое следствие доказывается преобразованием числителя и знаменателя. Полученный результат делим на множители, приводим каждый из них к виду первого замечательного предела. Не играет роли какие именно выражения стоит под синусом и в знаменателе, главное, чтоб они совпадали. В любой момент можно сделать замену типа тэ равно икс пополам.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9" name="Google Shape;209;g4d61a801e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84747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d61a801e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d61a801e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Предел вида единица плюс икс в степени единица на икс при икс, стремящемся к нулю равен числу е. Чем же он замечателен? Мы имеем дело с неопределенностью вида “единица в степени бесконечность”.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2237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b8f70cb2a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b8f70cb2a_2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Доказывается предел с помощью биноминального разложения члена последовательности, построенной на значениях функции подпредельного выражения.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Рассмотрим первые четыре слагаемых разложения. Средний множитель во всех слагаемых можно опустить, так как единица в любой конечной степени дает единицу.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Первое слагаемое равно единице: ноль факториал это один, эн в нулевой - также один. Эн факториал в числителе и в знаменателе сокращаются.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Второе слагаемое равно единице. В третьем множителе второго слагаемого появляется эн в знаменателе, но эн уходит из знаменателя первого множителя.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Третье слагаемое меньше, чем второе. В знаменатель добавляется еще одна эн, а уходит эн минус один. Кроме того, в знаменатель добавляется двойка.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Четвертое слагаемое еще меньше, чем третье. Знаменатель возрастает - дробь убывает. В знаменателе еще эн вместо эн минус два и еще добавляется тройка.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Здесь мы видим, что энный член последовательности будет больше двойки.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379474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d61a801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d61a801e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Третий и последующий члены последовательности оцениваются сверху как единица на два: первая и вторая дроби явно меньше единицы, а факториал в знаменателе будет больше степени. Всю сумму членов начиная с третьего можно оценить как сумму геометрической прогрессии отрицательных степеней двойки. Мы знаем, что сумма такой прогрессии равна единице.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Мы выяснили, что энный член последовательности стремится к некоему числу, расположенному в интервале от двух до трех. По теореме, если последовательность монотонно возрастает и ограничена сверху, то она имеет предел. Предел этот равен числу е, то есть числу Эйлера. На этом доказательство существования заканчивается. Остается доказать случай с рациональными числами и равенство предела с двух сторон. Делать этого в пределах курса мы не будем.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300612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d61a801e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Рассмотрим шесть следствий из второго замечательного предела.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dk1"/>
                </a:solidFill>
              </a:rPr>
              <a:t>Предел при ю, стоемящемся к нулю, единицы плюс ю в степени единица на ю равен е.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dk1"/>
                </a:solidFill>
              </a:rPr>
              <a:t>Предел при икс, стремящемся к бесконечности от единицы плюс ка деленное на икс в степени икс равен е в степени ка.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dk1"/>
                </a:solidFill>
              </a:rPr>
              <a:t>Предел логарифма от единицы плюс икс, деленного на икс при икс, стремящемся к нулю равен единице.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1" name="Google Shape;251;g4d61a801e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402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d61a801e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</a:rPr>
              <a:t>Предел от е в степени икс минус один, деленного на икс при икс стремящемся к нулю равен единице. Предел от а в степени икс минус один, деленного на икс логарифмов а равен единице для а отличных от единицы.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</a:rPr>
              <a:t>Предел от единицы плюс икс в степени альфа минус один, деленное на альфа икс при икс, стремящемся к нулю, равен единице. На последнее следствие обратите внимание, им мы будем пользоваться в следующих видео.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61" name="Google Shape;261;g4d61a801e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88378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В этом видео мы познакомились с первым и вторым замечательным пределом и следствиями из них.  До свидания, уважаемые слушатели, до встречи в следующих видео.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0533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c5e5c333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c5e5c333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Пусть существует последовательность такая что все члены, начиная с некоторого, лежат в выколотой дельта окрестности икс-нулевого и существует предел последовательности равный икс-нулевому.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Положим икс два штриха и икс штрих за элементы последовательности, тогда по условию теоремы разность функции в них не превышает эпсилон притом что оба элемента расположены в выколотой дельта окрестности. Здесь мы применили определение предела функции по Гейне, рассмотренное в прошлом видео. По определению предела последовательности по Коши есть некий номер, начиная с которого все элементы расположены в некоторой выколотой дельта окрестности. Если мы рассмотрим конкретную эпсилон окрестность из условия, тогда мы получим ничто иное, как критерий Коши сходимости последовательности в чистом виде. А как мы знаем из определения по Гейне предела функции, раз сходится последовательность на значениях функции, то сходится и сама функция. Достаточность доказана.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c5e5c333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c5e5c333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Пусть существует две последовательности из области определения функции и их пределы, равные икс-нулевому. Вместе с тем допустим, что последовательности, построенные на значениях функции от элементов этой последовательности сходятся к разным числам. Составим новую последовательность путем чередования членов обеих последовательностей. Получается, что предел такой последовательности существует, а предел последовательности на значениях функции - нет, потому что она содержит две подпоследовательности, сходящиеся к разным числам. Мы получили противоречие с определением функции по Гейне. Единственность доказана.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На этой теореме можно хорошо понять, что необходимость, достаточность или недостаточность и единственность или неединственность нужно доказывать отдельно.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b8f70cb2a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b8f70cb2a_2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Рассмторим пример. Предел четырех икс минус один при икс стремящемся к единице равен одному.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Возьмем икс, лежащее в выколотой дельта окрестности единицы (то есть разница икса и единицы по модулю - от нуля до дельты - неравенство во втророй строке. В третьей строке - условие коши для этой задачи. Ниже - эквивалентное неравенство Мы всего лишь раскрыли скобки и поделили обе части неравенства на четыре. Взгляните, модуль икс минус один в неравенстве с дельтой и неравенстве с эпсилон. Делая простую подстановку одного в другое, получаем двойное неравенство для дельты, а это значит, что для данной конкретной функции для любого положительного эпсилон найдется дельта, меньшая чем эпсилон на четыре, такая что в выколотой дельта окрестности единицы функция не будет отличаться от своего предела более чем на эпсилон.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b8f70cb2a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b8f70cb2a_2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Если существуют две функции е и же, которые в точке устремления выше и ниже функции эф, пределы которых равны А, то и предел эф от икс при данном стремлении равен А. Эта теорема знакома вам из темы о пределе последовательности, доказывается по определению предела функции по Коши. Давайте докажем эту теорему.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c5e5c333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c5e5c333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Во-превых, рассмотрим двойное неравенство из условия теоремы. Если вычтем из каждой части число А, то ничего не изменится.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Во-вторых, по определению предела, если существует предел, то для любого положительного эпсилон найдется дельта больше нуля, такая что в выколотой дельта окрестности стремления функция отличается от предела не более, чем на эпсилон. Из первого и второго неравенств следует, что и эф в выколотой дельта окрестности икс-нулевого отличается от А не более чем на эпсилон, а это значит, что существует предел эф от икс при икс стремящемся к икс-нулевому равный А по определению Коши существования предела функции.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итульный слайд">
  <p:cSld name="2_Титульный слайд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sz="7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1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Текст + списки">
  <p:cSld name="19_Только заголовок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>
            <a:off x="690846" y="1880129"/>
            <a:ext cx="10810200" cy="23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815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Заголовок + Текст на цветном фоне">
  <p:cSld name="20_Только заголовок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690846" y="2247774"/>
            <a:ext cx="10810200" cy="23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815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sz="2200" b="0" i="0" u="none" strike="noStrike" cap="non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олько заголовок">
  <p:cSld name="17_Только заголовок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Заголовок + 2 Блока текста">
  <p:cSld name="3_Только заголовок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6788489" y="4133851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Заголовок + Текст + Картинка">
  <p:cSld name="Только заголовок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690847" y="654803"/>
            <a:ext cx="4681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690846" y="2506662"/>
            <a:ext cx="4681200" cy="3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Заголовок + текст + таблица/схема">
  <p:cSld name="21_Только заголовок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690847" y="2506662"/>
            <a:ext cx="3155400" cy="3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690847" y="874849"/>
            <a:ext cx="3505500" cy="13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2 блока с текстом">
  <p:cSld name="5_Только заголовок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679318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Заголовок + Текст + 2 Картинки">
  <p:cSld name="1_Только заголовок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690847" y="654803"/>
            <a:ext cx="4681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690846" y="2506662"/>
            <a:ext cx="4681200" cy="3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9" name="Google Shape;79;p19"/>
          <p:cNvSpPr txBox="1"/>
          <p:nvPr/>
        </p:nvSpPr>
        <p:spPr>
          <a:xfrm rot="10800000" flipH="1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9"/>
          <p:cNvSpPr txBox="1"/>
          <p:nvPr/>
        </p:nvSpPr>
        <p:spPr>
          <a:xfrm rot="10800000" flipH="1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Заголовок + 3 Блока текста">
  <p:cSld name="11_Только заголовок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body" idx="1"/>
          </p:nvPr>
        </p:nvSpPr>
        <p:spPr>
          <a:xfrm>
            <a:off x="6788489" y="692151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2"/>
          </p:nvPr>
        </p:nvSpPr>
        <p:spPr>
          <a:xfrm>
            <a:off x="6788489" y="2975189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3"/>
          </p:nvPr>
        </p:nvSpPr>
        <p:spPr>
          <a:xfrm>
            <a:off x="6788489" y="5262877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одержание: заголовок + список">
  <p:cSld name="4_Только заголовок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68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итульный слайд">
  <p:cSld name="4_Титульный слайд">
    <p:bg>
      <p:bgPr>
        <a:solidFill>
          <a:srgbClr val="6E32E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5_Титульный слайд"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Только заголовок">
  <p:cSld name="15_Только заголовок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690847" y="654803"/>
            <a:ext cx="31269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690847" y="2506662"/>
            <a:ext cx="3126900" cy="3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Только заголовок">
  <p:cSld name="14_Только заголовок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1"/>
          </p:nvPr>
        </p:nvSpPr>
        <p:spPr>
          <a:xfrm>
            <a:off x="8666447" y="1717992"/>
            <a:ext cx="2814300" cy="3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Текст + Картинка">
  <p:cSld name="12_Только заголовок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679318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Заголовок и текст">
  <p:cSld name="18_Только заголовок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775296" y="2641600"/>
            <a:ext cx="10650000" cy="3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2"/>
          </p:nvPr>
        </p:nvSpPr>
        <p:spPr>
          <a:xfrm>
            <a:off x="690846" y="1496260"/>
            <a:ext cx="108102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sz="22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Текст + Схема">
  <p:cSld name="10_Только заголовок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679318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Заголовок + Текст/Код на цветном фоне">
  <p:cSld name="16_Только заголовок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Текст + фото на фоне">
  <p:cSld name="16_Только заголовок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sz="4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итульный слайд">
  <p:cSld name="16_Только заголовок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Текст + фото на фоне">
  <p:cSld name="16_Только заголовок_1_1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sz="4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66.png"/><Relationship Id="rId4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68.png"/><Relationship Id="rId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66.png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68.png"/><Relationship Id="rId4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2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2.png"/><Relationship Id="rId7" Type="http://schemas.openxmlformats.org/officeDocument/2006/relationships/image" Target="../media/image1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0.png"/><Relationship Id="rId4" Type="http://schemas.openxmlformats.org/officeDocument/2006/relationships/image" Target="../media/image12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 descr="http://nig-politis.com/wp-content/uploads/2015/07/Data_Processing1.jpg"/>
          <p:cNvPicPr preferRelativeResize="0"/>
          <p:nvPr/>
        </p:nvPicPr>
        <p:blipFill rotWithShape="1">
          <a:blip r:embed="rId3">
            <a:alphaModFix amt="50000"/>
          </a:blip>
          <a:srcRect r="15261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6"/>
          <p:cNvSpPr txBox="1"/>
          <p:nvPr/>
        </p:nvSpPr>
        <p:spPr>
          <a:xfrm>
            <a:off x="690846" y="2728453"/>
            <a:ext cx="10281900" cy="27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8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Критерии существования пределов</a:t>
            </a:r>
            <a:endParaRPr sz="648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9" name="Google Shape;119;p26"/>
          <p:cNvSpPr txBox="1"/>
          <p:nvPr/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Вопросы о наличии предела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ru-RU" sz="2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Часть </a:t>
            </a: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ru-RU" sz="2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Тема 1</a:t>
            </a:r>
            <a:endParaRPr sz="2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/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Средний предел</a:t>
            </a:r>
            <a:endParaRPr sz="4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4" name="Google Shape;214;p35"/>
          <p:cNvCxnSpPr/>
          <p:nvPr/>
        </p:nvCxnSpPr>
        <p:spPr>
          <a:xfrm rot="10800000">
            <a:off x="2349825" y="1595600"/>
            <a:ext cx="0" cy="3568200"/>
          </a:xfrm>
          <a:prstGeom prst="straightConnector1">
            <a:avLst/>
          </a:prstGeom>
          <a:noFill/>
          <a:ln w="19050" cap="flat" cmpd="sng">
            <a:solidFill>
              <a:srgbClr val="44546A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5" name="Google Shape;215;p35"/>
          <p:cNvCxnSpPr/>
          <p:nvPr/>
        </p:nvCxnSpPr>
        <p:spPr>
          <a:xfrm>
            <a:off x="1670975" y="3249125"/>
            <a:ext cx="8668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6" name="Google Shape;216;p35"/>
          <p:cNvCxnSpPr/>
          <p:nvPr/>
        </p:nvCxnSpPr>
        <p:spPr>
          <a:xfrm rot="10800000" flipH="1">
            <a:off x="2367225" y="1389125"/>
            <a:ext cx="6876000" cy="1842600"/>
          </a:xfrm>
          <a:prstGeom prst="straightConnector1">
            <a:avLst/>
          </a:prstGeom>
          <a:noFill/>
          <a:ln w="28575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35"/>
          <p:cNvCxnSpPr/>
          <p:nvPr/>
        </p:nvCxnSpPr>
        <p:spPr>
          <a:xfrm>
            <a:off x="2349825" y="3249125"/>
            <a:ext cx="6949800" cy="1862100"/>
          </a:xfrm>
          <a:prstGeom prst="straightConnector1">
            <a:avLst/>
          </a:prstGeom>
          <a:noFill/>
          <a:ln w="28575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5"/>
          <p:cNvSpPr/>
          <p:nvPr/>
        </p:nvSpPr>
        <p:spPr>
          <a:xfrm>
            <a:off x="2367225" y="1415335"/>
            <a:ext cx="7415000" cy="3422475"/>
          </a:xfrm>
          <a:custGeom>
            <a:avLst/>
            <a:gdLst/>
            <a:ahLst/>
            <a:cxnLst/>
            <a:rect l="l" t="t" r="r" b="b"/>
            <a:pathLst>
              <a:path w="296600" h="136899" extrusionOk="0">
                <a:moveTo>
                  <a:pt x="0" y="72656"/>
                </a:moveTo>
                <a:cubicBezTo>
                  <a:pt x="6266" y="71844"/>
                  <a:pt x="27153" y="64882"/>
                  <a:pt x="37597" y="67783"/>
                </a:cubicBezTo>
                <a:cubicBezTo>
                  <a:pt x="48041" y="70684"/>
                  <a:pt x="54771" y="92731"/>
                  <a:pt x="62662" y="90062"/>
                </a:cubicBezTo>
                <a:cubicBezTo>
                  <a:pt x="70553" y="87393"/>
                  <a:pt x="77051" y="49680"/>
                  <a:pt x="84942" y="51769"/>
                </a:cubicBezTo>
                <a:cubicBezTo>
                  <a:pt x="92833" y="53858"/>
                  <a:pt x="99796" y="105496"/>
                  <a:pt x="110007" y="102595"/>
                </a:cubicBezTo>
                <a:cubicBezTo>
                  <a:pt x="120219" y="99694"/>
                  <a:pt x="136464" y="31694"/>
                  <a:pt x="146211" y="34363"/>
                </a:cubicBezTo>
                <a:cubicBezTo>
                  <a:pt x="155958" y="37032"/>
                  <a:pt x="158744" y="121277"/>
                  <a:pt x="168491" y="118608"/>
                </a:cubicBezTo>
                <a:cubicBezTo>
                  <a:pt x="178239" y="115939"/>
                  <a:pt x="192860" y="15332"/>
                  <a:pt x="204696" y="18349"/>
                </a:cubicBezTo>
                <a:cubicBezTo>
                  <a:pt x="216532" y="21366"/>
                  <a:pt x="228484" y="139728"/>
                  <a:pt x="239508" y="136711"/>
                </a:cubicBezTo>
                <a:cubicBezTo>
                  <a:pt x="250532" y="133694"/>
                  <a:pt x="261324" y="4193"/>
                  <a:pt x="270839" y="247"/>
                </a:cubicBezTo>
                <a:cubicBezTo>
                  <a:pt x="280354" y="-3698"/>
                  <a:pt x="292307" y="94240"/>
                  <a:pt x="296600" y="113038"/>
                </a:cubicBezTo>
              </a:path>
            </a:pathLst>
          </a:custGeom>
          <a:noFill/>
          <a:ln w="38100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19" name="Google Shape;219;p35" descr="g(x) = x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5472" y="785250"/>
            <a:ext cx="1418726" cy="45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5" descr="e(x)=-x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1200" y="5008550"/>
            <a:ext cx="1584000" cy="42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 descr="f(x)= x \cdot \sin (x)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31700" y="4303625"/>
            <a:ext cx="2701906" cy="4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6" descr="http://nig-politis.com/wp-content/uploads/2015/07/Data_Processing1.jpg"/>
          <p:cNvPicPr preferRelativeResize="0"/>
          <p:nvPr/>
        </p:nvPicPr>
        <p:blipFill rotWithShape="1">
          <a:blip r:embed="rId3">
            <a:alphaModFix amt="51000"/>
          </a:blip>
          <a:srcRect r="15261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6"/>
          <p:cNvSpPr txBox="1"/>
          <p:nvPr/>
        </p:nvSpPr>
        <p:spPr>
          <a:xfrm>
            <a:off x="690850" y="499650"/>
            <a:ext cx="9689100" cy="16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Предел монотонной функции</a:t>
            </a: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690850" y="2516700"/>
            <a:ext cx="9689100" cy="3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         монотонна и ограничена при              , то 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3636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         монотонна и ограничена при              , то 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36" descr="f(x)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3608" y="2570551"/>
            <a:ext cx="813426" cy="51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6" descr="x&gt;x_0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8384" y="2678288"/>
            <a:ext cx="1239076" cy="3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6" descr="\exists  \lim \limits_ {x \to x_0+} f(x) =f(x_0+0)" title="MathEquation,#fffff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0542" y="3184872"/>
            <a:ext cx="4233334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6" descr="f(x)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4133" y="3952801"/>
            <a:ext cx="813426" cy="51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6" descr="x&lt;x_0" title="MathEquation,#ffffff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88375" y="4061638"/>
            <a:ext cx="1231516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6" descr="\exists  \lim \limits_ {x \to x_0-} f(x) =f(x_0-0)" title="MathEquation,#ffffff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0550" y="4544993"/>
            <a:ext cx="4233334" cy="6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7" descr="http://nig-politis.com/wp-content/uploads/2015/07/Data_Processing1.jpg"/>
          <p:cNvPicPr preferRelativeResize="0"/>
          <p:nvPr/>
        </p:nvPicPr>
        <p:blipFill rotWithShape="1">
          <a:blip r:embed="rId3">
            <a:alphaModFix amt="51000"/>
          </a:blip>
          <a:srcRect r="15261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7"/>
          <p:cNvSpPr txBox="1"/>
          <p:nvPr/>
        </p:nvSpPr>
        <p:spPr>
          <a:xfrm>
            <a:off x="690850" y="499650"/>
            <a:ext cx="9689100" cy="54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Доказательство</a:t>
            </a: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Пусть            монотонно возрастает на           .</a:t>
            </a:r>
            <a:endParaRPr sz="3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Выберем                       . Тогда:  </a:t>
            </a:r>
            <a:endParaRPr sz="3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 определению:</a:t>
            </a:r>
            <a:endParaRPr sz="3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1" name="Google Shape;241;p37" descr="f(x)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4115" y="1835424"/>
            <a:ext cx="922684" cy="5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7" descr="[a; b]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0451" y="1810881"/>
            <a:ext cx="922674" cy="567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7" descr="x_0\in(a; b]" title="MathEquation,#fffff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7125" y="2424075"/>
            <a:ext cx="2097726" cy="5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7" descr="\forall x\in [a;x_0) : f(x) \leq f(x_0) \Rightarrow \exists \sup f(x) =M \leq f(x_0)" title="MathEquation,#ffffff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7277" y="3102975"/>
            <a:ext cx="9749274" cy="4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7" descr="\forall x\in [a;x_0) : f(x) \leq  M " title="MathEquation,#ffffff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7275" y="4437825"/>
            <a:ext cx="4778532" cy="56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7" descr="\forall \varepsilon &gt;0 \exists x_\varepsilon:M - \varepsilon &lt; f(x_\varepsilon)" title="MathEquation,#ffffff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7275" y="5113625"/>
            <a:ext cx="5469392" cy="5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8" descr="http://nig-politis.com/wp-content/uploads/2015/07/Data_Processing1.jpg"/>
          <p:cNvPicPr preferRelativeResize="0"/>
          <p:nvPr/>
        </p:nvPicPr>
        <p:blipFill rotWithShape="1">
          <a:blip r:embed="rId3">
            <a:alphaModFix amt="51000"/>
          </a:blip>
          <a:srcRect r="15261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/>
        </p:nvSpPr>
        <p:spPr>
          <a:xfrm>
            <a:off x="690850" y="499650"/>
            <a:ext cx="9831000" cy="54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Доказательство</a:t>
            </a: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Введем обозначение:</a:t>
            </a:r>
            <a:endParaRPr sz="3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                                                 , то                          ,</a:t>
            </a:r>
            <a:endParaRPr sz="3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то есть:  </a:t>
            </a:r>
            <a:endParaRPr sz="3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p38" descr="\delta = x_0 - x_\varepsilon &gt;0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675" y="1876350"/>
            <a:ext cx="3162550" cy="47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8" descr="x \in (x_\varepsilon;x_0) = (x_0 - \delta; x_0)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5325" y="2474869"/>
            <a:ext cx="5082356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8" descr="f(x_\varepsilon) \leq f(x)" title="MathEquation,#fffff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10000" y="2467975"/>
            <a:ext cx="24971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8" descr="M-\varepsilon&lt;f(x_\epsilon)&lt;f(x)\leq M&lt;M+\varepsilon \Leftrightarrow |f(x)-M|&lt;\varepsilon" title="MathEquation,#ffffff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5000" y="4321384"/>
            <a:ext cx="93980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 descr="\forall \varepsilon&gt;0 \exists \delta &gt; 0: \forall x \in (x_0 - \delta; x_0): " title="MathEquation,#ffffff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5000" y="3707000"/>
            <a:ext cx="5610746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 descr="\lim\limits_{x \to x_0-} f(x) = M" title="MathEquation,#ffffff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26750" y="5015400"/>
            <a:ext cx="2911474" cy="7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9" descr="http://nig-politis.com/wp-content/uploads/2015/07/Data_Processing1.jpg"/>
          <p:cNvPicPr preferRelativeResize="0"/>
          <p:nvPr/>
        </p:nvPicPr>
        <p:blipFill rotWithShape="1">
          <a:blip r:embed="rId3">
            <a:alphaModFix amt="50000"/>
          </a:blip>
          <a:srcRect l="42373" r="15257"/>
          <a:stretch/>
        </p:blipFill>
        <p:spPr>
          <a:xfrm>
            <a:off x="6096000" y="0"/>
            <a:ext cx="6095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9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65" name="Google Shape;265;p39"/>
          <p:cNvSpPr txBox="1"/>
          <p:nvPr/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572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Рассмотрен и доказан критерий Коши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Предел средней функции существует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Существование предела монотонной функции справедливо с двух сторон.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 descr="http://nig-politis.com/wp-content/uploads/2015/07/Data_Processing1.jpg"/>
          <p:cNvPicPr preferRelativeResize="0"/>
          <p:nvPr/>
        </p:nvPicPr>
        <p:blipFill rotWithShape="1">
          <a:blip r:embed="rId3">
            <a:alphaModFix amt="50000"/>
          </a:blip>
          <a:srcRect r="15261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6"/>
          <p:cNvSpPr txBox="1"/>
          <p:nvPr/>
        </p:nvSpPr>
        <p:spPr>
          <a:xfrm>
            <a:off x="690846" y="2728453"/>
            <a:ext cx="10281900" cy="27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8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Пределы операций</a:t>
            </a:r>
            <a:endParaRPr sz="648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9" name="Google Shape;119;p26"/>
          <p:cNvSpPr txBox="1"/>
          <p:nvPr/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Теоремы о пределах операций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ru-RU" sz="2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Часть </a:t>
            </a: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ru-RU" sz="2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Тема </a:t>
            </a: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73257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7" descr="http://nig-politis.com/wp-content/uploads/2015/07/Data_Processing1.jpg"/>
          <p:cNvPicPr preferRelativeResize="0"/>
          <p:nvPr/>
        </p:nvPicPr>
        <p:blipFill rotWithShape="1">
          <a:blip r:embed="rId3">
            <a:alphaModFix amt="50000"/>
          </a:blip>
          <a:srcRect l="42373" r="15257"/>
          <a:stretch/>
        </p:blipFill>
        <p:spPr>
          <a:xfrm>
            <a:off x="6096000" y="0"/>
            <a:ext cx="6095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 этом видео</a:t>
            </a:r>
            <a:endParaRPr/>
          </a:p>
        </p:txBody>
      </p:sp>
      <p:sp>
        <p:nvSpPr>
          <p:cNvPr id="127" name="Google Shape;127;p27"/>
          <p:cNvSpPr txBox="1"/>
          <p:nvPr/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572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Предел суммы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Предел произведения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Предел частного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09196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 descr="http://nig-politis.com/wp-content/uploads/2015/07/Data_Processing1.jpg"/>
          <p:cNvPicPr preferRelativeResize="0"/>
          <p:nvPr/>
        </p:nvPicPr>
        <p:blipFill rotWithShape="1">
          <a:blip r:embed="rId3">
            <a:alphaModFix amt="51000"/>
          </a:blip>
          <a:srcRect r="15261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690850" y="499650"/>
            <a:ext cx="11132400" cy="5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Связь предела функции</a:t>
            </a: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 бесконечно малой величины</a:t>
            </a: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                                                                 ,</a:t>
            </a: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где          - бесконечно малая функция</a:t>
            </a: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8"/>
          <p:cNvSpPr txBox="1"/>
          <p:nvPr/>
        </p:nvSpPr>
        <p:spPr>
          <a:xfrm>
            <a:off x="2513075" y="3537625"/>
            <a:ext cx="11682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2000" baseline="-25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8" descr="\exists \lim\limits_{x\to x_0} f(x)=A, то \text{ }  f(x)=A+\alpha(x)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9200" y="3023125"/>
            <a:ext cx="8826450" cy="10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8" descr="\alpha(x)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9875" y="4082300"/>
            <a:ext cx="1168200" cy="708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7069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9" descr="http://nig-politis.com/wp-content/uploads/2015/07/Data_Processing1.jpg"/>
          <p:cNvPicPr preferRelativeResize="0"/>
          <p:nvPr/>
        </p:nvPicPr>
        <p:blipFill rotWithShape="1">
          <a:blip r:embed="rId3">
            <a:alphaModFix amt="50000"/>
          </a:blip>
          <a:srcRect r="15261" b="23844"/>
          <a:stretch/>
        </p:blipFill>
        <p:spPr>
          <a:xfrm>
            <a:off x="0" y="1635250"/>
            <a:ext cx="12192001" cy="52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9"/>
          <p:cNvSpPr txBox="1"/>
          <p:nvPr/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Пример</a:t>
            </a:r>
            <a:endParaRPr sz="4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9"/>
          <p:cNvSpPr txBox="1"/>
          <p:nvPr/>
        </p:nvSpPr>
        <p:spPr>
          <a:xfrm>
            <a:off x="652625" y="2247775"/>
            <a:ext cx="11340600" cy="3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Докажем, что </a:t>
            </a:r>
            <a:endParaRPr sz="30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- бесконечно    малая функция,   </a:t>
            </a:r>
            <a:endParaRPr sz="30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По теореме о связи предела и бесконечно малой: </a:t>
            </a:r>
            <a:endParaRPr sz="30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9" descr="\lim\limits_{x\to 1}( x+5)=6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2046" y="2297699"/>
            <a:ext cx="2698062" cy="7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9" descr="\lim\limits_{x\to 1}( x-1)=0.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6775" y="3733513"/>
            <a:ext cx="2817644" cy="7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9" descr="f(x)=\lim\limits_{x\to 1}f(x)+\alpha(x)\Rightarrow\lim\limits_{x\to 1}(x+5)=6" title="MathEquation,#fffff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675" y="5279000"/>
            <a:ext cx="7626394" cy="7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9" descr="x+5=6+(x-1), \text {где }x-1=\alpha(x)" title="MathEquation,#ffffff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6675" y="3000600"/>
            <a:ext cx="7292126" cy="60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5437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0" descr="http://nig-politis.com/wp-content/uploads/2015/07/Data_Processing1.jpg"/>
          <p:cNvPicPr preferRelativeResize="0"/>
          <p:nvPr/>
        </p:nvPicPr>
        <p:blipFill rotWithShape="1">
          <a:blip r:embed="rId3">
            <a:alphaModFix amt="51000"/>
          </a:blip>
          <a:srcRect r="15261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690850" y="499650"/>
            <a:ext cx="9906600" cy="5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Предел суммы равен</a:t>
            </a: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сумме пределов</a:t>
            </a: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30" descr=" \lim\limits_{x\to *}(f(x)+g(x))=\lim\limits_{x\to *}f(x)+ \lim\limits_{x\to *}g(x)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850" y="3001800"/>
            <a:ext cx="10224250" cy="996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660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7" descr="http://nig-politis.com/wp-content/uploads/2015/07/Data_Processing1.jpg"/>
          <p:cNvPicPr preferRelativeResize="0"/>
          <p:nvPr/>
        </p:nvPicPr>
        <p:blipFill rotWithShape="1">
          <a:blip r:embed="rId3">
            <a:alphaModFix amt="50000"/>
          </a:blip>
          <a:srcRect l="42373" r="15257"/>
          <a:stretch/>
        </p:blipFill>
        <p:spPr>
          <a:xfrm>
            <a:off x="6096000" y="0"/>
            <a:ext cx="6095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 этом видео</a:t>
            </a:r>
            <a:endParaRPr/>
          </a:p>
        </p:txBody>
      </p:sp>
      <p:sp>
        <p:nvSpPr>
          <p:cNvPr id="127" name="Google Shape;127;p27"/>
          <p:cNvSpPr txBox="1"/>
          <p:nvPr/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572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Критерий Коши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Средний предел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Предел монотонной функции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1" descr="http://nig-politis.com/wp-content/uploads/2015/07/Data_Processing1.jpg"/>
          <p:cNvPicPr preferRelativeResize="0"/>
          <p:nvPr/>
        </p:nvPicPr>
        <p:blipFill rotWithShape="1">
          <a:blip r:embed="rId3">
            <a:alphaModFix amt="51000"/>
          </a:blip>
          <a:srcRect r="15261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690850" y="499650"/>
            <a:ext cx="9906600" cy="5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Предел суммы </a:t>
            </a: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 baseline="-25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 теореме о связи предела и бесконечно малой: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31" descr=" \lim\limits_{x\to *}(f(x)+g(x))=b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300" y="1485613"/>
            <a:ext cx="3783374" cy="6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1" descr=" \lim\limits_{x\to *}f(x)=b_1,\text{  } \lim\limits_{x\to *}g(x)=b_2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292" y="2266975"/>
            <a:ext cx="4812108" cy="6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1" descr="f(x)+g(x)=b+\alpha (x)" title="MathEquation,#fffff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5300" y="3788375"/>
            <a:ext cx="4294174" cy="5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1" descr="f(x)=b_1+\alpha_1(x),\text{ } g(x)=b_2+\alpha_2(x)" title="MathEquation,#ffffff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5300" y="4537650"/>
            <a:ext cx="6311216" cy="5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1702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2" descr="http://nig-politis.com/wp-content/uploads/2015/07/Data_Processing1.jpg"/>
          <p:cNvPicPr preferRelativeResize="0"/>
          <p:nvPr/>
        </p:nvPicPr>
        <p:blipFill rotWithShape="1">
          <a:blip r:embed="rId3">
            <a:alphaModFix amt="51000"/>
          </a:blip>
          <a:srcRect r="15261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690850" y="499650"/>
            <a:ext cx="9906600" cy="5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Предел суммы </a:t>
            </a: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 теореме о связи предела и бесконечно малой: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32" descr="f(x)+g(x)=b+\alpha(x)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050" y="2368488"/>
            <a:ext cx="3952776" cy="4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2" descr="f(x)=b_1+\alpha_1(x), \text{ } g(x)=b_2+\alpha_2(x)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050" y="3099183"/>
            <a:ext cx="5809398" cy="4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2" descr="f(x)+g(x)=b_1+b_2+\alpha_1(x)+\alpha_2(x)=b+\alpha(x) \Rightarrow" title="MathEquation,#fffff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631" y="3863801"/>
            <a:ext cx="9128926" cy="4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2" descr=" \lim\limits_{x\to *}(f(x)+g(x))=b_1+b_2=b" title="MathEquation,#ffffff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9216" y="4618957"/>
            <a:ext cx="4986126" cy="61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8399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3" descr="http://nig-politis.com/wp-content/uploads/2015/07/Data_Processing1.jpg"/>
          <p:cNvPicPr preferRelativeResize="0"/>
          <p:nvPr/>
        </p:nvPicPr>
        <p:blipFill rotWithShape="1">
          <a:blip r:embed="rId3">
            <a:alphaModFix amt="50000"/>
          </a:blip>
          <a:srcRect r="15261" b="23844"/>
          <a:stretch/>
        </p:blipFill>
        <p:spPr>
          <a:xfrm>
            <a:off x="0" y="1635250"/>
            <a:ext cx="12192001" cy="52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3"/>
          <p:cNvSpPr txBox="1"/>
          <p:nvPr/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Пример</a:t>
            </a:r>
            <a:endParaRPr sz="4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690846" y="2247774"/>
            <a:ext cx="108102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AutoNum type="arabicPeriod"/>
            </a:pP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300"/>
              <a:buAutoNum type="arabicPeriod"/>
            </a:pP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300"/>
              <a:buAutoNum type="arabicPeriod"/>
            </a:pP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33" descr=" \lim\limits_{x\to 0}(x^2+\cos x+\ln(x+1))= \lim\limits_{x\to 0}x^2+ \lim\limits_{x\to 0}\cos x+\lim\limits_{x\to 0}\ln(x+1)=0+1+0=1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075" y="2404617"/>
            <a:ext cx="10293300" cy="5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3" descr=" \lim\limits_{x\to 0+}(x-sgn(-x))= \lim\limits_{x\to 0+}x- \lim\limits_{x\to 0+}sgn(-x)=0-(-1)=1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4463" y="3288945"/>
            <a:ext cx="7962650" cy="5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3" descr=" \lim\limits_{x\to 0}(x+\frac{1}x)= \lim\limits_{x\to 0}x+ \lim\limits_{x\to 0}\frac{1}x" title="MathEquation,#fffff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9075" y="4105823"/>
            <a:ext cx="3487758" cy="527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0521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4" descr="http://nig-politis.com/wp-content/uploads/2015/07/Data_Processing1.jpg"/>
          <p:cNvPicPr preferRelativeResize="0"/>
          <p:nvPr/>
        </p:nvPicPr>
        <p:blipFill rotWithShape="1">
          <a:blip r:embed="rId3">
            <a:alphaModFix amt="51000"/>
          </a:blip>
          <a:srcRect r="15261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4"/>
          <p:cNvSpPr/>
          <p:nvPr/>
        </p:nvSpPr>
        <p:spPr>
          <a:xfrm>
            <a:off x="-38000" y="0"/>
            <a:ext cx="12192000" cy="6858000"/>
          </a:xfrm>
          <a:prstGeom prst="rect">
            <a:avLst/>
          </a:prstGeom>
          <a:solidFill>
            <a:srgbClr val="432199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34"/>
          <p:cNvSpPr txBox="1"/>
          <p:nvPr/>
        </p:nvSpPr>
        <p:spPr>
          <a:xfrm>
            <a:off x="690851" y="499650"/>
            <a:ext cx="9891000" cy="5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Предел произведения равен произведению пределов</a:t>
            </a: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34" descr=" \lim\limits_{x\to *}f(x)\cdot g(x)= \lim\limits_{x\to *}f(x)\cdot\lim\limits_{x\to *} g(x)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75" y="3010150"/>
            <a:ext cx="9373374" cy="100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2418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5" descr="http://nig-politis.com/wp-content/uploads/2015/07/Data_Processing1.jpg"/>
          <p:cNvPicPr preferRelativeResize="0"/>
          <p:nvPr/>
        </p:nvPicPr>
        <p:blipFill rotWithShape="1">
          <a:blip r:embed="rId3">
            <a:alphaModFix amt="51000"/>
          </a:blip>
          <a:srcRect r="15261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5"/>
          <p:cNvSpPr/>
          <p:nvPr/>
        </p:nvSpPr>
        <p:spPr>
          <a:xfrm>
            <a:off x="-38000" y="0"/>
            <a:ext cx="12192000" cy="6858000"/>
          </a:xfrm>
          <a:prstGeom prst="rect">
            <a:avLst/>
          </a:prstGeom>
          <a:solidFill>
            <a:srgbClr val="432199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35"/>
          <p:cNvSpPr txBox="1"/>
          <p:nvPr/>
        </p:nvSpPr>
        <p:spPr>
          <a:xfrm>
            <a:off x="690850" y="499650"/>
            <a:ext cx="9906600" cy="5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Предел произведения </a:t>
            </a: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 baseline="-25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 теореме о связи предела и бесконечно малой: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35" descr=" \lim\limits_{x\to *}f(x)\cdot g(x)=b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991" y="1501569"/>
            <a:ext cx="3329376" cy="6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 descr=" \lim\limits_{x\to *}f(x)=b_1,\text{ } \lim\limits_{x\to *}g(x)=b_2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000" y="2324784"/>
            <a:ext cx="4848068" cy="6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5" descr="f(x)\cdot g(x)=b+\alpha(x)" title="MathEquation,#fffff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0000" y="3766850"/>
            <a:ext cx="3792850" cy="4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5" descr="f(x)=b_1+\alpha_1(x), \text{ } g(x)=b_2+\alpha_2(x)" title="MathEquation,#ffffff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000" y="4516884"/>
            <a:ext cx="6473050" cy="5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9529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6" descr="http://nig-politis.com/wp-content/uploads/2015/07/Data_Processing1.jpg"/>
          <p:cNvPicPr preferRelativeResize="0"/>
          <p:nvPr/>
        </p:nvPicPr>
        <p:blipFill rotWithShape="1">
          <a:blip r:embed="rId3">
            <a:alphaModFix amt="51000"/>
          </a:blip>
          <a:srcRect r="15261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6"/>
          <p:cNvSpPr/>
          <p:nvPr/>
        </p:nvSpPr>
        <p:spPr>
          <a:xfrm>
            <a:off x="-38000" y="0"/>
            <a:ext cx="12192000" cy="6858000"/>
          </a:xfrm>
          <a:prstGeom prst="rect">
            <a:avLst/>
          </a:prstGeom>
          <a:solidFill>
            <a:srgbClr val="432199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36"/>
          <p:cNvSpPr txBox="1"/>
          <p:nvPr/>
        </p:nvSpPr>
        <p:spPr>
          <a:xfrm>
            <a:off x="690850" y="499650"/>
            <a:ext cx="9906600" cy="5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Предел произведения </a:t>
            </a: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 теореме о связи предела и бесконечно малой: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36" descr="f(x)\cdot g(x)=b+\alpha(x)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383" y="2247438"/>
            <a:ext cx="4090300" cy="5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6" descr="f(x)=b_1+\alpha_1(x), \text { } g(x)=b_2+\alpha_2(x)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6200" y="2943325"/>
            <a:ext cx="6861826" cy="5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6" descr="=b_1\cdot b_2=b+\alpha(x) \Rightarrow \lim\limits_{x\to*}f(x)\cdot g(x)=b_1\cdot b_2=b" title="MathEquation,#fffff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5800" y="5191625"/>
            <a:ext cx="8560274" cy="642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6" descr="f(x)\cdot g(x)=(b_1+\alpha_1(x))\cdot(b_2+\alpha_2(x))=b_1\cdot b_2+&#10;" title="MathEquation,#ffffff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1615" y="3759543"/>
            <a:ext cx="8721026" cy="4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6" descr="+b_1\cdot\alpha_2(x)+b_2\cdot\alpha_1(x)+\alpha_1(x)\cdot\alpha_2(x)=&#10;" title="MathEquation,#ffffff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8366" y="4481734"/>
            <a:ext cx="7105926" cy="47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3992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7" descr="http://nig-politis.com/wp-content/uploads/2015/07/Data_Processing1.jpg"/>
          <p:cNvPicPr preferRelativeResize="0"/>
          <p:nvPr/>
        </p:nvPicPr>
        <p:blipFill rotWithShape="1">
          <a:blip r:embed="rId3">
            <a:alphaModFix amt="51000"/>
          </a:blip>
          <a:srcRect r="15261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7"/>
          <p:cNvSpPr/>
          <p:nvPr/>
        </p:nvSpPr>
        <p:spPr>
          <a:xfrm>
            <a:off x="-38000" y="0"/>
            <a:ext cx="12192000" cy="6858000"/>
          </a:xfrm>
          <a:prstGeom prst="rect">
            <a:avLst/>
          </a:prstGeom>
          <a:solidFill>
            <a:srgbClr val="432199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7"/>
          <p:cNvSpPr txBox="1"/>
          <p:nvPr/>
        </p:nvSpPr>
        <p:spPr>
          <a:xfrm>
            <a:off x="690851" y="499650"/>
            <a:ext cx="9891000" cy="5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Постоянную можно вынести </a:t>
            </a: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 знак предела</a:t>
            </a: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3" name="Google Shape;223;p37" descr="\lim\limits_{x\to*}C\cdot f(x)=C\cdot\lim\limits_{x\to*}f(x)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000" y="2956525"/>
            <a:ext cx="6573650" cy="944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3087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8" descr="http://nig-politis.com/wp-content/uploads/2015/07/Data_Processing1.jpg"/>
          <p:cNvPicPr preferRelativeResize="0"/>
          <p:nvPr/>
        </p:nvPicPr>
        <p:blipFill rotWithShape="1">
          <a:blip r:embed="rId3">
            <a:alphaModFix amt="23000"/>
          </a:blip>
          <a:srcRect r="15261" b="23844"/>
          <a:stretch/>
        </p:blipFill>
        <p:spPr>
          <a:xfrm>
            <a:off x="0" y="1635250"/>
            <a:ext cx="12192001" cy="52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8"/>
          <p:cNvSpPr txBox="1"/>
          <p:nvPr/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Пример</a:t>
            </a:r>
            <a:endParaRPr sz="4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38"/>
          <p:cNvSpPr txBox="1"/>
          <p:nvPr/>
        </p:nvSpPr>
        <p:spPr>
          <a:xfrm>
            <a:off x="690846" y="2247774"/>
            <a:ext cx="108102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AutoNum type="arabicPeriod"/>
            </a:pP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300"/>
              <a:buAutoNum type="arabicPeriod"/>
            </a:pP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300"/>
              <a:buAutoNum type="arabicPeriod"/>
            </a:pP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300"/>
              <a:buAutoNum type="arabicPeriod"/>
            </a:pP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p38" descr=" \lim\limits_{x\to 0}(x^2\cdot \cos x\cdot \ln(x+1))= \lim\limits_{x\to 0}x^2\cdot\lim\limits_{x\to 0}\cos x\cdot\lim\limits_{x\to 0}\ln(x+1)=0\cdot1\cdot 0=0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917" y="2406117"/>
            <a:ext cx="9698182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8" descr=" \lim\limits_{x\to 1+}(x\cdot sgn(1-x))= \lim\limits_{x\to 1+}x\cdot \lim\limits_{x\to 1+}sgn(1-x)=1\cdot(-1)=-1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3791" y="3275802"/>
            <a:ext cx="8367058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8" descr=" \lim\limits_{x\to 1}(4x\cdot \cos(1-x))= 4\cdot\lim\limits_{x\to 1}x\cdot \lim\limits_{x\to 1}\cos(1-x)=4\cdot1\cdot 1=4" title="MathEquation,#fffff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6960" y="4119992"/>
            <a:ext cx="8206154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8" descr=" \lim\limits_{x\to 0}x\cdot ctg(x)= \lim\limits_{x\to 0}x\cdot \lim\limits_{x\to 0}ctg (x)" title="MathEquation,#ffffff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1086" y="4961260"/>
            <a:ext cx="4445000" cy="53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8305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9" descr="http://nig-politis.com/wp-content/uploads/2015/07/Data_Processing1.jpg"/>
          <p:cNvPicPr preferRelativeResize="0"/>
          <p:nvPr/>
        </p:nvPicPr>
        <p:blipFill rotWithShape="1">
          <a:blip r:embed="rId3">
            <a:alphaModFix amt="51000"/>
          </a:blip>
          <a:srcRect r="15261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9"/>
          <p:cNvSpPr txBox="1"/>
          <p:nvPr/>
        </p:nvSpPr>
        <p:spPr>
          <a:xfrm>
            <a:off x="690851" y="499650"/>
            <a:ext cx="9891000" cy="5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Предел частного равен </a:t>
            </a: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частному пределов</a:t>
            </a: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1" name="Google Shape;241;p39" descr=" \lim\limits_{x\to *}\frac{f(x)}{g(x)}=\frac {\lim\limits_{x\to *}f(x)}{\lim\limits_{x\to *}g(x)}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000" y="2599850"/>
            <a:ext cx="5084926" cy="174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3717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0" descr="http://nig-politis.com/wp-content/uploads/2015/07/Data_Processing1.jpg"/>
          <p:cNvPicPr preferRelativeResize="0"/>
          <p:nvPr/>
        </p:nvPicPr>
        <p:blipFill rotWithShape="1">
          <a:blip r:embed="rId3">
            <a:alphaModFix amt="51000"/>
          </a:blip>
          <a:srcRect r="15261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0"/>
          <p:cNvSpPr/>
          <p:nvPr/>
        </p:nvSpPr>
        <p:spPr>
          <a:xfrm>
            <a:off x="-38000" y="0"/>
            <a:ext cx="12192000" cy="6858000"/>
          </a:xfrm>
          <a:prstGeom prst="rect">
            <a:avLst/>
          </a:prstGeom>
          <a:solidFill>
            <a:srgbClr val="432199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40"/>
          <p:cNvSpPr txBox="1"/>
          <p:nvPr/>
        </p:nvSpPr>
        <p:spPr>
          <a:xfrm>
            <a:off x="690850" y="499650"/>
            <a:ext cx="9906600" cy="5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Предел частного </a:t>
            </a: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 baseline="-25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 baseline="-25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 теореме о связи предела и бесконечно малой: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9" name="Google Shape;249;p40" descr=" \lim\limits_{x\to *}\frac{f(x)}{g(x)}=b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000" y="1550125"/>
            <a:ext cx="2169424" cy="8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0" descr=" \lim\limits_{x\to *}f(x)=b_1,\text { }  \lim\limits_{x\to *}g(x)=b_2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000" y="2558875"/>
            <a:ext cx="5092100" cy="72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0" descr="\frac {f(x)} {g(x)}=b+\alpha(x)" title="MathEquation,#fffff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0000" y="3953025"/>
            <a:ext cx="2686076" cy="7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0" descr="f(x)=b_1+\alpha_1(x), \text { } g(x)=b_2+\alpha_2(x)" title="MathEquation,#ffffff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000" y="4861425"/>
            <a:ext cx="6465454" cy="53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725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 descr="http://nig-politis.com/wp-content/uploads/2015/07/Data_Processing1.jpg"/>
          <p:cNvPicPr preferRelativeResize="0"/>
          <p:nvPr/>
        </p:nvPicPr>
        <p:blipFill rotWithShape="1">
          <a:blip r:embed="rId3">
            <a:alphaModFix amt="51000"/>
          </a:blip>
          <a:srcRect r="15261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690850" y="499650"/>
            <a:ext cx="9689100" cy="16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Критерий Коши существования предела функции</a:t>
            </a:r>
            <a:endParaRPr/>
          </a:p>
        </p:txBody>
      </p:sp>
      <p:sp>
        <p:nvSpPr>
          <p:cNvPr id="134" name="Google Shape;134;p28"/>
          <p:cNvSpPr txBox="1"/>
          <p:nvPr/>
        </p:nvSpPr>
        <p:spPr>
          <a:xfrm>
            <a:off x="690850" y="2516700"/>
            <a:ext cx="10651500" cy="2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8" descr="\exists ! \lim \limits_ {x \to *} f(x) \ne \infty \Leftrightarrow \forall \varepsilon &gt; 0 \exists \delta (\varepsilon)&gt;0\Rightarrow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125" y="2642807"/>
            <a:ext cx="8063500" cy="786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8" descr="\Rightarrow \forall x', x'' \in \dot {U}_{\delta}(*): |f(x'')-f(x')|&lt; \varepsilon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9250" y="3733800"/>
            <a:ext cx="8063492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41" descr="http://nig-politis.com/wp-content/uploads/2015/07/Data_Processing1.jpg"/>
          <p:cNvPicPr preferRelativeResize="0"/>
          <p:nvPr/>
        </p:nvPicPr>
        <p:blipFill rotWithShape="1">
          <a:blip r:embed="rId3">
            <a:alphaModFix amt="51000"/>
          </a:blip>
          <a:srcRect r="15261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1"/>
          <p:cNvSpPr/>
          <p:nvPr/>
        </p:nvSpPr>
        <p:spPr>
          <a:xfrm>
            <a:off x="-38000" y="0"/>
            <a:ext cx="12192000" cy="6858000"/>
          </a:xfrm>
          <a:prstGeom prst="rect">
            <a:avLst/>
          </a:prstGeom>
          <a:solidFill>
            <a:srgbClr val="432199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41"/>
          <p:cNvSpPr txBox="1"/>
          <p:nvPr/>
        </p:nvSpPr>
        <p:spPr>
          <a:xfrm>
            <a:off x="690850" y="499650"/>
            <a:ext cx="9906600" cy="61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Предел частного</a:t>
            </a: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 теореме о связи предела и бесконечно малой: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0" name="Google Shape;260;p41" descr="\frac{f(x)}{g(x)}=b+\alpha(x)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000" y="2283775"/>
            <a:ext cx="2500474" cy="7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1" descr="f(x)=b_1+\alpha_1(x), \text { } g(x)=b_2+\alpha_2(x)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000" y="3194158"/>
            <a:ext cx="5693176" cy="4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1" descr="\frac{f(x)}{g(x)}=\frac{b_1+\alpha_1(x)}{b_2+\alpha_2(x)}=\frac{\frac{b_1}{b_2}+\frac{\alpha_1(x)}{b_2}}{\frac{b_2}{b_2}+\frac{\alpha_2(x)}{b_2}}=\frac{b_1}{b_2}=b+\alpha(x)\Rightarrow \lim\limits_{x\to*}\frac{f(x)}{g(x)}=\frac{b_1}{b_2}=b" title="MathEquation,#ffffff"/>
          <p:cNvPicPr preferRelativeResize="0"/>
          <p:nvPr/>
        </p:nvPicPr>
        <p:blipFill rotWithShape="1">
          <a:blip r:embed="rId6">
            <a:alphaModFix/>
          </a:blip>
          <a:srcRect r="27620"/>
          <a:stretch/>
        </p:blipFill>
        <p:spPr>
          <a:xfrm>
            <a:off x="810000" y="3779775"/>
            <a:ext cx="8173300" cy="13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1" descr="\frac{f(x)}{g(x)}=\frac{b_1+\alpha_1(x)}{b_2+\alpha_2(x)}=\frac{\frac{b_1}{b_2}+\frac{\alpha_1(x)}{b_2}}{\frac{b_2}{b_2}+\frac{\alpha_2(x)}{b_2}}=\frac{b_1}{b_2}=b+\alpha(x)\Rightarrow \lim\limits_{x\to*}\frac{f(x)}{g(x)}=\frac{b_1}{b_2}=b" title="MathEquation,#ffffff"/>
          <p:cNvPicPr preferRelativeResize="0"/>
          <p:nvPr/>
        </p:nvPicPr>
        <p:blipFill rotWithShape="1">
          <a:blip r:embed="rId6">
            <a:alphaModFix/>
          </a:blip>
          <a:srcRect l="71842"/>
          <a:stretch/>
        </p:blipFill>
        <p:spPr>
          <a:xfrm>
            <a:off x="810001" y="4891700"/>
            <a:ext cx="3179650" cy="136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7717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2" descr="http://nig-politis.com/wp-content/uploads/2015/07/Data_Processing1.jpg"/>
          <p:cNvPicPr preferRelativeResize="0"/>
          <p:nvPr/>
        </p:nvPicPr>
        <p:blipFill rotWithShape="1">
          <a:blip r:embed="rId3">
            <a:alphaModFix amt="50000"/>
          </a:blip>
          <a:srcRect r="15261" b="23844"/>
          <a:stretch/>
        </p:blipFill>
        <p:spPr>
          <a:xfrm>
            <a:off x="0" y="1635250"/>
            <a:ext cx="12192001" cy="52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2"/>
          <p:cNvSpPr txBox="1"/>
          <p:nvPr/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Пример</a:t>
            </a:r>
            <a:endParaRPr sz="4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42"/>
          <p:cNvSpPr txBox="1"/>
          <p:nvPr/>
        </p:nvSpPr>
        <p:spPr>
          <a:xfrm>
            <a:off x="690846" y="2247774"/>
            <a:ext cx="108102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AutoNum type="arabicPeriod"/>
            </a:pPr>
            <a:r>
              <a:rPr lang="ru-RU" sz="220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300"/>
              <a:buAutoNum type="arabicPeriod"/>
            </a:pPr>
            <a:r>
              <a:rPr lang="ru-RU" sz="220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1" name="Google Shape;271;p42" descr="\lim\limits_{x \to 3}\frac{x+2}{x-2} = \frac{\lim\limits_{x \to 3}(x+2)}{\lim\limits_{x \to 3}(x-2)} =5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0275" y="1980123"/>
            <a:ext cx="4358974" cy="11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2" descr="\not\exists\lim\limits_{x \to 2}\frac{x+2}{x-2} 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4054" y="3579498"/>
            <a:ext cx="1728906" cy="784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9232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3" descr="http://nig-politis.com/wp-content/uploads/2015/07/Data_Processing1.jpg"/>
          <p:cNvPicPr preferRelativeResize="0"/>
          <p:nvPr/>
        </p:nvPicPr>
        <p:blipFill rotWithShape="1">
          <a:blip r:embed="rId3">
            <a:alphaModFix amt="50000"/>
          </a:blip>
          <a:srcRect l="42373" r="15257"/>
          <a:stretch/>
        </p:blipFill>
        <p:spPr>
          <a:xfrm>
            <a:off x="6096000" y="0"/>
            <a:ext cx="6095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3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79" name="Google Shape;279;p43"/>
          <p:cNvSpPr txBox="1"/>
          <p:nvPr/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572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Изучены свойства операций с пределами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Каждое свойство выполнено при условии существования пределов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 пределе частного есть ограничение на знаменатель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25071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 descr="http://nig-politis.com/wp-content/uploads/2015/07/Data_Processing1.jpg"/>
          <p:cNvPicPr preferRelativeResize="0"/>
          <p:nvPr/>
        </p:nvPicPr>
        <p:blipFill rotWithShape="1">
          <a:blip r:embed="rId3">
            <a:alphaModFix amt="50000"/>
          </a:blip>
          <a:srcRect r="15261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6"/>
          <p:cNvSpPr txBox="1"/>
          <p:nvPr/>
        </p:nvSpPr>
        <p:spPr>
          <a:xfrm>
            <a:off x="690846" y="2728453"/>
            <a:ext cx="10281900" cy="27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8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Замечательные пределы</a:t>
            </a:r>
            <a:endParaRPr sz="648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9" name="Google Shape;119;p26"/>
          <p:cNvSpPr txBox="1"/>
          <p:nvPr/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Определения и следствия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ru-RU" sz="2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Часть </a:t>
            </a: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ru-RU" sz="2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Тема </a:t>
            </a: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1530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7" descr="http://nig-politis.com/wp-content/uploads/2015/07/Data_Processing1.jpg"/>
          <p:cNvPicPr preferRelativeResize="0"/>
          <p:nvPr/>
        </p:nvPicPr>
        <p:blipFill rotWithShape="1">
          <a:blip r:embed="rId3">
            <a:alphaModFix amt="50000"/>
          </a:blip>
          <a:srcRect l="42373" r="15257"/>
          <a:stretch/>
        </p:blipFill>
        <p:spPr>
          <a:xfrm>
            <a:off x="6096000" y="0"/>
            <a:ext cx="6095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 этом видео</a:t>
            </a:r>
            <a:endParaRPr/>
          </a:p>
        </p:txBody>
      </p:sp>
      <p:sp>
        <p:nvSpPr>
          <p:cNvPr id="127" name="Google Shape;127;p27"/>
          <p:cNvSpPr txBox="1"/>
          <p:nvPr/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572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Доказательство и следствия из первого замечательного предела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Доказательство и следствия из второго замечательного предела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51704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 descr="http://nig-politis.com/wp-content/uploads/2015/07/Data_Processing1.jpg"/>
          <p:cNvPicPr preferRelativeResize="0"/>
          <p:nvPr/>
        </p:nvPicPr>
        <p:blipFill rotWithShape="1">
          <a:blip r:embed="rId3">
            <a:alphaModFix amt="51000"/>
          </a:blip>
          <a:srcRect r="15261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690847" y="499646"/>
            <a:ext cx="8145000" cy="5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Первый замечательный предел</a:t>
            </a: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8" descr="\lim \limits_{x \to 0}{\frac{sin(x)}{x}} = 1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300" y="2794000"/>
            <a:ext cx="3577464" cy="12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2032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/>
        </p:nvSpPr>
        <p:spPr>
          <a:xfrm>
            <a:off x="690847" y="654803"/>
            <a:ext cx="4681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Доказательство</a:t>
            </a:r>
            <a:endParaRPr sz="4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9"/>
          <p:cNvSpPr txBox="1"/>
          <p:nvPr/>
        </p:nvSpPr>
        <p:spPr>
          <a:xfrm>
            <a:off x="690846" y="2506662"/>
            <a:ext cx="4681200" cy="3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На единичной окружности отложим угол                       , проведем отрезки синуса (HK) и тангенса (AL). Рассмотрим треугольники OAK и OAL и сектор окружности OAK;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124" y="692149"/>
            <a:ext cx="5253150" cy="50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9" descr="x \in (0; \frac{\pi}{2})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2409" y="2997554"/>
            <a:ext cx="1419524" cy="440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980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/>
        </p:nvSpPr>
        <p:spPr>
          <a:xfrm>
            <a:off x="690847" y="654803"/>
            <a:ext cx="4681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Доказательство</a:t>
            </a:r>
            <a:endParaRPr sz="4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690846" y="2506662"/>
            <a:ext cx="4681200" cy="3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Очевидно двойное неравенство: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-RU" sz="2200" baseline="-25000">
                <a:latin typeface="Roboto"/>
                <a:ea typeface="Roboto"/>
                <a:cs typeface="Roboto"/>
                <a:sym typeface="Roboto"/>
              </a:rPr>
              <a:t>△OAK</a:t>
            </a: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 &lt; S</a:t>
            </a:r>
            <a:r>
              <a:rPr lang="ru-RU" sz="2200" baseline="-25000">
                <a:latin typeface="Roboto"/>
                <a:ea typeface="Roboto"/>
                <a:cs typeface="Roboto"/>
                <a:sym typeface="Roboto"/>
              </a:rPr>
              <a:t>OAK</a:t>
            </a: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 &lt; S</a:t>
            </a:r>
            <a:r>
              <a:rPr lang="ru-RU" sz="2200" baseline="-25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△OAL</a:t>
            </a:r>
            <a:r>
              <a:rPr lang="ru-RU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124" y="692149"/>
            <a:ext cx="5253150" cy="5078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0334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/>
        </p:nvSpPr>
        <p:spPr>
          <a:xfrm>
            <a:off x="690847" y="654803"/>
            <a:ext cx="4681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Доказательство</a:t>
            </a:r>
            <a:endParaRPr sz="4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1"/>
          <p:cNvSpPr txBox="1"/>
          <p:nvPr/>
        </p:nvSpPr>
        <p:spPr>
          <a:xfrm>
            <a:off x="690846" y="2506662"/>
            <a:ext cx="4681200" cy="3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-RU" sz="2200" baseline="-25000">
                <a:latin typeface="Roboto"/>
                <a:ea typeface="Roboto"/>
                <a:cs typeface="Roboto"/>
                <a:sym typeface="Roboto"/>
              </a:rPr>
              <a:t>△OAK</a:t>
            </a: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 =                  ;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-RU" sz="2200" baseline="-25000">
                <a:latin typeface="Roboto"/>
                <a:ea typeface="Roboto"/>
                <a:cs typeface="Roboto"/>
                <a:sym typeface="Roboto"/>
              </a:rPr>
              <a:t>OAK</a:t>
            </a: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 =              </a:t>
            </a:r>
            <a:r>
              <a:rPr lang="ru-RU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-RU" sz="2200" baseline="-25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△OAL </a:t>
            </a:r>
            <a:r>
              <a:rPr lang="ru-RU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                  ;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OA = 1;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 = sin(x);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 = tg(x);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124" y="692149"/>
            <a:ext cx="5253150" cy="50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1" descr="\frac{OA \cdot KH}{2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275" y="2458875"/>
            <a:ext cx="1174608" cy="6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1" descr="\frac{OA \cdot x}{2}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9025" y="3074075"/>
            <a:ext cx="828558" cy="6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1" descr="\frac{OA \cdot AL}{2}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9025" y="3683150"/>
            <a:ext cx="1076920" cy="61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76275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/>
        </p:nvSpPr>
        <p:spPr>
          <a:xfrm>
            <a:off x="690847" y="654803"/>
            <a:ext cx="4681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Доказательство</a:t>
            </a:r>
            <a:endParaRPr sz="4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>
            <a:off x="690846" y="2506662"/>
            <a:ext cx="4681200" cy="3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Перепишем неравенство: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                                        </a:t>
            </a:r>
            <a:r>
              <a:rPr lang="ru-RU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Для положительных чисел: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;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Домножим на sin(x):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124" y="692149"/>
            <a:ext cx="5253150" cy="50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2" descr="\frac{sin(x)}{2} &lt; \frac{x}{2} &lt; \frac{tg(x)}{2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850" y="2923863"/>
            <a:ext cx="2796362" cy="6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2" descr="\frac{1}{sin(x)} &gt; \frac{1}{x} &gt; \frac{1}{tg(x)}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775" y="3966500"/>
            <a:ext cx="2796362" cy="6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2" descr="{1} &gt; \frac{sin(x)}{x} &gt; {cos(x)}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3250" y="5583375"/>
            <a:ext cx="2587276" cy="5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2" descr="tg(x) = \frac{sin(x)}{cos(x)}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6775" y="4584438"/>
            <a:ext cx="1864238" cy="61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320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9" descr="http://nig-politis.com/wp-content/uploads/2015/07/Data_Processing1.jpg"/>
          <p:cNvPicPr preferRelativeResize="0"/>
          <p:nvPr/>
        </p:nvPicPr>
        <p:blipFill rotWithShape="1">
          <a:blip r:embed="rId3">
            <a:alphaModFix amt="51000"/>
          </a:blip>
          <a:srcRect r="15261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9"/>
          <p:cNvSpPr txBox="1"/>
          <p:nvPr/>
        </p:nvSpPr>
        <p:spPr>
          <a:xfrm>
            <a:off x="690850" y="499650"/>
            <a:ext cx="9689100" cy="16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Доказательство необходимости</a:t>
            </a:r>
            <a:endParaRPr/>
          </a:p>
        </p:txBody>
      </p:sp>
      <p:sp>
        <p:nvSpPr>
          <p:cNvPr id="143" name="Google Shape;143;p29"/>
          <p:cNvSpPr txBox="1"/>
          <p:nvPr/>
        </p:nvSpPr>
        <p:spPr>
          <a:xfrm>
            <a:off x="690850" y="1803000"/>
            <a:ext cx="9689100" cy="4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Пусть                              , тогда 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При                                             имеем: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взять  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9" descr="\exists ! \lim \limits_ {x \to x_0} f(x) =a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0762" y="1875314"/>
            <a:ext cx="2714212" cy="7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9" descr="\forall \varepsilon_1 &gt; 0  ~\exists \delta_1 (\varepsilon_1)&gt;0 \Rightarrow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1393" y="1857249"/>
            <a:ext cx="3668888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9" descr="\Rightarrow \forall x\in \dot {U}_{\delta_1}(x_0): |f(x)-a|&lt; \varepsilon" title="MathEquation,#fffff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4277" y="2531375"/>
            <a:ext cx="5145974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9" descr=" \varepsilon_1&gt;0 \text { и }x'', x'\in \dot {U}_{\delta1} (x_0)" title="MathEquation,#ffffff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26784" y="3205510"/>
            <a:ext cx="4002426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9" descr=" |f(x'')-f(x')|=|f(x'') - a - (f(x') - a)| \leq" title="MathEquation,#ffffff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8648" y="3867285"/>
            <a:ext cx="79248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9" descr="\leq   |f(x'') - a| +  |f(x')-a|&lt;\varepsilon_1+\varepsilon_1=2\varepsilon_1" title="MathEquation,#ffffff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84285" y="4561624"/>
            <a:ext cx="762000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9" descr="\varepsilon =2 \varepsilon_1, \text {то} \delta(\varepsilon)=\delta_1 \cdot(\frac {\varepsilon}{2})" title="MathEquation,#ffffff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09299" y="5163926"/>
            <a:ext cx="4351500" cy="5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/>
        </p:nvSpPr>
        <p:spPr>
          <a:xfrm>
            <a:off x="690847" y="654803"/>
            <a:ext cx="4681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Доказательство</a:t>
            </a:r>
            <a:endParaRPr sz="4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3"/>
          <p:cNvSpPr txBox="1"/>
          <p:nvPr/>
        </p:nvSpPr>
        <p:spPr>
          <a:xfrm>
            <a:off x="622646" y="2442062"/>
            <a:ext cx="4681200" cy="3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33" descr="\lim \limits_{x \to 0+}{cos(x)} = 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75" y="2855638"/>
            <a:ext cx="2530622" cy="6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3" descr="1&lt; \lim \limits_{x \to 0+}{\frac{sin(x)}{x}} &lt; 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950" y="2836950"/>
            <a:ext cx="2675062" cy="6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3" descr=" \lim \limits_{x \to 0+}{\frac{sin(x)}{x}} = 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2950" y="2836950"/>
            <a:ext cx="2073922" cy="6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3" descr="\Rightarrow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4050" y="2958798"/>
            <a:ext cx="617526" cy="4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3" descr="\Rightarrow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00425" y="2958798"/>
            <a:ext cx="617526" cy="448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80647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4" descr="http://nig-politis.com/wp-content/uploads/2015/07/Data_Processing1.jpg"/>
          <p:cNvPicPr preferRelativeResize="0"/>
          <p:nvPr/>
        </p:nvPicPr>
        <p:blipFill rotWithShape="1">
          <a:blip r:embed="rId3">
            <a:alphaModFix amt="51000"/>
          </a:blip>
          <a:srcRect r="15261" b="23844"/>
          <a:stretch/>
        </p:blipFill>
        <p:spPr>
          <a:xfrm>
            <a:off x="0" y="1635250"/>
            <a:ext cx="12192001" cy="52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4"/>
          <p:cNvSpPr txBox="1"/>
          <p:nvPr/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Следствия</a:t>
            </a:r>
            <a:endParaRPr sz="4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4"/>
          <p:cNvSpPr txBox="1"/>
          <p:nvPr/>
        </p:nvSpPr>
        <p:spPr>
          <a:xfrm>
            <a:off x="690846" y="2247774"/>
            <a:ext cx="108102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8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AutoNum type="arabicPeriod"/>
            </a:pPr>
            <a:r>
              <a:rPr lang="ru-RU" sz="220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38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AutoNum type="arabicPeriod"/>
            </a:pPr>
            <a:r>
              <a:rPr lang="ru-RU" sz="220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38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AutoNum type="arabicPeriod"/>
            </a:pPr>
            <a:r>
              <a:rPr lang="ru-RU" sz="220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38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AutoNum type="arabicPeriod"/>
            </a:pP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34" descr="\lim\limits_{x \to 0}\frac{tg(x)}{x} = 1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425" y="2247775"/>
            <a:ext cx="2057772" cy="7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4" descr="\lim\limits_{x \to 0}\frac{arcsin(x)}{x} = 1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0425" y="2983738"/>
            <a:ext cx="2593472" cy="7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4" descr="\lim\limits_{x \to 0}\frac{arctg(x)}{x} = 1" title="MathEquation,#fffff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2488" y="3762125"/>
            <a:ext cx="2442096" cy="7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4" descr="\lim\limits_{x \to 0}\frac{1-cos(x)}{\frac{x^2}{2}} = 1" title="MathEquation,#ffffff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49663" y="4537875"/>
            <a:ext cx="2171698" cy="784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27261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5" descr="http://nig-politis.com/wp-content/uploads/2015/07/Data_Processing1.jpg"/>
          <p:cNvPicPr preferRelativeResize="0"/>
          <p:nvPr/>
        </p:nvPicPr>
        <p:blipFill rotWithShape="1">
          <a:blip r:embed="rId3">
            <a:alphaModFix amt="50000"/>
          </a:blip>
          <a:srcRect r="15261" b="23844"/>
          <a:stretch/>
        </p:blipFill>
        <p:spPr>
          <a:xfrm>
            <a:off x="0" y="1635250"/>
            <a:ext cx="12192001" cy="52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5"/>
          <p:cNvSpPr txBox="1"/>
          <p:nvPr/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Следствия</a:t>
            </a:r>
            <a:endParaRPr sz="4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5"/>
          <p:cNvSpPr txBox="1"/>
          <p:nvPr/>
        </p:nvSpPr>
        <p:spPr>
          <a:xfrm>
            <a:off x="690846" y="2247774"/>
            <a:ext cx="108102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AutoNum type="arabicPeriod"/>
            </a:pPr>
            <a:r>
              <a:rPr lang="ru-RU" sz="220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AutoNum type="arabicPeriod"/>
            </a:pP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0" name="Google Shape;200;p35"/>
          <p:cNvCxnSpPr/>
          <p:nvPr/>
        </p:nvCxnSpPr>
        <p:spPr>
          <a:xfrm>
            <a:off x="3725250" y="3969513"/>
            <a:ext cx="0" cy="837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35"/>
          <p:cNvCxnSpPr/>
          <p:nvPr/>
        </p:nvCxnSpPr>
        <p:spPr>
          <a:xfrm>
            <a:off x="5162999" y="3969675"/>
            <a:ext cx="0" cy="837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2" name="Google Shape;202;p35" descr="\lim\limits_{x \to 0}\frac{tg(x)}{x} = \lim\limits_{x \to 0}\frac{sin(x)}{cos(x)\cdot x} = \lim\limits_{x \to 0}\frac{sin(x)}{x}\cdot \frac{1}{cos(x)}=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775" y="2188238"/>
            <a:ext cx="7702062" cy="8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5" descr=" = \lim\limits_{x \to 0}\frac{sin(x)}{x}\cdot\lim\limits_{x \to 0} \frac{1}{cos(x)}= 1\cdot1=1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1875" y="3010200"/>
            <a:ext cx="5929912" cy="8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5" descr=" \lim\limits_{x \to 0}\frac{arcsin(x)}{x} = " title="MathEquation,#fffff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9775" y="3893300"/>
            <a:ext cx="2455376" cy="8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5" descr="= \lim\limits_{x \to 0}\frac{t}{sin(t)} =  \lim\limits_{x \to 0}\frac{1}{\frac{sin(t)}{t}} = \frac{1}1 = 1 " title="MathEquation,#ffffff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76588" y="3947063"/>
            <a:ext cx="5560788" cy="88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5" descr="t = sin(x)" title="MathEquation,#ffffff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15550" y="4320200"/>
            <a:ext cx="1271250" cy="34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84797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6" descr="http://nig-politis.com/wp-content/uploads/2015/07/Data_Processing1.jpg"/>
          <p:cNvPicPr preferRelativeResize="0"/>
          <p:nvPr/>
        </p:nvPicPr>
        <p:blipFill rotWithShape="1">
          <a:blip r:embed="rId3">
            <a:alphaModFix amt="50000"/>
          </a:blip>
          <a:srcRect r="15261" b="23844"/>
          <a:stretch/>
        </p:blipFill>
        <p:spPr>
          <a:xfrm>
            <a:off x="0" y="1635250"/>
            <a:ext cx="12192001" cy="52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6"/>
          <p:cNvSpPr txBox="1"/>
          <p:nvPr/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Следствия</a:t>
            </a:r>
            <a:endParaRPr sz="4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36"/>
          <p:cNvSpPr txBox="1"/>
          <p:nvPr/>
        </p:nvSpPr>
        <p:spPr>
          <a:xfrm>
            <a:off x="690846" y="2247774"/>
            <a:ext cx="108102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300"/>
              <a:buAutoNum type="arabicPeriod" startAt="3"/>
            </a:pP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300"/>
              <a:buAutoNum type="arabicPeriod" startAt="3"/>
            </a:pPr>
            <a:r>
              <a:rPr lang="ru-RU" sz="220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4" name="Google Shape;214;p36"/>
          <p:cNvCxnSpPr/>
          <p:nvPr/>
        </p:nvCxnSpPr>
        <p:spPr>
          <a:xfrm>
            <a:off x="3214525" y="2420475"/>
            <a:ext cx="0" cy="837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36"/>
          <p:cNvCxnSpPr/>
          <p:nvPr/>
        </p:nvCxnSpPr>
        <p:spPr>
          <a:xfrm>
            <a:off x="4348524" y="2420600"/>
            <a:ext cx="0" cy="837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6" name="Google Shape;216;p36" descr="\lim\limits_{x \to0}\frac{arctg(x)}{x}=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50" y="2372600"/>
            <a:ext cx="2141984" cy="7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6" descr="= \lim\limits_{x \to0}\frac{x}{tg(x)}=\lim\limits_{x \to0}\frac{1}{\frac{tg(x)}{x}} = \frac{1}1=1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9225" y="2448800"/>
            <a:ext cx="5061400" cy="7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6" descr="t= tg(x)" title="MathEquation,#fffff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9275" y="2832325"/>
            <a:ext cx="1024740" cy="3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6" descr="\lim\limits_{x\to0}\frac{1-cos(x)}{\frac{x^2}{2}} = \lim\limits_{x\to0}\frac{2\cdot sin^2\big(\frac{x}{2}\big)}{2\cdot\big(\frac{x}{2}\big)^2} = \lim\limits_{x\to0}\frac{ sin\big(\frac{x}{2}\big)}{\big(\frac{x}{2}\big)}\cdot\frac{ sin\big(\frac{x}{2}\big)}{\big(\frac{x}{2}\big)}=" title="MathEquation,#ffffff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71850" y="3466975"/>
            <a:ext cx="9688050" cy="14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6" descr="=\lim\limits_{x\to0}\frac{ sin\big(\frac{x}{2}\big)}{\big(\frac{x}{2}\big)}\cdot\lim\limits_{x\to0}\frac{ sin\big(\frac{x}{2}\big)}{\big(\frac{x}{2}\big)} = 1\cdot1=1" title="MathEquation,#ffffff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94025" y="4811875"/>
            <a:ext cx="6942000" cy="1362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903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7" descr="http://nig-politis.com/wp-content/uploads/2015/07/Data_Processing1.jpg"/>
          <p:cNvPicPr preferRelativeResize="0"/>
          <p:nvPr/>
        </p:nvPicPr>
        <p:blipFill rotWithShape="1">
          <a:blip r:embed="rId3">
            <a:alphaModFix amt="51000"/>
          </a:blip>
          <a:srcRect r="15261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7"/>
          <p:cNvSpPr txBox="1"/>
          <p:nvPr/>
        </p:nvSpPr>
        <p:spPr>
          <a:xfrm>
            <a:off x="690847" y="499646"/>
            <a:ext cx="8145000" cy="5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Второй замечательный предел</a:t>
            </a: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Google Shape;227;p37" descr="\lim\limits_{x\to\infty}\big(1+\frac{1}x\big)^x=e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850" y="3165075"/>
            <a:ext cx="4187900" cy="952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88341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8" descr="http://nig-politis.com/wp-content/uploads/2015/07/Data_Processing1.jpg"/>
          <p:cNvPicPr preferRelativeResize="0"/>
          <p:nvPr/>
        </p:nvPicPr>
        <p:blipFill rotWithShape="1">
          <a:blip r:embed="rId3">
            <a:alphaModFix amt="51000"/>
          </a:blip>
          <a:srcRect r="15261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8"/>
          <p:cNvSpPr/>
          <p:nvPr/>
        </p:nvSpPr>
        <p:spPr>
          <a:xfrm>
            <a:off x="-38000" y="0"/>
            <a:ext cx="12192000" cy="6858000"/>
          </a:xfrm>
          <a:prstGeom prst="rect">
            <a:avLst/>
          </a:prstGeom>
          <a:solidFill>
            <a:srgbClr val="432199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690847" y="499646"/>
            <a:ext cx="8145000" cy="5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Доказательство</a:t>
            </a: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38" descr="y_n = \Big(1+\frac{1}n\Big)^n = \sum\limits_{k=0}^n\frac{n!}{k!(n-k)!}1^{n-k}\Big(\frac{1}n\Big)^k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813" y="2131575"/>
            <a:ext cx="9168076" cy="14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8" descr="=\frac{n!}{0!(n-0)!}\cdot1^{n-0}\Big(\frac{1}n\Big)^0+\frac{n!}{1!(n-1)!}\cdot1^{n-1}\Big(\frac{1}n\Big)^1+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775" y="3552625"/>
            <a:ext cx="9760900" cy="10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8" descr="=\frac{n!}{0!(n-0)!}\cdot1^{n-0}\Big(\frac{1}n\Big)^0+\frac{n!}{1!(n-1)!}\cdot1^{n-1}\Big(\frac{1}n\Big)^1+" title="MathEquation,#ffffff"/>
          <p:cNvPicPr preferRelativeResize="0"/>
          <p:nvPr/>
        </p:nvPicPr>
        <p:blipFill rotWithShape="1">
          <a:blip r:embed="rId5">
            <a:alphaModFix/>
          </a:blip>
          <a:srcRect r="94620"/>
          <a:stretch/>
        </p:blipFill>
        <p:spPr>
          <a:xfrm>
            <a:off x="9887900" y="2216863"/>
            <a:ext cx="525100" cy="109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8" descr="+\frac{n!}{2!(n-2)!}\cdot1^{n-2}\Big(\frac{1}n\Big)^2+\frac{n!}{3!(n-3)!}\cdot1^{n-3}\Big(\frac{1}n\Big)^3+..." title="MathEquation,#fffff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9825" y="4796050"/>
            <a:ext cx="10214896" cy="109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05688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9" descr="http://nig-politis.com/wp-content/uploads/2015/07/Data_Processing1.jpg"/>
          <p:cNvPicPr preferRelativeResize="0"/>
          <p:nvPr/>
        </p:nvPicPr>
        <p:blipFill rotWithShape="1">
          <a:blip r:embed="rId3">
            <a:alphaModFix amt="51000"/>
          </a:blip>
          <a:srcRect r="15261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9"/>
          <p:cNvSpPr/>
          <p:nvPr/>
        </p:nvSpPr>
        <p:spPr>
          <a:xfrm>
            <a:off x="-38000" y="0"/>
            <a:ext cx="12192000" cy="6858000"/>
          </a:xfrm>
          <a:prstGeom prst="rect">
            <a:avLst/>
          </a:prstGeom>
          <a:solidFill>
            <a:srgbClr val="432199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39"/>
          <p:cNvSpPr txBox="1"/>
          <p:nvPr/>
        </p:nvSpPr>
        <p:spPr>
          <a:xfrm>
            <a:off x="690847" y="499646"/>
            <a:ext cx="8145000" cy="5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Доказательство</a:t>
            </a: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6" name="Google Shape;246;p39" descr="\frac{n!}{3!(n-3)!}\cdot\frac{1}{n^3} = \frac{(n-1)}n\cdot\frac{(n-2)}n\cdot\frac{1}{1\cdot2\cdot3} &lt;  \frac{1}{2}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850" y="2232375"/>
            <a:ext cx="9869094" cy="119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9" descr="y_n = \Big(1+\frac{1}n\Big)^n = \sum\limits_{k=0}^n\frac{n!}{k!(n-k)!}1^{n-k}\Big(\frac{1}n\Big)^k" title="MathEquation,#fffff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0850" y="4404175"/>
            <a:ext cx="9168076" cy="14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9" descr="&lt; 3" title="MathEquation,#fffff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58925" y="4746462"/>
            <a:ext cx="1002700" cy="584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24409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0" descr="http://nig-politis.com/wp-content/uploads/2015/07/Data_Processing1.jpg"/>
          <p:cNvPicPr preferRelativeResize="0"/>
          <p:nvPr/>
        </p:nvPicPr>
        <p:blipFill rotWithShape="1">
          <a:blip r:embed="rId3">
            <a:alphaModFix amt="50000"/>
          </a:blip>
          <a:srcRect r="15261" b="23844"/>
          <a:stretch/>
        </p:blipFill>
        <p:spPr>
          <a:xfrm>
            <a:off x="0" y="1635250"/>
            <a:ext cx="12192001" cy="52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0"/>
          <p:cNvSpPr txBox="1"/>
          <p:nvPr/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Следствия</a:t>
            </a:r>
            <a:endParaRPr sz="4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40"/>
          <p:cNvSpPr txBox="1"/>
          <p:nvPr/>
        </p:nvSpPr>
        <p:spPr>
          <a:xfrm>
            <a:off x="690846" y="2247774"/>
            <a:ext cx="108102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8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AutoNum type="arabicPeriod"/>
            </a:pPr>
            <a:r>
              <a:rPr lang="ru-RU" sz="220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381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300"/>
              <a:buAutoNum type="arabicPeriod"/>
            </a:pPr>
            <a:r>
              <a:rPr lang="ru-RU" sz="220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381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300"/>
              <a:buAutoNum type="arabicPeriod"/>
            </a:pPr>
            <a:r>
              <a:rPr lang="ru-RU" sz="220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6" name="Google Shape;256;p40" descr="\lim\limits_{u\to0}(1+u)^{\frac{1}u} = e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4400" y="2250675"/>
            <a:ext cx="2789330" cy="7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0" descr="\lim\limits_{x\to0}\frac{ln(1+x)}x = 1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4400" y="4041275"/>
            <a:ext cx="2413862" cy="7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0" descr="\lim\limits_{x \to \infty} \Big(1+\frac{k}x\Big)^x = e^k" title="MathEquation,#fcfcfc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9700" y="3104375"/>
            <a:ext cx="3235058" cy="784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6393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1" descr="http://nig-politis.com/wp-content/uploads/2015/07/Data_Processing1.jpg"/>
          <p:cNvPicPr preferRelativeResize="0"/>
          <p:nvPr/>
        </p:nvPicPr>
        <p:blipFill rotWithShape="1">
          <a:blip r:embed="rId3">
            <a:alphaModFix amt="50000"/>
          </a:blip>
          <a:srcRect r="15261" b="23844"/>
          <a:stretch/>
        </p:blipFill>
        <p:spPr>
          <a:xfrm>
            <a:off x="0" y="1635250"/>
            <a:ext cx="12192001" cy="52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1"/>
          <p:cNvSpPr txBox="1"/>
          <p:nvPr/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Следствия</a:t>
            </a:r>
            <a:endParaRPr sz="4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41"/>
          <p:cNvSpPr txBox="1"/>
          <p:nvPr/>
        </p:nvSpPr>
        <p:spPr>
          <a:xfrm>
            <a:off x="690846" y="2247774"/>
            <a:ext cx="108102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8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AutoNum type="arabicPeriod" startAt="4"/>
            </a:pPr>
            <a:r>
              <a:rPr lang="ru-RU" sz="220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381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300"/>
              <a:buAutoNum type="arabicPeriod" startAt="4"/>
            </a:pPr>
            <a:r>
              <a:rPr lang="ru-RU" sz="220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381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300"/>
              <a:buAutoNum type="arabicPeriod" startAt="4"/>
            </a:pPr>
            <a:r>
              <a:rPr lang="ru-RU" sz="220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6" name="Google Shape;266;p41" descr="\lim\limits_{x\to0}\frac{e^x-1}x = 1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4400" y="2246900"/>
            <a:ext cx="2273908" cy="7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1" descr="\lim\limits_{x\to0}\frac{a^x-1}{x\cdot \ln{a}} = 1, \text{  }a \ne 1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3550" y="3111500"/>
            <a:ext cx="3606908" cy="7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1" descr="\lim\limits_{x\to0}\frac{(1+x)^\alpha -1}{\alpha\cdot x} = 1" title="MathEquation,#fffff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4400" y="3979000"/>
            <a:ext cx="2593390" cy="784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43472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2" descr="http://nig-politis.com/wp-content/uploads/2015/07/Data_Processing1.jpg"/>
          <p:cNvPicPr preferRelativeResize="0"/>
          <p:nvPr/>
        </p:nvPicPr>
        <p:blipFill rotWithShape="1">
          <a:blip r:embed="rId3">
            <a:alphaModFix amt="50000"/>
          </a:blip>
          <a:srcRect l="42373" r="15257"/>
          <a:stretch/>
        </p:blipFill>
        <p:spPr>
          <a:xfrm>
            <a:off x="6096000" y="0"/>
            <a:ext cx="6095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2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75" name="Google Shape;275;p42"/>
          <p:cNvSpPr txBox="1"/>
          <p:nvPr/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572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Доказан первый замечательный предел и  четыре следствия из него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Рассмотрен второй замечательный предел и шесть следствий из него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1909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0" descr="http://nig-politis.com/wp-content/uploads/2015/07/Data_Processing1.jpg"/>
          <p:cNvPicPr preferRelativeResize="0"/>
          <p:nvPr/>
        </p:nvPicPr>
        <p:blipFill rotWithShape="1">
          <a:blip r:embed="rId3">
            <a:alphaModFix amt="51000"/>
          </a:blip>
          <a:srcRect r="15261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0"/>
          <p:cNvSpPr txBox="1"/>
          <p:nvPr/>
        </p:nvSpPr>
        <p:spPr>
          <a:xfrm>
            <a:off x="690850" y="499650"/>
            <a:ext cx="9689100" cy="16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Доказательство достаточности</a:t>
            </a:r>
            <a:endParaRPr/>
          </a:p>
        </p:txBody>
      </p:sp>
      <p:sp>
        <p:nvSpPr>
          <p:cNvPr id="157" name="Google Shape;157;p30"/>
          <p:cNvSpPr txBox="1"/>
          <p:nvPr/>
        </p:nvSpPr>
        <p:spPr>
          <a:xfrm>
            <a:off x="690850" y="1803000"/>
            <a:ext cx="11067300" cy="4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Пусть 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Положим                                     тогда                                       ,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при  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 определению предела последовательности: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Положим                                   тогда                                              при                                               - сходится.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0" descr="\exists \{x_n \} \Rightarrow \forall n :x_n \in \dot {U} (x_0), \exists \lim \limits _{x \to \infty} \{x_n \}=x_0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6025" y="1848182"/>
            <a:ext cx="6951578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0" descr="x''=x_m \text   { и} ~x'=x_n, 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1926" y="2516948"/>
            <a:ext cx="3280726" cy="5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0" descr="|f(x_m) -f(x_n)|&lt; \varepsilon" title="MathEquation,#fffff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2379" y="2544051"/>
            <a:ext cx="3573756" cy="5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0" descr="x_n&lt; x_m \in \dot {U}_\delta (x_0)." title="MathEquation,#ffffff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45461" y="3097497"/>
            <a:ext cx="3102788" cy="5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0" descr="\forall \dot {U}_\delta (x_0) \exists N_x: \forall n&gt;N_x(\delta(\varepsilon)):x_n \in \dot{U} (x_0)." title="MathEquation,#ffffff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5464" y="4211610"/>
            <a:ext cx="7022108" cy="5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0" descr="N_x(\delta(\varepsilon))=N(\varepsilon), " title="MathEquation,#ffffff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93849" y="4808124"/>
            <a:ext cx="3102800" cy="49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0" descr="|f(x_m)-f(x_n)|&lt; \varepsilon " title="MathEquation,#fffff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4750" y="4806188"/>
            <a:ext cx="3573756" cy="5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0" descr="n,m&gt;N(\varepsilon) \Rightarrow\{f(x_n)\}" title="MathEquation,#ffffff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09302" y="5352813"/>
            <a:ext cx="4303864" cy="5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1" descr="http://nig-politis.com/wp-content/uploads/2015/07/Data_Processing1.jpg"/>
          <p:cNvPicPr preferRelativeResize="0"/>
          <p:nvPr/>
        </p:nvPicPr>
        <p:blipFill rotWithShape="1">
          <a:blip r:embed="rId3">
            <a:alphaModFix amt="51000"/>
          </a:blip>
          <a:srcRect r="15261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1"/>
          <p:cNvSpPr txBox="1"/>
          <p:nvPr/>
        </p:nvSpPr>
        <p:spPr>
          <a:xfrm>
            <a:off x="690850" y="499650"/>
            <a:ext cx="9689100" cy="16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Доказательство единственности</a:t>
            </a:r>
            <a:endParaRPr/>
          </a:p>
        </p:txBody>
      </p:sp>
      <p:sp>
        <p:nvSpPr>
          <p:cNvPr id="172" name="Google Shape;172;p31"/>
          <p:cNvSpPr txBox="1"/>
          <p:nvPr/>
        </p:nvSpPr>
        <p:spPr>
          <a:xfrm>
            <a:off x="690850" y="1803000"/>
            <a:ext cx="11085000" cy="4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Пусть 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Составим 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т.к.             содержит             и                    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, сходящиеся к разным числам.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Возникло противоречие с определением предела функции по Гейне. 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31" descr="\exists \{x'' _n\}, \{x' _n \} \Rightarrow \forall n :x'_n,x''_n \in dom (f(x)), \exists \lim \limits _{x \to \infty} \{x''_n \}=\lim \limits _{x \to \infty} \{x'_n \}=x_0" title="MathEquation,#ffffff"/>
          <p:cNvPicPr preferRelativeResize="0"/>
          <p:nvPr/>
        </p:nvPicPr>
        <p:blipFill rotWithShape="1">
          <a:blip r:embed="rId4">
            <a:alphaModFix/>
          </a:blip>
          <a:srcRect r="21519"/>
          <a:stretch/>
        </p:blipFill>
        <p:spPr>
          <a:xfrm>
            <a:off x="1887141" y="1882234"/>
            <a:ext cx="9035300" cy="6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1" descr="=\lim \limits _{x \to \infty} \{x'_n \}=x_0 \text{ но} \lim \limits _{x \to \infty} \{f(x''_n) \}=a \text{ и}  \lim \limits _{x \to \infty} \{f(x'_n) \}=b, \text{ при } a \ne b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050" y="2446726"/>
            <a:ext cx="10337560" cy="6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1" descr="\{x_n \}= \{ x'_1, x''_1,x'_2,x''_2,...,x'_n,x''_n \}. " title="MathEquation,#fffff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3528" y="3043662"/>
            <a:ext cx="5965972" cy="4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1" descr="\lim \limits _{x \to \infty} \{x_n \}=x_0, \text{ но }\not \exists \lim \limits _{x \to \infty} \{f(x_n)\}, " title="MathEquation,#ffffff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3791" y="3620821"/>
            <a:ext cx="4835682" cy="5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1" descr=" \{f(x_n)\}" title="MathEquation,#ffffff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03725" y="3668954"/>
            <a:ext cx="1121900" cy="3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1" descr=" \{f(x''_n)\}" title="MathEquation,#ffffff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212565" y="3658659"/>
            <a:ext cx="1121918" cy="3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 descr=" \{f(x'_n)\}" title="MathEquation,#ffffff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5050" y="4207150"/>
            <a:ext cx="1121900" cy="395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/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Roboto"/>
                <a:ea typeface="Roboto"/>
                <a:cs typeface="Roboto"/>
                <a:sym typeface="Roboto"/>
              </a:rPr>
              <a:t>Пример</a:t>
            </a:r>
            <a:endParaRPr sz="4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32" descr="\lim \limits _{x \to 1} (4x-1)=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83" y="1738154"/>
            <a:ext cx="3013894" cy="7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2" descr="0&lt;|x-1|&lt; \delta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625" y="2661624"/>
            <a:ext cx="3136644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 descr="|(4x-3)-1|&lt; \varepsilon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700" y="3488975"/>
            <a:ext cx="3709206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 descr="|x-1|&lt; \frac {\varepsilon}{4}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166" y="4286284"/>
            <a:ext cx="2153732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2" descr="0&lt;\delta&lt; \frac {\varepsilon}{4}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570" y="5061901"/>
            <a:ext cx="1907592" cy="5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3" descr="http://nig-politis.com/wp-content/uploads/2015/07/Data_Processing1.jpg"/>
          <p:cNvPicPr preferRelativeResize="0"/>
          <p:nvPr/>
        </p:nvPicPr>
        <p:blipFill rotWithShape="1">
          <a:blip r:embed="rId3">
            <a:alphaModFix amt="51000"/>
          </a:blip>
          <a:srcRect r="15261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3"/>
          <p:cNvSpPr/>
          <p:nvPr/>
        </p:nvSpPr>
        <p:spPr>
          <a:xfrm>
            <a:off x="-38000" y="0"/>
            <a:ext cx="12192000" cy="6858000"/>
          </a:xfrm>
          <a:prstGeom prst="rect">
            <a:avLst/>
          </a:prstGeom>
          <a:solidFill>
            <a:srgbClr val="432199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690851" y="499650"/>
            <a:ext cx="10427700" cy="5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Средний предел</a:t>
            </a: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то   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33" descr="\exists e(x),g(x): e(x_0)\leq f(x_0)\leq g(x_0) \text { и } \lim \limits_{x \to x_0}e(x)=\lim \limits_{x \to x_0}g(x)=A,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6281" y="2265800"/>
            <a:ext cx="9378462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3" descr="\exists  \lim \limits_{x \to x_0}f(x)=A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0359" y="2841035"/>
            <a:ext cx="2344616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4" descr="http://nig-politis.com/wp-content/uploads/2015/07/Data_Processing1.jpg"/>
          <p:cNvPicPr preferRelativeResize="0"/>
          <p:nvPr/>
        </p:nvPicPr>
        <p:blipFill rotWithShape="1">
          <a:blip r:embed="rId3">
            <a:alphaModFix amt="51000"/>
          </a:blip>
          <a:srcRect r="15261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4"/>
          <p:cNvSpPr/>
          <p:nvPr/>
        </p:nvSpPr>
        <p:spPr>
          <a:xfrm>
            <a:off x="-38000" y="0"/>
            <a:ext cx="12192000" cy="6858000"/>
          </a:xfrm>
          <a:prstGeom prst="rect">
            <a:avLst/>
          </a:prstGeom>
          <a:solidFill>
            <a:srgbClr val="432199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690851" y="499650"/>
            <a:ext cx="10427700" cy="5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Доказательство</a:t>
            </a: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19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AutoNum type="arabicParenR"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19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AutoNum type="arabicParenR"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19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AutoNum type="arabicParenR"/>
            </a:pP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34" descr="e(x) \leq f(x) \leq g(x) \Rightarrow e(x )-A\leq f(x)-A\leq g(x) -A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9925" y="1825492"/>
            <a:ext cx="8304000" cy="4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4" descr="\lim \limits_{x \to x_0}e(x)=A=\lim \limits_{x \to x_0}g(x) \Rightarrow|e(x)-A|&lt; \varepsilon, |g(x)-A|&lt; \varepsilon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9925" y="2733493"/>
            <a:ext cx="886691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4" descr="|f(x)-A|&lt; \varepsilon, \text { при }x \in \dot{U_{\delta}}(x_0) \Rightarrow \exists \lim \limits_{x \to x_0}f(x) =A" title="MathEquation,#fffff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9925" y="3641543"/>
            <a:ext cx="7067826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4078</Words>
  <Application>Microsoft Macintosh PowerPoint</Application>
  <PresentationFormat>Широкоэкранный</PresentationFormat>
  <Paragraphs>308</Paragraphs>
  <Slides>49</Slides>
  <Notes>49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49</vt:i4>
      </vt:variant>
    </vt:vector>
  </HeadingPairs>
  <TitlesOfParts>
    <vt:vector size="55" baseType="lpstr">
      <vt:lpstr>Roboto</vt:lpstr>
      <vt:lpstr>Arial</vt:lpstr>
      <vt:lpstr>Roboto Medium</vt:lpstr>
      <vt:lpstr>Times New Roman</vt:lpstr>
      <vt:lpstr>Тема Office</vt:lpstr>
      <vt:lpstr>Тема Office</vt:lpstr>
      <vt:lpstr>Презентация PowerPoint</vt:lpstr>
      <vt:lpstr>В этом видео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Итоги</vt:lpstr>
      <vt:lpstr>Презентация PowerPoint</vt:lpstr>
      <vt:lpstr>В этом видео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Итоги</vt:lpstr>
      <vt:lpstr>Презентация PowerPoint</vt:lpstr>
      <vt:lpstr>В этом видео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Итоги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Microsoft Office User</cp:lastModifiedBy>
  <cp:revision>1</cp:revision>
  <dcterms:modified xsi:type="dcterms:W3CDTF">2019-06-17T11:50:34Z</dcterms:modified>
</cp:coreProperties>
</file>