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 id="2147483672" r:id="rId2"/>
  </p:sldMasterIdLst>
  <p:notesMasterIdLst>
    <p:notesMasterId r:id="rId4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embeddedFontLst>
    <p:embeddedFont>
      <p:font typeface="Roboto" panose="02000000000000000000" pitchFamily="2" charset="0"/>
      <p:regular r:id="rId47"/>
      <p:bold r:id="rId48"/>
      <p:italic r:id="rId49"/>
      <p:boldItalic r:id="rId50"/>
    </p:embeddedFont>
    <p:embeddedFont>
      <p:font typeface="Roboto Medium"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39"/>
  </p:normalViewPr>
  <p:slideViewPr>
    <p:cSldViewPr snapToGrid="0">
      <p:cViewPr varScale="1">
        <p:scale>
          <a:sx n="62" d="100"/>
          <a:sy n="62" d="100"/>
        </p:scale>
        <p:origin x="216" y="616"/>
      </p:cViewPr>
      <p:guideLst>
        <p:guide orient="horz" pos="158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Здравствуйте, уважаемые слушатели! В этом видео мы с вами обсудим такие математические сущности, как последовательности.</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4c5d7a2e5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solidFill>
                  <a:schemeClr val="dk1"/>
                </a:solidFill>
              </a:rPr>
              <a:t>Предлагаю рассмотреть те же последовательности, которые были несколько слайдов назад, но уже с пониманием о том, что такое предел и как его найти. Видно, что у первых трёх последовательностей положительно-бесконечный предел при стремлении эн в плюс бесконечность. С четвертой последовательностью не все так просто. Она ограничена сверху и снизу, значит у нее есть предел сверху, равный единице и предел снизу, равный минус единице.</a:t>
            </a:r>
            <a:endParaRPr>
              <a:solidFill>
                <a:schemeClr val="dk1"/>
              </a:solidFill>
            </a:endParaRPr>
          </a:p>
          <a:p>
            <a:pPr marL="0" lvl="0" indent="0" algn="l" rtl="0">
              <a:spcBef>
                <a:spcPts val="0"/>
              </a:spcBef>
              <a:spcAft>
                <a:spcPts val="0"/>
              </a:spcAft>
              <a:buNone/>
            </a:pPr>
            <a:r>
              <a:rPr lang="ru-RU">
                <a:solidFill>
                  <a:schemeClr val="dk1"/>
                </a:solidFill>
              </a:rPr>
              <a:t>С пятой последовательностью все еще сложнее, по Коши она расходится, но в бесконечности имеет предел, равный нулю. Определение фундаментальной последовательности, или последовательности, сходящейся по Коши похоже на определение предела, предлагаю вам его рассмотреть.</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21" name="Google Shape;221;g4c5d7a2e59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ee241601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ee241601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Последовательность сходится по Коши тогда и только тогда, когда для любого положительного эпсилон существует эн большое, зависящее от эпсилон, такое что для любых ЭН и ЭМ больших, чем ЭН большое, зависящее от эпсилон справедливо, что разность по модулю между энным и эмным членами последовательности меньше эпсилон.</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ee2416019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ee241601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Докажем необходимость. Запись в первой строке основана на определении предела последовательности: для любого эпсилон первого найдется Эн большое первое, зависящее от эпсилон первого, такое что для любого Эн, большего Эн первого справедливо неравенство - икс энное минус а по модулю меньше эпсилон первого.</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Далее, записываем условие Коши. Пользуясь свойствами неравенств преобразуем выражение и находим, что оно получается меньше двух эпсилон первых, при условии, что Эн и Эм больше, чем Эн большое первое.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Произведя замену эпсилон первого пополам на эпсилон, и эн большого первого от эпсилон пополам на эн большое от эпсилон получим искомое выражение: разность икс энного и икс эмного по модулю меньше эпсилон при эн и эм больших, чем Эн большое, зависящее от эпсилон. Необходимость доказана.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t>В этом видео мы усвоили определение последовательности, дали определение предела последовательности и доказали критерий Коши сходимости последовательности.</a:t>
            </a:r>
            <a:endParaRPr/>
          </a:p>
          <a:p>
            <a:pPr marL="0" lvl="0" indent="0" algn="l" rtl="0">
              <a:spcBef>
                <a:spcPts val="0"/>
              </a:spcBef>
              <a:spcAft>
                <a:spcPts val="0"/>
              </a:spcAft>
              <a:buNone/>
            </a:pPr>
            <a:endParaRPr/>
          </a:p>
          <a:p>
            <a:pPr marL="0" lvl="0" indent="0" algn="l" rtl="0">
              <a:spcBef>
                <a:spcPts val="0"/>
              </a:spcBef>
              <a:spcAft>
                <a:spcPts val="0"/>
              </a:spcAft>
              <a:buNone/>
            </a:pPr>
            <a:r>
              <a:rPr lang="ru-RU"/>
              <a:t>На этом все. До свидания, уважаемые слушатели, до встречи в следующих видео.</a:t>
            </a:r>
            <a:endParaRPr/>
          </a:p>
        </p:txBody>
      </p:sp>
      <p:sp>
        <p:nvSpPr>
          <p:cNvPr id="250" name="Google Shape;25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Здравствуйте, уважаемые слушатели! В этом видео мы поговорим главным образом о свойствах пределов последовательностей. </a:t>
            </a:r>
            <a:endParaRPr/>
          </a:p>
        </p:txBody>
      </p:sp>
    </p:spTree>
    <p:extLst>
      <p:ext uri="{BB962C8B-B14F-4D97-AF65-F5344CB8AC3E}">
        <p14:creationId xmlns:p14="http://schemas.microsoft.com/office/powerpoint/2010/main" val="1450118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обсудим общие свойства последовательностей и некоторые теоремы об их пределах</a:t>
            </a:r>
            <a:endParaRPr>
              <a:solidFill>
                <a:schemeClr val="dk1"/>
              </a:solidFill>
            </a:endParaRPr>
          </a:p>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8488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634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b8f70cb2a_2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b8f70cb2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Поговорим о биекции.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На этом слайде понятие о биекции дано через сюръекцию и инъекцию. Не пугайтесь сложных слов, это достаточно простые понятия об отношениях множеств в математическом анализе, но достаточно важные. Биекция - это явление, когда выполнены сюръекция и инъекция одновременно.</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20955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4aefba26eb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4aefba26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Инъекция - отображение одного множества в другое, таким образом, чтоб разным элементам первого множества соответствовали разные элементы второго множества.  На рисунке видно, что инъекция допускает несоответствие элементу второго множества элемента первого множества, однако нет стрелок, ведущих к одному элементу множества Y.</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5327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aefba26eb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aefba26e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Сюръекция - отображение одного множества в другое, таким образом, чтоб каждому элементу второго множества соответствовал хотя бы один элемент первого множества. На рисунке видно, что ко всем элементам множества Y подходит минимум одна стрелка. Однако, есть элемент, к которому подходит две стрелки, то есть двум элементам из первого множества соответствует один и тот же элемент из второго, что не согласуется с условием инъекции. Напомню, что на прошлом слайде был один элемент во множестве Y, которому не соответствовал элемент из множества Х, что не согласуется с условием сюръекции.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Так и сюръекция и инъекция допускают неоднозначное соответствие элементов в отображениях множеств.</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0100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А именно дадим понятие выборки, собственно последовательности и найдем её предел.</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aefba26eb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aefba26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Биекция - это отображение одного множества в другое, таким образом, чтоб каждому элементу второго множества соответствовал ровно один элемент первого и наоборот. Иначе говоря, биекция - это взаимно однозначное отображение двух множеств.</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3917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aefba26e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Для последовательностей определены арифметические операции, которые производятся естественным путем - поэлементно. Стоит однако помнить, что во избежание переполнений необходимо учитывать ситуации, в которых делитель становится бесконечно мал. Обычно в таких случаях частное определяют частично, до нулевого члена.</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05" name="Google Shape;205;g4aefba26eb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6341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aefba26e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Существуют бесконечно малые и бесконечно большие последовательности. Определяются они достаточно просто: предел члена бесконечно малой последовательности на бесконечности равен нулю, а бесконечно большой - бесконечности. Обы вида этих последовательностей обладают свойствами, характерными только для таких последовательностей. Подробнее об этом я расскажу на следующих слайдах.</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16" name="Google Shape;216;g4aefba26eb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302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4aefba26e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Монотонность - это общая черта последовательностей, включающая четыре понятия: убывание, невозрастание, неубывание и  возрастание. Убывание и возрастание - это тот случай, когда для соседних членов применено строгое неравенство, а неубывание и невозрастание может быть описано нестрогим неравенством. Неубывающая и невозрастающая монотонная последовательность (из одного числа) называется стационарной. Можно судить о монотонности последовательностей, в зависимости от поведения её членов с каждым изменением индекса.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25" name="Google Shape;225;g4aefba26eb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2857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eb727e3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Последовательность - это заданная на множестве структура, причём при биективном отображении сохраняются её свойства, то есть можно сказать, что последовательность является изоморфной структурой.</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36" name="Google Shape;236;g4deb727e34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327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deb727e34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Всякая последовательность является своей подпоследовательностью. Любая подпоследовательность бесконечно большой последовательности также является бесконечно большой. Из любой неограниченной числовой последовательности можно выделить бесконечно большую подпоследовательность, все элементы которой имеют определённый знак. Из любой числовой последовательности можно выделить либо сходящуюся подпоследовательность, либо бесконечно большую подпоследовательность, все элементы которой имеют определённый знак.</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43" name="Google Shape;243;g4deb727e34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663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4deb727e3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Об ограниченности последовательности можно судить по тому, что все члены последовательности не превышают заданного числа (когда речь идет об ограниченности сверху) или когда все члены последовательности больше заданного числа (ограниченность снизу).   Для ограниченных сверху последовательностей существует предел сверху. Аналогичное свойство справедливо для последовательностей, ограниченных снизу.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250" name="Google Shape;250;g4deb727e34_1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662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4aefba26eb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4aefba26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91021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4deb727e34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4deb727e3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Пределы обладают арифметическими свойствами:</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1) Предел суммы (последовательностей) равен сумме пределов (каждой последовательности);</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2) Предел произведения () равен произведению пределов;</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3) Константу можно вынести за предел;</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4) Предел отношения () равен отношению пределов (), при условии что последовательность в делителе не является бесконечно малой.</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        </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Должен заметить, что все свойства без исключения являются теоремами, то есть требуют доказательств. Однако, их мы оставим за рамками этого курса.</a:t>
            </a:r>
            <a:endParaRPr sz="1050">
              <a:solidFill>
                <a:schemeClr val="dk1"/>
              </a:solidFill>
              <a:highlight>
                <a:schemeClr val="lt1"/>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55458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4aefba26eb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4aefba26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Рассмотрим теоремы, которые не кажутся очевидными, как, например, теорема о сумме пределов.</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На слайде - теорема о сохранении порядка, известная также, как теорема о двух милиционерах гласит, что если есть порядок между членами разных последовательностей, то этот порядок сохраняется и между их пределами. В частном случае, если предел справа равен пределу слева, то и предел посередине также равен этим пределам. Это очень важная теорема, доказывается она по определению предела и бывают случаи, когда найти предел можно только с помощью этой теоремы, то есть оценив его сверху и снизу.</a:t>
            </a:r>
            <a:endParaRPr/>
          </a:p>
        </p:txBody>
      </p:sp>
    </p:spTree>
    <p:extLst>
      <p:ext uri="{BB962C8B-B14F-4D97-AF65-F5344CB8AC3E}">
        <p14:creationId xmlns:p14="http://schemas.microsoft.com/office/powerpoint/2010/main" val="280359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b8f70cb2a_2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b8f70cb2a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Выборка - результат последовательного выбора элементов множества. Причём последовательность выборки играет свою роль в этой сущности. Существует такая характеристика как объем выборки. </a:t>
            </a:r>
            <a:endParaRPr>
              <a:solidFill>
                <a:schemeClr val="dk1"/>
              </a:solidFill>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deb727e34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deb727e3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1) Сходящаяся числовая последовательность имеет единственный предел (доказывается методом от противного);</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2) Подпоследовательность сходящейся последовательности сходится к тому же пределу, что и исходная последовательность.</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3) Если все подпоследовательности некоторой исходной последовательности сходятся, то их пределы равны.</a:t>
            </a:r>
            <a:endParaRPr sz="1050">
              <a:solidFill>
                <a:schemeClr val="dk1"/>
              </a:solidFill>
              <a:highlight>
                <a:schemeClr val="lt1"/>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069779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deb727e34_1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deb727e3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4) Если вся последовательность расположена на одном отрезке, то на том же отрезке расположен и ее предел;</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7) У возрастающей ограниченной сверху (убывающей ограниченной снизу) последовательности есть предел; в частности</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5) Предел стационарной последовательности равен числу, из которого состоит последовательность;</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6) Замена или удаление конечного числа элементов в сходящейся последовательности не влияет на предел;</a:t>
            </a:r>
            <a:endParaRPr sz="1050">
              <a:solidFill>
                <a:schemeClr val="dk1"/>
              </a:solidFill>
              <a:highlight>
                <a:schemeClr val="lt1"/>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49199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aefba26eb_0_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aefba26e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Имеет место теорема Штольца (о пределе отношения разностей соседних членов двух последовательностей) и следствие из неё. Теорема гласит, что если из двух последовательностей вторая положительна, неограничена и строго возрастает, если существует предел отношения разностей двух соседних их членов в бесконечности, то существует и равен этому пределу и предел отношения членов этих последовательностей в бесконечности. Доказательство и следствие я предлагаю вам разобрать самостоятельно.</a:t>
            </a:r>
            <a:endParaRPr sz="1050">
              <a:solidFill>
                <a:schemeClr val="dk1"/>
              </a:solidFill>
              <a:highlight>
                <a:schemeClr val="lt1"/>
              </a:highligh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19689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aefba26e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этом видео мы с вами познакомились с общими свойствами всех последовательностей и отдельно поговорили о свойствах пределов. На этом все. До свидания, уважаемые слушатели, до встречи в следующих видео.</a:t>
            </a:r>
            <a:endParaRPr>
              <a:solidFill>
                <a:schemeClr val="dk1"/>
              </a:solidFill>
            </a:endParaRPr>
          </a:p>
          <a:p>
            <a:pPr marL="0" lvl="0" indent="0" algn="l" rtl="0">
              <a:spcBef>
                <a:spcPts val="0"/>
              </a:spcBef>
              <a:spcAft>
                <a:spcPts val="0"/>
              </a:spcAft>
              <a:buNone/>
            </a:pPr>
            <a:endParaRPr/>
          </a:p>
        </p:txBody>
      </p:sp>
      <p:sp>
        <p:nvSpPr>
          <p:cNvPr id="305" name="Google Shape;305;g4aefba26eb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09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464f6fc44a_1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464f6fc44a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Здравствуйте, уважаемые слушатели! В этом видео мы рассмотрим свойства сходящихся последовательностей</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44614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 а также научимся находить пределы последовательностей используя общие и специальные свойства и теоремы о пределах</a:t>
            </a:r>
            <a:endParaRPr>
              <a:solidFill>
                <a:schemeClr val="dk1"/>
              </a:solidFill>
            </a:endParaRPr>
          </a:p>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724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6116dffb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6116dff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прошлом видео мы обсудили общие свойства последовательностей и рассморели некоторые теоремы о пределах. Сейчас мы обсудим специальные свойства, которые применимы только для последовательностей, которые имеют конечный предел.</a:t>
            </a:r>
            <a:endParaRPr>
              <a:solidFill>
                <a:schemeClr val="dk1"/>
              </a:solidFill>
            </a:endParaRPr>
          </a:p>
          <a:p>
            <a:pPr marL="0" lvl="0" indent="0" algn="l" rtl="0">
              <a:spcBef>
                <a:spcPts val="0"/>
              </a:spcBef>
              <a:spcAft>
                <a:spcPts val="0"/>
              </a:spcAft>
              <a:buNone/>
            </a:pPr>
            <a:endParaRPr sz="1050">
              <a:solidFill>
                <a:schemeClr val="dk1"/>
              </a:solidFill>
              <a:highlight>
                <a:schemeClr val="lt1"/>
              </a:highlight>
            </a:endParaRPr>
          </a:p>
        </p:txBody>
      </p:sp>
    </p:spTree>
    <p:extLst>
      <p:ext uri="{BB962C8B-B14F-4D97-AF65-F5344CB8AC3E}">
        <p14:creationId xmlns:p14="http://schemas.microsoft.com/office/powerpoint/2010/main" val="4065654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b8f70cb2a_2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b8f70cb2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Любая бесконечно малая последовательность сходится, потому что по определению б.м. последовательность имеет предел, равный нулю</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Любая сходящаяся последовательность ограничена, но не любая ограниченная последовательность сходится. За примером далеко идти не надо: минус один в степени эн при бесконечном эн ограничена, однако не сходится.</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Последовательность сходится, тогда и только тогда, когда она имеет предел снизу, равный пределу сверху. На самом деле, это свойство является прямым следствием из теоремы о сохранении порядка - если есть предел сверху равный пределу снизу, то есть и предел посередине, равный этим пределам. Прошу не путать предел сверху и верхнюю грань. Верхней гранью называется число, которое больше либо равно любого члена последовательности. То же самое касается предела снизу и нижней грани.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последовательность сходится, но не является бесконечно малой, то с некоторого члена определена ограниченная последовательность с обратными членами. Не нужно путать обратную последовательность и последовательность с обратными членами. Понятия обратной последовательности не существует.</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24088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4d6116dff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4d6116df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Любое арифметическое действие над сходящимися последовательностями сходится. Необходимо учитывать определение частного и следить за тем, чтобы последовательность в знаменателе не была бесконечно малой. Возможно определение частного двух бесконечно малых последовательностей, однако тогда во внимание необходимо принимать скорость их стремления к нулю. Чуть позже мы разберем этот вопрос на примере. Напоминаю, что арифметические операции над последовательностями производятся естественным образом, то есть почленно. Первый с первым, второй со вторым и так далее.</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Следующие два свойства тоже являются частными следствиями из теоремы о сохранения порядка если последовательность ограничена сверху, то ее предел не превышает ни одну из верхних граней, а если снизу - то нижние грани не превышают предела. Если объединить эти два высказывания, то получится, что предел расположен нестрого между верхней и нижней гранью последовательности. Логично: если по определению верхняя грань есть число, которое больше или равно любому члену исследуемой последовательности, то предел, который по определению в эпсилон-окресностости вокруг себя содержит бесконечное множество членов искомой последовательности, не может быть больше верхней грани. В частном случае если верхняя и нижняя грани совпадают, то мы имеет дело со стационарной последовательностью, а ее предел равен значению общего члена.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60007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4d6116dffb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6116dff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Эти два свойства также следуют из теоремы о сохранении порядка, в частности второе я уже озвучил в предыдущем видео как частный случай, но давайте повторим ещё раз.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для любого номера члены одной сходящейся последовательности не превышают членов другой сходящейся последовательности, то и предел первой последовательности также не превышает предела второй.</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Иными словами, если последовательности находятся в отношении порядка, то и их пределы находятся в том же отношении. Напомню также, что последовательности являются изоморфными структурами.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Если все элементы некоторой последовательности, начиная с некоторого номера, лежат на отрезке между соответствующими элементами двух других сходящихся к одному и тому же пределу последовательностей, то и эта последовательность также сходится к такому же пределу. Это и есть частный случай теоремы о двух милиционерах. Забавно то, что российские власти переименовали орган внутренних дел в полицию, но память о родной милиции осталась в этой теореме, потому что она находится в ведении Российской академии наук. Только академический совет может поменять название теоремы, но вряд ли он будет это делать.</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1544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c5d7a2e59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c5d7a2e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Здесь мы видим, что выборки по объему бывают конечными и бесконечными. В выборках на упорядоченном множестве натуральных чисел могут участвовать любые известные натуральные числа.</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4d6116dff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4d6116dff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Любую сходящуюся последовательность можно представить в виде суммы ее предела и некоей бесконечно малой последовательности. Это свойство называется теоремой о связи предела последовательности и бесконечно малой последовательности. Забегая немного вперед, скажу, что для функции тоже есть подобная теорема и она будет детально рассмотрена в следующих видео.</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Всякая сходящаяся последовательность является фундаментальной, обратное также верно. Напомню, что в прошлом видео вопрос с фундаментальных последовательностях я вынес на самостоятельное изучение.</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22405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6116dffb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6116dff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Рассмотрим применение свойств последовательностей и их пределов на примерах В первом примере рассмотрим последовательность вида минус один в степени эн деленное на эн в квадрате. Очевидно, что из неё можно выделить две подпоследовательности - единица деленная на эн в квадрате и минус единица деленная на эн в квадрате. Пределы этих двух последовательностей будут пределом сверху и пределом снизу. Верхней гранью этой последовательности будет одна четверть - первый положительный член последовательности, по порядку второй. Нижней гранью будет минус единица - первый по порядку член.</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Мы знаем, что Последовательность сходится, тогда и только тогда, когда она имеет предел снизу, равный пределу сверху. Можно видеть, что эти пределы будут равны нулю, поэтому и предел основной последовательности будет равен нулю. а это значит что исходная последовательность является бесконечно малой по определению.</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Во втором примере рассмотрим последовательность, членами которой являются отношения полиномов второй степени. Для нахождения предела такой последовательности воспользуемся свойством предела частного. Поскольку последовательности в числителе и знаменателе в общем виде расходятся, проведем необходимые элементарные преобразования, то есть поделим числитель и знаменатель на эн в квадрате. Далее воспользуемся свойством предела суммы и приравняем к нулю пределы в том месте, где в знаменателе фигурирует эн. Так предел числителя у нас получится равным пяти, а предел знаменателя - двум. Искомый предел будет равняться пяти вторым. Можно сказать, что для отношения полиномов равных степеней предел будет равен отношению старших коэффициентов.</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Можно видеть, что предел обратной последовательности будет равен двум пятым, то есть она будет сходящейся. В общем случае, как мы знаем, если последовательность сходится, но не является бесконечно малой, то с некоторого члена определена ограниченная последовательность с обратными членами.</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третьем примере мы разложили сходящуюся, но не бесконечно малую последовательность на ее предел и бесконечно малую последовательнсоть. Поиск выражения для бесконечно малой был произведен путем вычитания из исходной дроби пяти вторых. Справедливость этого разложения вы можете проверить самостоятельно, просто сложив две дроби.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Так, применяя свойства последовательностей и их пределов можно грамотно и эффективно проводить их анализ.</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07431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f1348499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f13484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a:t>Считаю необходимым уделить отдельное внимание отношениям бесконечно малых последовательностей. Если одна бесконечно малая последовательность стремится к нулю медленнее, чем другая, то предел отношения первой ко второй равен бесконечности. В примере на слайде это последовательности А и БЭ. Соответственно, обратное отношение БЭ к А будет равно нулю. Если стремление к нулю одинаково, например как у последовательностей БЭ и ЦЭ, то можно лишь сравнивать члены этих последовательностей, а отношение таких последовательностей будет представлять сходящуюся, но не бесконечно малую последовательность. Обратное тоже верно, если предел отношения бесконечно малых последовательностей существует, конечен и не ноль, то скорость стремления к нулю этих последовательностей одинакова.</a:t>
            </a:r>
            <a:endParaRPr/>
          </a:p>
        </p:txBody>
      </p:sp>
    </p:spTree>
    <p:extLst>
      <p:ext uri="{BB962C8B-B14F-4D97-AF65-F5344CB8AC3E}">
        <p14:creationId xmlns:p14="http://schemas.microsoft.com/office/powerpoint/2010/main" val="3255800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В этом видео мы разобрали свойства сходящихся последовательностей и применили некоторые из них в решении примеров. На этом все. До свидания, уважаемые слушатели, до встречи в следующих видео.</a:t>
            </a:r>
            <a:endParaRPr>
              <a:solidFill>
                <a:schemeClr val="dk1"/>
              </a:solidFill>
            </a:endParaRPr>
          </a:p>
          <a:p>
            <a:pPr marL="0" lvl="0" indent="0" algn="l" rtl="0">
              <a:spcBef>
                <a:spcPts val="0"/>
              </a:spcBef>
              <a:spcAft>
                <a:spcPts val="0"/>
              </a:spcAft>
              <a:buNone/>
            </a:pPr>
            <a:endParaRPr/>
          </a:p>
        </p:txBody>
      </p:sp>
      <p:sp>
        <p:nvSpPr>
          <p:cNvPr id="197" name="Google Shape;19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1045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5d7a2e59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5d7a2e5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Последовательность - бесконечная выборка на упорядоченном множестве натуральных чисел. При этом каждому натуральному числу сопоставляется член последовательности (при этом натуральное число становится его номером или, если угодно, индексом), и для каждого члена мы можем назвать следующий за ним</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 математике рассматривают различные типы последовательностей:</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числовые последовательности;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временны́е ряды как числовой, так и не числовой природы;</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последовательности элементов метрического пространства;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последовательности элементов функционального пространства;</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последовательности состояний систем управления и автоматов.</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adb1245c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a:solidFill>
                  <a:schemeClr val="dk1"/>
                </a:solidFill>
              </a:rPr>
              <a:t>На этом слайде мы видим несколько примеров последовательности. Давайте рассмотрим их.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Первый пример - множество натуральных чисел. Второй - множество четных чисел. Третий - последовательность степеней двойки.</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Четвертая - знакочередующаяся последовательность, состоящая из единицы и минус единицы. Пятая последовательность называется гармонической - это последовательность обратная последовательности натуральных чисел.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Первые три примера представляют собой возрастающую последовательность, причём можно сравнивать скорость их роста и сказать, что вторая растёт в два раза быстрее первой,а третья - быстрее второй. </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Четвертая последовательность является ограниченной сверху и снизу. Из неё можно выделить две стационарные подпоследовательности: нечетных членов равных -1 и четных членов равных единице Пятый пример представляет собой убывающую последовательность</a:t>
            </a:r>
            <a:endParaRPr>
              <a:solidFill>
                <a:schemeClr val="dk1"/>
              </a:solidFill>
            </a:endParaRPr>
          </a:p>
        </p:txBody>
      </p:sp>
      <p:sp>
        <p:nvSpPr>
          <p:cNvPr id="152" name="Google Shape;152;g4adb1245c3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4b8f70cb2a_2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4b8f70cb2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Предельной точкой в любом топологическом пространстве называется точка в фиксированной окрестности которой находится бесконечное количество членов последовательности, в то время как за её пределами количество членов конечно.</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На представленном рисунке можно видеть, что каждый последующий член последовательности лежит ближе к точке А - предельной точке, при этом за пределами эпсилон окрестности, то есть интервала от а минус эпсилон до а плюс эпсилон, находятся всего четыре члена.</a:t>
            </a:r>
            <a:endParaRPr>
              <a:solidFill>
                <a:schemeClr val="dk1"/>
              </a:solidFill>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Напомню, что последовательность - это бесконечная выборка, и начиная с шестого члены последовательности на этом рисунке не показаны.</a:t>
            </a:r>
            <a:endParaRPr>
              <a:solidFill>
                <a:schemeClr val="dk1"/>
              </a:solidFill>
            </a:endParaRPr>
          </a:p>
          <a:p>
            <a:pPr marL="0" lvl="0" indent="0" algn="l" rtl="0">
              <a:spcBef>
                <a:spcPts val="0"/>
              </a:spcBef>
              <a:spcAft>
                <a:spcPts val="0"/>
              </a:spcAft>
              <a:buClr>
                <a:schemeClr val="dk1"/>
              </a:buClr>
              <a:buSzPts val="1100"/>
              <a:buFont typeface="Arial"/>
              <a:buNone/>
            </a:pPr>
            <a:r>
              <a:rPr lang="ru-RU">
                <a:solidFill>
                  <a:schemeClr val="dk1"/>
                </a:solidFill>
              </a:rPr>
              <a:t>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4c5d7a2e59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4c5d7a2e5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Число А называется пределом последовательности, если существует N такое, что для любого положительного эпсилон, зависящего от N, справедливо то, что для любого n, большего N выполняется условие отличия an от A не более, чем на эпсилон. Иными словами, если разность элементов последовательности (начиная с  x энное ) с некоторым числом А не превышает заданной точности  ε , то это число называется пределом последовательности.</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Если число А является пределом последовательности, то говорят, что последовательность сходится к А, то есть если в задаче требуется исследовать последовательность на сходимость, значит требуется найти ее предел.</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Если последовательность предела не имеет, то говорят, что она расходится.</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Можно дать альтернативные определения предела последовательности. Например, называть пределом число, в любой окрестности которого содержится бесконечно много элементов последовательности, в то время, как вне таких окрестностей содержится лишь конечное число элементов. Таким образом, пределом последовательности может быть только предельная точка множества её элементов. Это определение согласуется с общим определением предела для топологических пространств.</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Допускают также существование бесконечного предела, в случае если модуль каждого члена последовательности (начиная с </a:t>
            </a:r>
            <a:r>
              <a:rPr lang="ru-RU" sz="1250">
                <a:solidFill>
                  <a:schemeClr val="dk1"/>
                </a:solidFill>
                <a:highlight>
                  <a:schemeClr val="lt1"/>
                </a:highlight>
              </a:rPr>
              <a:t>x</a:t>
            </a:r>
            <a:r>
              <a:rPr lang="ru-RU" sz="900">
                <a:solidFill>
                  <a:schemeClr val="dk1"/>
                </a:solidFill>
                <a:highlight>
                  <a:schemeClr val="lt1"/>
                </a:highlight>
              </a:rPr>
              <a:t> энного</a:t>
            </a:r>
            <a:r>
              <a:rPr lang="ru-RU" sz="1050">
                <a:solidFill>
                  <a:schemeClr val="dk1"/>
                </a:solidFill>
                <a:highlight>
                  <a:schemeClr val="lt1"/>
                </a:highlight>
              </a:rPr>
              <a:t>) больше заданного числа.</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Частичным пределом называется предел подпоследовательности. Подпоследовательность - это выборка из последовательности.</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Верхними и нижними пределами - наибольшая и наименьшая предельные точки соответственно.</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50">
              <a:solidFill>
                <a:schemeClr val="dk1"/>
              </a:solidFill>
              <a:highlight>
                <a:schemeClr val="lt1"/>
              </a:highlight>
            </a:endParaRPr>
          </a:p>
          <a:p>
            <a:pPr marL="0" lvl="0" indent="0" algn="l" rtl="0">
              <a:spcBef>
                <a:spcPts val="0"/>
              </a:spcBef>
              <a:spcAft>
                <a:spcPts val="0"/>
              </a:spcAft>
              <a:buNone/>
            </a:pPr>
            <a:endParaRPr sz="1050">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c5d7a2e59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c5d7a2e5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Вот, например два предела одной последовательности. В принципе, нет какого-то универсального метода решения пределов. Также можно домножать числитель и знаменатель на одно и то же число и совершать иные элементарные преобразования подпредельного выражения. При стремлении в бесконечность я советую подставить в подпредельное выражение какое-нибудь большое число, например десять миллионов и  и решить. Если неочевидно, куда стремится последовательность, то можно взять число еще больше и уже посмотреть в динамике, как ведет себя последовательность при приближении к бесконечности. </a:t>
            </a:r>
            <a:endParaRPr sz="105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ru-RU" sz="1050">
                <a:solidFill>
                  <a:schemeClr val="dk1"/>
                </a:solidFill>
                <a:highlight>
                  <a:schemeClr val="lt1"/>
                </a:highlight>
              </a:rPr>
              <a:t>Тот же самый способ действует и при стремлении к нулю. В данном случае у нас односторонний предел, значит мы должны взять достаточно малое положительное число и попробовать найти значение подпредельного выражения. В знаменателе у нас получится почти минус 1, а в числителе почти ноль. Так при стремлении к нулю справа последовательность стремится к нулю снизу.</a:t>
            </a:r>
            <a:endParaRPr sz="1050">
              <a:solidFill>
                <a:schemeClr val="dk1"/>
              </a:solidFill>
              <a:highlight>
                <a:schemeClr val="lt1"/>
              </a:highlight>
            </a:endParaRPr>
          </a:p>
          <a:p>
            <a:pPr marL="0" lvl="0" indent="0" algn="l" rtl="0">
              <a:spcBef>
                <a:spcPts val="0"/>
              </a:spcBef>
              <a:spcAft>
                <a:spcPts val="0"/>
              </a:spcAft>
              <a:buNone/>
            </a:pPr>
            <a:endParaRPr sz="1050">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Титульный слайд">
  <p:cSld name="2_Титульный слайд">
    <p:bg>
      <p:bgPr>
        <a:solidFill>
          <a:schemeClr val="dk1"/>
        </a:solidFill>
        <a:effectLst/>
      </p:bgPr>
    </p:bg>
    <p:spTree>
      <p:nvGrpSpPr>
        <p:cNvPr id="1" name="Shape 6"/>
        <p:cNvGrpSpPr/>
        <p:nvPr/>
      </p:nvGrpSpPr>
      <p:grpSpPr>
        <a:xfrm>
          <a:off x="0" y="0"/>
          <a:ext cx="0" cy="0"/>
          <a:chOff x="0" y="0"/>
          <a:chExt cx="0" cy="0"/>
        </a:xfrm>
      </p:grpSpPr>
      <p:sp>
        <p:nvSpPr>
          <p:cNvPr id="7" name="Google Shape;7;p2"/>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8" name="Google Shape;8;p2"/>
          <p:cNvSpPr txBox="1">
            <a:spLocks noGrp="1"/>
          </p:cNvSpPr>
          <p:nvPr>
            <p:ph type="title"/>
          </p:nvPr>
        </p:nvSpPr>
        <p:spPr>
          <a:xfrm>
            <a:off x="690847" y="1425574"/>
            <a:ext cx="9917886" cy="2601383"/>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a:buNone/>
              <a:defRPr sz="7200" b="0" i="0" u="none" strike="noStrike" cap="none">
                <a:solidFill>
                  <a:schemeClr val="lt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
          <p:cNvSpPr txBox="1">
            <a:spLocks noGrp="1"/>
          </p:cNvSpPr>
          <p:nvPr>
            <p:ph type="body" idx="1"/>
          </p:nvPr>
        </p:nvSpPr>
        <p:spPr>
          <a:xfrm>
            <a:off x="690847" y="4243914"/>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0_Текст + списки">
  <p:cSld name="19_Только заголовок">
    <p:spTree>
      <p:nvGrpSpPr>
        <p:cNvPr id="1" name="Shape 42"/>
        <p:cNvGrpSpPr/>
        <p:nvPr/>
      </p:nvGrpSpPr>
      <p:grpSpPr>
        <a:xfrm>
          <a:off x="0" y="0"/>
          <a:ext cx="0" cy="0"/>
          <a:chOff x="0" y="0"/>
          <a:chExt cx="0" cy="0"/>
        </a:xfrm>
      </p:grpSpPr>
      <p:sp>
        <p:nvSpPr>
          <p:cNvPr id="43" name="Google Shape;43;p12"/>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4" name="Google Shape;44;p12"/>
          <p:cNvSpPr txBox="1">
            <a:spLocks noGrp="1"/>
          </p:cNvSpPr>
          <p:nvPr>
            <p:ph type="body" idx="1"/>
          </p:nvPr>
        </p:nvSpPr>
        <p:spPr>
          <a:xfrm>
            <a:off x="690846" y="1880129"/>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rgbClr val="6E32E0"/>
              </a:buClr>
              <a:buSzPts val="3300"/>
              <a:buFont typeface="Arial"/>
              <a:buAutoNum type="arabicPeriod"/>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45" name="Google Shape;45;p12"/>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7_Заголовок + Текст на цветном фоне">
  <p:cSld name="20_Только заголовок">
    <p:spTree>
      <p:nvGrpSpPr>
        <p:cNvPr id="1" name="Shape 46"/>
        <p:cNvGrpSpPr/>
        <p:nvPr/>
      </p:nvGrpSpPr>
      <p:grpSpPr>
        <a:xfrm>
          <a:off x="0" y="0"/>
          <a:ext cx="0" cy="0"/>
          <a:chOff x="0" y="0"/>
          <a:chExt cx="0" cy="0"/>
        </a:xfrm>
      </p:grpSpPr>
      <p:sp>
        <p:nvSpPr>
          <p:cNvPr id="47" name="Google Shape;47;p13"/>
          <p:cNvSpPr/>
          <p:nvPr/>
        </p:nvSpPr>
        <p:spPr>
          <a:xfrm>
            <a:off x="0" y="1651000"/>
            <a:ext cx="12192000" cy="5207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48" name="Google Shape;48;p13"/>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9" name="Google Shape;49;p13"/>
          <p:cNvSpPr txBox="1">
            <a:spLocks noGrp="1"/>
          </p:cNvSpPr>
          <p:nvPr>
            <p:ph type="body" idx="1"/>
          </p:nvPr>
        </p:nvSpPr>
        <p:spPr>
          <a:xfrm>
            <a:off x="690846" y="2247774"/>
            <a:ext cx="10810200" cy="2353200"/>
          </a:xfrm>
          <a:prstGeom prst="rect">
            <a:avLst/>
          </a:prstGeom>
          <a:noFill/>
          <a:ln>
            <a:noFill/>
          </a:ln>
        </p:spPr>
        <p:txBody>
          <a:bodyPr spcFirstLastPara="1" wrap="square" lIns="91425" tIns="45700" rIns="91425" bIns="45700" anchor="t" anchorCtr="0"/>
          <a:lstStyle>
            <a:lvl1pPr marL="457200" marR="0" lvl="0" indent="-438150" algn="l" rtl="0">
              <a:lnSpc>
                <a:spcPct val="142727"/>
              </a:lnSpc>
              <a:spcBef>
                <a:spcPts val="1000"/>
              </a:spcBef>
              <a:spcAft>
                <a:spcPts val="0"/>
              </a:spcAft>
              <a:buClr>
                <a:schemeClr val="lt1"/>
              </a:buClr>
              <a:buSzPts val="3300"/>
              <a:buFont typeface="Arial"/>
              <a:buAutoNum type="arabicPeriod"/>
              <a:defRPr sz="2200" b="0" i="0" u="none" strike="noStrike" cap="none">
                <a:solidFill>
                  <a:srgbClr val="F5F5F5"/>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50" name="Google Shape;50;p1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Только заголовок">
  <p:cSld name="17_Только заголовок">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53" name="Google Shape;53;p1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Заголовок + 2 Блока текста">
  <p:cSld name="3_Только заголовок">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6" name="Google Shape;56;p15"/>
          <p:cNvSpPr/>
          <p:nvPr/>
        </p:nvSpPr>
        <p:spPr>
          <a:xfrm>
            <a:off x="6096000" y="0"/>
            <a:ext cx="6096000" cy="3429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7" name="Google Shape;57;p15"/>
          <p:cNvSpPr txBox="1">
            <a:spLocks noGrp="1"/>
          </p:cNvSpPr>
          <p:nvPr>
            <p:ph type="body" idx="1"/>
          </p:nvPr>
        </p:nvSpPr>
        <p:spPr>
          <a:xfrm>
            <a:off x="6788489" y="692150"/>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58" name="Google Shape;58;p15"/>
          <p:cNvSpPr/>
          <p:nvPr/>
        </p:nvSpPr>
        <p:spPr>
          <a:xfrm>
            <a:off x="6096000" y="3429000"/>
            <a:ext cx="6096000" cy="3437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59" name="Google Shape;59;p15"/>
          <p:cNvSpPr txBox="1">
            <a:spLocks noGrp="1"/>
          </p:cNvSpPr>
          <p:nvPr>
            <p:ph type="body" idx="2"/>
          </p:nvPr>
        </p:nvSpPr>
        <p:spPr>
          <a:xfrm>
            <a:off x="6788489" y="4133851"/>
            <a:ext cx="4681200" cy="2036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60" name="Google Shape;60;p1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_Заголовок + Текст + Картинка">
  <p:cSld name="Только заголовок">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3" name="Google Shape;63;p16"/>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4" name="Google Shape;64;p16"/>
          <p:cNvSpPr/>
          <p:nvPr/>
        </p:nvSpPr>
        <p:spPr>
          <a:xfrm>
            <a:off x="6096000" y="0"/>
            <a:ext cx="6096000" cy="6858000"/>
          </a:xfrm>
          <a:prstGeom prst="rect">
            <a:avLst/>
          </a:prstGeom>
          <a:solidFill>
            <a:srgbClr val="F3F3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65" name="Google Shape;65;p1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_Заголовок + текст + таблица/схема">
  <p:cSld name="21_Только заголовок">
    <p:spTree>
      <p:nvGrpSpPr>
        <p:cNvPr id="1" name="Shape 66"/>
        <p:cNvGrpSpPr/>
        <p:nvPr/>
      </p:nvGrpSpPr>
      <p:grpSpPr>
        <a:xfrm>
          <a:off x="0" y="0"/>
          <a:ext cx="0" cy="0"/>
          <a:chOff x="0" y="0"/>
          <a:chExt cx="0" cy="0"/>
        </a:xfrm>
      </p:grpSpPr>
      <p:sp>
        <p:nvSpPr>
          <p:cNvPr id="67" name="Google Shape;67;p17"/>
          <p:cNvSpPr/>
          <p:nvPr/>
        </p:nvSpPr>
        <p:spPr>
          <a:xfrm>
            <a:off x="0" y="0"/>
            <a:ext cx="42333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68" name="Google Shape;68;p17"/>
          <p:cNvSpPr txBox="1">
            <a:spLocks noGrp="1"/>
          </p:cNvSpPr>
          <p:nvPr>
            <p:ph type="body" idx="1"/>
          </p:nvPr>
        </p:nvSpPr>
        <p:spPr>
          <a:xfrm>
            <a:off x="690847" y="2506662"/>
            <a:ext cx="31554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7"/>
          <p:cNvSpPr txBox="1">
            <a:spLocks noGrp="1"/>
          </p:cNvSpPr>
          <p:nvPr>
            <p:ph type="title"/>
          </p:nvPr>
        </p:nvSpPr>
        <p:spPr>
          <a:xfrm>
            <a:off x="690847" y="874849"/>
            <a:ext cx="3505500" cy="1380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4400"/>
              <a:buFont typeface="Roboto"/>
              <a:buNone/>
              <a:defRPr sz="4400" b="0" i="0" u="none" strike="noStrike" cap="none">
                <a:solidFill>
                  <a:schemeClr val="lt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70" name="Google Shape;70;p1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2 блока с текстом">
  <p:cSld name="5_Только заголовок">
    <p:spTree>
      <p:nvGrpSpPr>
        <p:cNvPr id="1" name="Shape 71"/>
        <p:cNvGrpSpPr/>
        <p:nvPr/>
      </p:nvGrpSpPr>
      <p:grpSpPr>
        <a:xfrm>
          <a:off x="0" y="0"/>
          <a:ext cx="0" cy="0"/>
          <a:chOff x="0" y="0"/>
          <a:chExt cx="0" cy="0"/>
        </a:xfrm>
      </p:grpSpPr>
      <p:sp>
        <p:nvSpPr>
          <p:cNvPr id="72" name="Google Shape;72;p18"/>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73" name="Google Shape;73;p18"/>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4" name="Google Shape;74;p18"/>
          <p:cNvSpPr txBox="1">
            <a:spLocks noGrp="1"/>
          </p:cNvSpPr>
          <p:nvPr>
            <p:ph type="body" idx="2"/>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75" name="Google Shape;75;p1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_Заголовок + Текст + 2 Картинки">
  <p:cSld name="1_Только заголовок">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690847" y="654803"/>
            <a:ext cx="46812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8" name="Google Shape;78;p19"/>
          <p:cNvSpPr txBox="1">
            <a:spLocks noGrp="1"/>
          </p:cNvSpPr>
          <p:nvPr>
            <p:ph type="body" idx="1"/>
          </p:nvPr>
        </p:nvSpPr>
        <p:spPr>
          <a:xfrm>
            <a:off x="690846" y="2506662"/>
            <a:ext cx="46812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79" name="Google Shape;79;p19"/>
          <p:cNvSpPr txBox="1"/>
          <p:nvPr/>
        </p:nvSpPr>
        <p:spPr>
          <a:xfrm rot="10800000" flipH="1">
            <a:off x="6093700" y="-11100"/>
            <a:ext cx="6109500" cy="3440100"/>
          </a:xfrm>
          <a:prstGeom prst="rect">
            <a:avLst/>
          </a:pr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txBox="1"/>
          <p:nvPr/>
        </p:nvSpPr>
        <p:spPr>
          <a:xfrm rot="10800000" flipH="1">
            <a:off x="6093700" y="3428850"/>
            <a:ext cx="6109500" cy="34608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9"/>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Заголовок + 3 Блока текста">
  <p:cSld name="11_Только заголовок">
    <p:spTree>
      <p:nvGrpSpPr>
        <p:cNvPr id="1" name="Shape 82"/>
        <p:cNvGrpSpPr/>
        <p:nvPr/>
      </p:nvGrpSpPr>
      <p:grpSpPr>
        <a:xfrm>
          <a:off x="0" y="0"/>
          <a:ext cx="0" cy="0"/>
          <a:chOff x="0" y="0"/>
          <a:chExt cx="0" cy="0"/>
        </a:xfrm>
      </p:grpSpPr>
      <p:sp>
        <p:nvSpPr>
          <p:cNvPr id="83" name="Google Shape;83;p20"/>
          <p:cNvSpPr/>
          <p:nvPr/>
        </p:nvSpPr>
        <p:spPr>
          <a:xfrm>
            <a:off x="6096000" y="0"/>
            <a:ext cx="6096000" cy="22851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4" name="Google Shape;84;p20"/>
          <p:cNvSpPr/>
          <p:nvPr/>
        </p:nvSpPr>
        <p:spPr>
          <a:xfrm>
            <a:off x="6096000" y="2285156"/>
            <a:ext cx="6096000" cy="22851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5" name="Google Shape;85;p20"/>
          <p:cNvSpPr/>
          <p:nvPr/>
        </p:nvSpPr>
        <p:spPr>
          <a:xfrm>
            <a:off x="6096000" y="4572844"/>
            <a:ext cx="6096000" cy="2285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86" name="Google Shape;86;p20"/>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7" name="Google Shape;87;p20"/>
          <p:cNvSpPr txBox="1">
            <a:spLocks noGrp="1"/>
          </p:cNvSpPr>
          <p:nvPr>
            <p:ph type="body" idx="1"/>
          </p:nvPr>
        </p:nvSpPr>
        <p:spPr>
          <a:xfrm>
            <a:off x="6788489" y="692151"/>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8" name="Google Shape;88;p20"/>
          <p:cNvSpPr txBox="1">
            <a:spLocks noGrp="1"/>
          </p:cNvSpPr>
          <p:nvPr>
            <p:ph type="body" idx="2"/>
          </p:nvPr>
        </p:nvSpPr>
        <p:spPr>
          <a:xfrm>
            <a:off x="6788489" y="2975189"/>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89" name="Google Shape;89;p20"/>
          <p:cNvSpPr txBox="1">
            <a:spLocks noGrp="1"/>
          </p:cNvSpPr>
          <p:nvPr>
            <p:ph type="body" idx="3"/>
          </p:nvPr>
        </p:nvSpPr>
        <p:spPr>
          <a:xfrm>
            <a:off x="6788489" y="5262877"/>
            <a:ext cx="4681200" cy="905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0" name="Google Shape;90;p20"/>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_Содержание: заголовок + список">
  <p:cSld name="4_Только заголовок">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3" name="Google Shape;93;p21"/>
          <p:cNvSpPr/>
          <p:nvPr/>
        </p:nvSpPr>
        <p:spPr>
          <a:xfrm>
            <a:off x="6096000" y="0"/>
            <a:ext cx="6096000" cy="6858000"/>
          </a:xfrm>
          <a:prstGeom prst="rect">
            <a:avLst/>
          </a:prstGeom>
          <a:solidFill>
            <a:srgbClr val="6E32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4" name="Google Shape;94;p21"/>
          <p:cNvSpPr txBox="1">
            <a:spLocks noGrp="1"/>
          </p:cNvSpPr>
          <p:nvPr>
            <p:ph type="body" idx="1"/>
          </p:nvPr>
        </p:nvSpPr>
        <p:spPr>
          <a:xfrm>
            <a:off x="6788489" y="692150"/>
            <a:ext cx="4681200" cy="5411400"/>
          </a:xfrm>
          <a:prstGeom prst="rect">
            <a:avLst/>
          </a:prstGeom>
          <a:noFill/>
          <a:ln>
            <a:noFill/>
          </a:ln>
        </p:spPr>
        <p:txBody>
          <a:bodyPr spcFirstLastPara="1" wrap="square" lIns="91425" tIns="45700" rIns="91425" bIns="45700" anchor="ctr" anchorCtr="0"/>
          <a:lstStyle>
            <a:lvl1pPr marL="457200" marR="0" lvl="0" indent="-368300" algn="l" rtl="0">
              <a:lnSpc>
                <a:spcPct val="120000"/>
              </a:lnSpc>
              <a:spcBef>
                <a:spcPts val="1000"/>
              </a:spcBef>
              <a:spcAft>
                <a:spcPts val="0"/>
              </a:spcAft>
              <a:buClr>
                <a:schemeClr val="lt1"/>
              </a:buClr>
              <a:buSzPts val="2200"/>
              <a:buFont typeface="Arial"/>
              <a:buAutoNum type="arabicPeriod"/>
              <a:defRPr sz="2200" b="0" i="0" u="none" strike="noStrike" cap="none">
                <a:solidFill>
                  <a:schemeClr val="lt1"/>
                </a:solidFill>
                <a:latin typeface="Roboto"/>
                <a:ea typeface="Roboto"/>
                <a:cs typeface="Roboto"/>
                <a:sym typeface="Roboto"/>
              </a:defRPr>
            </a:lvl1pPr>
            <a:lvl2pPr marL="914400" marR="0" lvl="1" indent="-317500" algn="l" rtl="0">
              <a:lnSpc>
                <a:spcPct val="90000"/>
              </a:lnSpc>
              <a:spcBef>
                <a:spcPts val="500"/>
              </a:spcBef>
              <a:spcAft>
                <a:spcPts val="0"/>
              </a:spcAft>
              <a:buClr>
                <a:schemeClr val="dk1"/>
              </a:buClr>
              <a:buSzPts val="1400"/>
              <a:buFont typeface="Arial"/>
              <a:buAutoNum type="arabicPeriod"/>
              <a:defRPr sz="1400"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90000"/>
              </a:lnSpc>
              <a:spcBef>
                <a:spcPts val="500"/>
              </a:spcBef>
              <a:spcAft>
                <a:spcPts val="0"/>
              </a:spcAft>
              <a:buClr>
                <a:schemeClr val="dk1"/>
              </a:buClr>
              <a:buSzPts val="1200"/>
              <a:buFont typeface="Arial"/>
              <a:buAutoNum type="arabicPeriod"/>
              <a:defRPr sz="1200" b="0" i="0" u="none" strike="noStrike" cap="none">
                <a:solidFill>
                  <a:schemeClr val="dk1"/>
                </a:solidFill>
                <a:latin typeface="Times New Roman"/>
                <a:ea typeface="Times New Roman"/>
                <a:cs typeface="Times New Roman"/>
                <a:sym typeface="Times New Roman"/>
              </a:defRPr>
            </a:lvl3pPr>
            <a:lvl4pPr marL="1828800" marR="0" lvl="3"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4pPr>
            <a:lvl5pPr marL="2286000" marR="0" lvl="4"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5pPr>
            <a:lvl6pPr marL="2743200" marR="0" lvl="5"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6pPr>
            <a:lvl7pPr marL="3200400" marR="0" lvl="6"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7pPr>
            <a:lvl8pPr marL="3657600" marR="0" lvl="7"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8pPr>
            <a:lvl9pPr marL="4114800" marR="0" lvl="8" indent="-292100" algn="l" rtl="0">
              <a:lnSpc>
                <a:spcPct val="90000"/>
              </a:lnSpc>
              <a:spcBef>
                <a:spcPts val="500"/>
              </a:spcBef>
              <a:spcAft>
                <a:spcPts val="0"/>
              </a:spcAft>
              <a:buClr>
                <a:schemeClr val="dk1"/>
              </a:buClr>
              <a:buSzPts val="1000"/>
              <a:buFont typeface="Arial"/>
              <a:buAutoNum type="arabicPeriod"/>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95" name="Google Shape;95;p21"/>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Титульный слайд">
  <p:cSld name="4_Титульный слайд">
    <p:bg>
      <p:bgPr>
        <a:solidFill>
          <a:srgbClr val="6E32E0"/>
        </a:solidFill>
        <a:effectLst/>
      </p:bgPr>
    </p:bg>
    <p:spTree>
      <p:nvGrpSpPr>
        <p:cNvPr id="1" name="Shape 10"/>
        <p:cNvGrpSpPr/>
        <p:nvPr/>
      </p:nvGrpSpPr>
      <p:grpSpPr>
        <a:xfrm>
          <a:off x="0" y="0"/>
          <a:ext cx="0" cy="0"/>
          <a:chOff x="0" y="0"/>
          <a:chExt cx="0" cy="0"/>
        </a:xfrm>
      </p:grpSpPr>
      <p:sp>
        <p:nvSpPr>
          <p:cNvPr id="11" name="Google Shape;11;p3"/>
          <p:cNvSpPr>
            <a:spLocks noGrp="1"/>
          </p:cNvSpPr>
          <p:nvPr>
            <p:ph type="pic" idx="2"/>
          </p:nvPr>
        </p:nvSpPr>
        <p:spPr>
          <a:xfrm>
            <a:off x="-1" y="0"/>
            <a:ext cx="12192000" cy="687146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title"/>
          </p:nvPr>
        </p:nvSpPr>
        <p:spPr>
          <a:xfrm>
            <a:off x="690847" y="3704734"/>
            <a:ext cx="9917886" cy="1792804"/>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690847" y="5714495"/>
            <a:ext cx="9917886" cy="503614"/>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200"/>
              <a:buFont typeface="Arial"/>
              <a:buNone/>
              <a:defRPr sz="22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Титульный слайд">
  <p:cSld name="5_Титульный слайд">
    <p:bg>
      <p:bgPr>
        <a:solidFill>
          <a:schemeClr val="dk1"/>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690847" y="2896155"/>
            <a:ext cx="9918000" cy="26013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98" name="Google Shape;98;p22"/>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12142"/>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Только заголовок">
  <p:cSld name="15_Только заголовок">
    <p:spTree>
      <p:nvGrpSpPr>
        <p:cNvPr id="1" name="Shape 99"/>
        <p:cNvGrpSpPr/>
        <p:nvPr/>
      </p:nvGrpSpPr>
      <p:grpSpPr>
        <a:xfrm>
          <a:off x="0" y="0"/>
          <a:ext cx="0" cy="0"/>
          <a:chOff x="0" y="0"/>
          <a:chExt cx="0" cy="0"/>
        </a:xfrm>
      </p:grpSpPr>
      <p:sp>
        <p:nvSpPr>
          <p:cNvPr id="100" name="Google Shape;100;p23"/>
          <p:cNvSpPr txBox="1">
            <a:spLocks noGrp="1"/>
          </p:cNvSpPr>
          <p:nvPr>
            <p:ph type="title"/>
          </p:nvPr>
        </p:nvSpPr>
        <p:spPr>
          <a:xfrm>
            <a:off x="690847" y="654803"/>
            <a:ext cx="3126900"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1" name="Google Shape;101;p23"/>
          <p:cNvSpPr txBox="1">
            <a:spLocks noGrp="1"/>
          </p:cNvSpPr>
          <p:nvPr>
            <p:ph type="body" idx="1"/>
          </p:nvPr>
        </p:nvSpPr>
        <p:spPr>
          <a:xfrm>
            <a:off x="690847" y="2506662"/>
            <a:ext cx="3126900" cy="34221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
        <p:nvSpPr>
          <p:cNvPr id="102" name="Google Shape;102;p23"/>
          <p:cNvSpPr/>
          <p:nvPr/>
        </p:nvSpPr>
        <p:spPr>
          <a:xfrm>
            <a:off x="423330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103" name="Google Shape;103;p23"/>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4_Только заголовок">
  <p:cSld name="14_Только заголовок">
    <p:spTree>
      <p:nvGrpSpPr>
        <p:cNvPr id="1" name="Shape 104"/>
        <p:cNvGrpSpPr/>
        <p:nvPr/>
      </p:nvGrpSpPr>
      <p:grpSpPr>
        <a:xfrm>
          <a:off x="0" y="0"/>
          <a:ext cx="0" cy="0"/>
          <a:chOff x="0" y="0"/>
          <a:chExt cx="0" cy="0"/>
        </a:xfrm>
      </p:grpSpPr>
      <p:sp>
        <p:nvSpPr>
          <p:cNvPr id="105" name="Google Shape;105;p24"/>
          <p:cNvSpPr/>
          <p:nvPr/>
        </p:nvSpPr>
        <p:spPr>
          <a:xfrm>
            <a:off x="0" y="0"/>
            <a:ext cx="79587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6" name="Google Shape;106;p24"/>
          <p:cNvSpPr txBox="1">
            <a:spLocks noGrp="1"/>
          </p:cNvSpPr>
          <p:nvPr>
            <p:ph type="body" idx="1"/>
          </p:nvPr>
        </p:nvSpPr>
        <p:spPr>
          <a:xfrm>
            <a:off x="8666447" y="1717992"/>
            <a:ext cx="2814300" cy="34221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07" name="Google Shape;107;p24"/>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Текст + Картинка">
  <p:cSld name="12_Только заголовок">
    <p:spTree>
      <p:nvGrpSpPr>
        <p:cNvPr id="1" name="Shape 108"/>
        <p:cNvGrpSpPr/>
        <p:nvPr/>
      </p:nvGrpSpPr>
      <p:grpSpPr>
        <a:xfrm>
          <a:off x="0" y="0"/>
          <a:ext cx="0" cy="0"/>
          <a:chOff x="0" y="0"/>
          <a:chExt cx="0" cy="0"/>
        </a:xfrm>
      </p:grpSpPr>
      <p:sp>
        <p:nvSpPr>
          <p:cNvPr id="109" name="Google Shape;109;p25"/>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0" name="Google Shape;110;p25"/>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111" name="Google Shape;111;p2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15"/>
        <p:cNvGrpSpPr/>
        <p:nvPr/>
      </p:nvGrpSpPr>
      <p:grpSpPr>
        <a:xfrm>
          <a:off x="0" y="0"/>
          <a:ext cx="0" cy="0"/>
          <a:chOff x="0" y="0"/>
          <a:chExt cx="0" cy="0"/>
        </a:xfrm>
      </p:grpSpPr>
      <p:pic>
        <p:nvPicPr>
          <p:cNvPr id="16" name="Google Shape;16;p5"/>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Заголовок и текст">
  <p:cSld name="18_Только заголовок">
    <p:spTree>
      <p:nvGrpSpPr>
        <p:cNvPr id="1" name="Shape 17"/>
        <p:cNvGrpSpPr/>
        <p:nvPr/>
      </p:nvGrpSpPr>
      <p:grpSpPr>
        <a:xfrm>
          <a:off x="0" y="0"/>
          <a:ext cx="0" cy="0"/>
          <a:chOff x="0" y="0"/>
          <a:chExt cx="0" cy="0"/>
        </a:xfrm>
      </p:grpSpPr>
      <p:sp>
        <p:nvSpPr>
          <p:cNvPr id="18" name="Google Shape;18;p6"/>
          <p:cNvSpPr txBox="1">
            <a:spLocks noGrp="1"/>
          </p:cNvSpPr>
          <p:nvPr>
            <p:ph type="body" idx="1"/>
          </p:nvPr>
        </p:nvSpPr>
        <p:spPr>
          <a:xfrm>
            <a:off x="775296" y="2641600"/>
            <a:ext cx="10650000" cy="360300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6"/>
          <p:cNvSpPr txBox="1">
            <a:spLocks noGrp="1"/>
          </p:cNvSpPr>
          <p:nvPr>
            <p:ph type="body" idx="2"/>
          </p:nvPr>
        </p:nvSpPr>
        <p:spPr>
          <a:xfrm>
            <a:off x="690846" y="1496260"/>
            <a:ext cx="10810200" cy="764400"/>
          </a:xfrm>
          <a:prstGeom prst="rect">
            <a:avLst/>
          </a:prstGeom>
          <a:noFill/>
          <a:ln>
            <a:noFill/>
          </a:ln>
        </p:spPr>
        <p:txBody>
          <a:bodyPr spcFirstLastPara="1" wrap="square" lIns="91425" tIns="45700" rIns="91425" bIns="45700" anchor="t" anchorCtr="0"/>
          <a:lstStyle>
            <a:lvl1pPr marL="457200" marR="0" lvl="0" indent="-228600" algn="l" rtl="0">
              <a:lnSpc>
                <a:spcPct val="120000"/>
              </a:lnSpc>
              <a:spcBef>
                <a:spcPts val="1000"/>
              </a:spcBef>
              <a:spcAft>
                <a:spcPts val="0"/>
              </a:spcAft>
              <a:buClr>
                <a:schemeClr val="dk1"/>
              </a:buClr>
              <a:buSzPts val="2200"/>
              <a:buFont typeface="Roboto"/>
              <a:buNone/>
              <a:defRPr sz="2200" i="0" u="none" strike="noStrike" cap="none">
                <a:solidFill>
                  <a:schemeClr val="dk1"/>
                </a:solidFill>
                <a:latin typeface="Roboto"/>
                <a:ea typeface="Roboto"/>
                <a:cs typeface="Roboto"/>
                <a:sym typeface="Roboto"/>
              </a:defRPr>
            </a:lvl1pPr>
            <a:lvl2pPr marL="914400" marR="0" lvl="1" indent="-228600" algn="l" rtl="0">
              <a:lnSpc>
                <a:spcPct val="90000"/>
              </a:lnSpc>
              <a:spcBef>
                <a:spcPts val="500"/>
              </a:spcBef>
              <a:spcAft>
                <a:spcPts val="0"/>
              </a:spcAft>
              <a:buClr>
                <a:schemeClr val="dk1"/>
              </a:buClr>
              <a:buSzPts val="1400"/>
              <a:buFont typeface="Roboto"/>
              <a:buNone/>
              <a:defRPr sz="1400" i="0" u="none" strike="noStrike" cap="none">
                <a:solidFill>
                  <a:schemeClr val="dk1"/>
                </a:solidFill>
                <a:latin typeface="Roboto"/>
                <a:ea typeface="Roboto"/>
                <a:cs typeface="Roboto"/>
                <a:sym typeface="Roboto"/>
              </a:defRPr>
            </a:lvl2pPr>
            <a:lvl3pPr marL="1371600" marR="0" lvl="2" indent="-228600" algn="l" rtl="0">
              <a:lnSpc>
                <a:spcPct val="90000"/>
              </a:lnSpc>
              <a:spcBef>
                <a:spcPts val="500"/>
              </a:spcBef>
              <a:spcAft>
                <a:spcPts val="0"/>
              </a:spcAft>
              <a:buClr>
                <a:schemeClr val="dk1"/>
              </a:buClr>
              <a:buSzPts val="1200"/>
              <a:buFont typeface="Roboto"/>
              <a:buNone/>
              <a:defRPr sz="1200" i="0" u="none" strike="noStrike" cap="none">
                <a:solidFill>
                  <a:schemeClr val="dk1"/>
                </a:solidFill>
                <a:latin typeface="Roboto"/>
                <a:ea typeface="Roboto"/>
                <a:cs typeface="Roboto"/>
                <a:sym typeface="Roboto"/>
              </a:defRPr>
            </a:lvl3pPr>
            <a:lvl4pPr marL="1828800" marR="0" lvl="3"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4pPr>
            <a:lvl5pPr marL="2286000" marR="0" lvl="4"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5pPr>
            <a:lvl6pPr marL="2743200" marR="0" lvl="5"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6pPr>
            <a:lvl7pPr marL="3200400" marR="0" lvl="6"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7pPr>
            <a:lvl8pPr marL="3657600" marR="0" lvl="7"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8pPr>
            <a:lvl9pPr marL="4114800" marR="0" lvl="8" indent="-228600" algn="l" rtl="0">
              <a:lnSpc>
                <a:spcPct val="90000"/>
              </a:lnSpc>
              <a:spcBef>
                <a:spcPts val="500"/>
              </a:spcBef>
              <a:spcAft>
                <a:spcPts val="0"/>
              </a:spcAft>
              <a:buClr>
                <a:schemeClr val="dk1"/>
              </a:buClr>
              <a:buSzPts val="1000"/>
              <a:buFont typeface="Roboto"/>
              <a:buNone/>
              <a:defRPr sz="1000" i="0" u="none" strike="noStrike" cap="none">
                <a:solidFill>
                  <a:schemeClr val="dk1"/>
                </a:solidFill>
                <a:latin typeface="Roboto"/>
                <a:ea typeface="Roboto"/>
                <a:cs typeface="Roboto"/>
                <a:sym typeface="Roboto"/>
              </a:defRPr>
            </a:lvl9pPr>
          </a:lstStyle>
          <a:p>
            <a:endParaRPr/>
          </a:p>
        </p:txBody>
      </p:sp>
      <p:sp>
        <p:nvSpPr>
          <p:cNvPr id="20" name="Google Shape;20;p6"/>
          <p:cNvSpPr txBox="1">
            <a:spLocks noGrp="1"/>
          </p:cNvSpPr>
          <p:nvPr>
            <p:ph type="title"/>
          </p:nvPr>
        </p:nvSpPr>
        <p:spPr>
          <a:xfrm>
            <a:off x="623400"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1" name="Google Shape;21;p6"/>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1_Текст + Схема">
  <p:cSld name="10_Только заголовок">
    <p:spTree>
      <p:nvGrpSpPr>
        <p:cNvPr id="1" name="Shape 22"/>
        <p:cNvGrpSpPr/>
        <p:nvPr/>
      </p:nvGrpSpPr>
      <p:grpSpPr>
        <a:xfrm>
          <a:off x="0" y="0"/>
          <a:ext cx="0" cy="0"/>
          <a:chOff x="0" y="0"/>
          <a:chExt cx="0" cy="0"/>
        </a:xfrm>
      </p:grpSpPr>
      <p:sp>
        <p:nvSpPr>
          <p:cNvPr id="23" name="Google Shape;23;p7"/>
          <p:cNvSpPr/>
          <p:nvPr/>
        </p:nvSpPr>
        <p:spPr>
          <a:xfrm>
            <a:off x="6096000" y="0"/>
            <a:ext cx="6096000" cy="6858000"/>
          </a:xfrm>
          <a:prstGeom prst="rect">
            <a:avLst/>
          </a:prstGeom>
          <a:solidFill>
            <a:srgbClr val="DCDDD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4" name="Google Shape;24;p7"/>
          <p:cNvSpPr txBox="1">
            <a:spLocks noGrp="1"/>
          </p:cNvSpPr>
          <p:nvPr>
            <p:ph type="body" idx="1"/>
          </p:nvPr>
        </p:nvSpPr>
        <p:spPr>
          <a:xfrm>
            <a:off x="679318" y="692150"/>
            <a:ext cx="4681200" cy="5411400"/>
          </a:xfrm>
          <a:prstGeom prst="rect">
            <a:avLst/>
          </a:prstGeom>
          <a:noFill/>
          <a:ln>
            <a:noFill/>
          </a:ln>
        </p:spPr>
        <p:txBody>
          <a:bodyPr spcFirstLastPara="1" wrap="square" lIns="91425" tIns="45700" rIns="91425" bIns="45700" anchor="ctr" anchorCtr="0"/>
          <a:lstStyle>
            <a:lvl1pPr marL="457200" marR="0" lvl="0" indent="-228600" algn="l" rtl="0">
              <a:lnSpc>
                <a:spcPct val="120000"/>
              </a:lnSpc>
              <a:spcBef>
                <a:spcPts val="1000"/>
              </a:spcBef>
              <a:spcAft>
                <a:spcPts val="0"/>
              </a:spcAft>
              <a:buClr>
                <a:schemeClr val="dk1"/>
              </a:buClr>
              <a:buSzPts val="2200"/>
              <a:buFont typeface="Arial"/>
              <a:buNone/>
              <a:defRPr sz="2200" b="0" i="0" u="none" strike="noStrike" cap="none">
                <a:solidFill>
                  <a:schemeClr val="dk1"/>
                </a:solidFill>
                <a:latin typeface="Roboto"/>
                <a:ea typeface="Roboto"/>
                <a:cs typeface="Roboto"/>
                <a:sym typeface="Roboto"/>
              </a:defRPr>
            </a:lvl1pPr>
            <a:lvl2pPr marL="914400" marR="0" lvl="1" indent="-228600" algn="l" rtl="0">
              <a:lnSpc>
                <a:spcPct val="120000"/>
              </a:lnSpc>
              <a:spcBef>
                <a:spcPts val="1000"/>
              </a:spcBef>
              <a:spcAft>
                <a:spcPts val="0"/>
              </a:spcAft>
              <a:buClr>
                <a:schemeClr val="dk1"/>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20000"/>
              </a:lnSpc>
              <a:spcBef>
                <a:spcPts val="1000"/>
              </a:spcBef>
              <a:spcAft>
                <a:spcPts val="0"/>
              </a:spcAft>
              <a:buClr>
                <a:schemeClr val="dk1"/>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20000"/>
              </a:lnSpc>
              <a:spcBef>
                <a:spcPts val="10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pic>
        <p:nvPicPr>
          <p:cNvPr id="25" name="Google Shape;25;p7"/>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6_Заголовок + Текст/Код на цветном фоне">
  <p:cSld name="16_Только заголовок">
    <p:spTree>
      <p:nvGrpSpPr>
        <p:cNvPr id="1" name="Shape 26"/>
        <p:cNvGrpSpPr/>
        <p:nvPr/>
      </p:nvGrpSpPr>
      <p:grpSpPr>
        <a:xfrm>
          <a:off x="0" y="0"/>
          <a:ext cx="0" cy="0"/>
          <a:chOff x="0" y="0"/>
          <a:chExt cx="0" cy="0"/>
        </a:xfrm>
      </p:grpSpPr>
      <p:sp>
        <p:nvSpPr>
          <p:cNvPr id="27" name="Google Shape;27;p8"/>
          <p:cNvSpPr/>
          <p:nvPr/>
        </p:nvSpPr>
        <p:spPr>
          <a:xfrm>
            <a:off x="0" y="1651000"/>
            <a:ext cx="12192000" cy="52071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8" name="Google Shape;28;p8"/>
          <p:cNvSpPr txBox="1">
            <a:spLocks noGrp="1"/>
          </p:cNvSpPr>
          <p:nvPr>
            <p:ph type="title"/>
          </p:nvPr>
        </p:nvSpPr>
        <p:spPr>
          <a:xfrm>
            <a:off x="690847" y="460070"/>
            <a:ext cx="10810200" cy="7845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pic>
        <p:nvPicPr>
          <p:cNvPr id="29" name="Google Shape;29;p8"/>
          <p:cNvPicPr preferRelativeResize="0"/>
          <p:nvPr/>
        </p:nvPicPr>
        <p:blipFill>
          <a:blip r:embed="rId2">
            <a:alphaModFix/>
          </a:blip>
          <a:stretch>
            <a:fillRect/>
          </a:stretch>
        </p:blipFill>
        <p:spPr>
          <a:xfrm>
            <a:off x="773639" y="6164546"/>
            <a:ext cx="841530" cy="1270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9_Текст + фото на фоне">
  <p:cSld name="16_Только заголовок_1">
    <p:spTree>
      <p:nvGrpSpPr>
        <p:cNvPr id="1" name="Shape 30"/>
        <p:cNvGrpSpPr/>
        <p:nvPr/>
      </p:nvGrpSpPr>
      <p:grpSpPr>
        <a:xfrm>
          <a:off x="0" y="0"/>
          <a:ext cx="0" cy="0"/>
          <a:chOff x="0" y="0"/>
          <a:chExt cx="0" cy="0"/>
        </a:xfrm>
      </p:grpSpPr>
      <p:sp>
        <p:nvSpPr>
          <p:cNvPr id="31" name="Google Shape;31;p9"/>
          <p:cNvSpPr/>
          <p:nvPr/>
        </p:nvSpPr>
        <p:spPr>
          <a:xfrm>
            <a:off x="0" y="225"/>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32" name="Google Shape;32;p9"/>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33" name="Google Shape;33;p9"/>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Титульный слайд">
  <p:cSld name="16_Только заголовок_1_1">
    <p:spTree>
      <p:nvGrpSpPr>
        <p:cNvPr id="1" name="Shape 34"/>
        <p:cNvGrpSpPr/>
        <p:nvPr/>
      </p:nvGrpSpPr>
      <p:grpSpPr>
        <a:xfrm>
          <a:off x="0" y="0"/>
          <a:ext cx="0" cy="0"/>
          <a:chOff x="0" y="0"/>
          <a:chExt cx="0" cy="0"/>
        </a:xfrm>
      </p:grpSpPr>
      <p:sp>
        <p:nvSpPr>
          <p:cNvPr id="35" name="Google Shape;35;p10"/>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36" name="Google Shape;36;p10"/>
          <p:cNvSpPr txBox="1">
            <a:spLocks noGrp="1"/>
          </p:cNvSpPr>
          <p:nvPr>
            <p:ph type="title"/>
          </p:nvPr>
        </p:nvSpPr>
        <p:spPr>
          <a:xfrm>
            <a:off x="690847" y="3704734"/>
            <a:ext cx="9918000" cy="17928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lt1"/>
              </a:buClr>
              <a:buSzPts val="7200"/>
              <a:buFont typeface="Roboto Medium"/>
              <a:buNone/>
              <a:defRPr sz="7200" b="0" i="0" u="none" strike="noStrike" cap="none">
                <a:solidFill>
                  <a:schemeClr val="lt1"/>
                </a:solidFill>
                <a:latin typeface="Roboto Medium"/>
                <a:ea typeface="Roboto Medium"/>
                <a:cs typeface="Roboto Medium"/>
                <a:sym typeface="Roboto Medium"/>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7" name="Google Shape;37;p10"/>
          <p:cNvSpPr txBox="1">
            <a:spLocks noGrp="1"/>
          </p:cNvSpPr>
          <p:nvPr>
            <p:ph type="body" idx="1"/>
          </p:nvPr>
        </p:nvSpPr>
        <p:spPr>
          <a:xfrm>
            <a:off x="690847" y="5714495"/>
            <a:ext cx="9918000" cy="503700"/>
          </a:xfrm>
          <a:prstGeom prst="rect">
            <a:avLst/>
          </a:prstGeom>
          <a:noFill/>
          <a:ln>
            <a:noFill/>
          </a:ln>
        </p:spPr>
        <p:txBody>
          <a:bodyPr spcFirstLastPara="1" wrap="square" lIns="91425" tIns="45700" rIns="91425" bIns="45700" anchor="t" anchorCtr="0"/>
          <a:lstStyle>
            <a:lvl1pPr marL="457200" marR="0" lvl="0" indent="-228600" algn="l" rtl="0">
              <a:lnSpc>
                <a:spcPct val="142727"/>
              </a:lnSpc>
              <a:spcBef>
                <a:spcPts val="1000"/>
              </a:spcBef>
              <a:spcAft>
                <a:spcPts val="0"/>
              </a:spcAft>
              <a:buClr>
                <a:schemeClr val="lt1"/>
              </a:buClr>
              <a:buSzPts val="2800"/>
              <a:buFont typeface="Arial"/>
              <a:buNone/>
              <a:defRPr sz="2800" b="0" i="0" u="none" strike="noStrike" cap="none">
                <a:solidFill>
                  <a:schemeClr val="lt1"/>
                </a:solidFill>
                <a:latin typeface="Roboto"/>
                <a:ea typeface="Roboto"/>
                <a:cs typeface="Roboto"/>
                <a:sym typeface="Roboto"/>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Times New Roman"/>
                <a:ea typeface="Times New Roman"/>
                <a:cs typeface="Times New Roman"/>
                <a:sym typeface="Times New Roman"/>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8_Текст + фото на фоне">
  <p:cSld name="16_Только заголовок_1_1_1">
    <p:spTree>
      <p:nvGrpSpPr>
        <p:cNvPr id="1" name="Shape 38"/>
        <p:cNvGrpSpPr/>
        <p:nvPr/>
      </p:nvGrpSpPr>
      <p:grpSpPr>
        <a:xfrm>
          <a:off x="0" y="0"/>
          <a:ext cx="0" cy="0"/>
          <a:chOff x="0" y="0"/>
          <a:chExt cx="0" cy="0"/>
        </a:xfrm>
      </p:grpSpPr>
      <p:sp>
        <p:nvSpPr>
          <p:cNvPr id="39" name="Google Shape;39;p11"/>
          <p:cNvSpPr/>
          <p:nvPr/>
        </p:nvSpPr>
        <p:spPr>
          <a:xfrm>
            <a:off x="0" y="225"/>
            <a:ext cx="12192000" cy="6858000"/>
          </a:xfrm>
          <a:prstGeom prst="rect">
            <a:avLst/>
          </a:prstGeom>
          <a:solidFill>
            <a:srgbClr val="3E1C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pic>
        <p:nvPicPr>
          <p:cNvPr id="40" name="Google Shape;40;p11"/>
          <p:cNvPicPr preferRelativeResize="0"/>
          <p:nvPr/>
        </p:nvPicPr>
        <p:blipFill>
          <a:blip r:embed="rId2">
            <a:alphaModFix/>
          </a:blip>
          <a:stretch>
            <a:fillRect/>
          </a:stretch>
        </p:blipFill>
        <p:spPr>
          <a:xfrm>
            <a:off x="773639" y="6164546"/>
            <a:ext cx="841530" cy="127000"/>
          </a:xfrm>
          <a:prstGeom prst="rect">
            <a:avLst/>
          </a:prstGeom>
          <a:noFill/>
          <a:ln>
            <a:noFill/>
          </a:ln>
        </p:spPr>
      </p:pic>
      <p:sp>
        <p:nvSpPr>
          <p:cNvPr id="41" name="Google Shape;41;p11"/>
          <p:cNvSpPr txBox="1">
            <a:spLocks noGrp="1"/>
          </p:cNvSpPr>
          <p:nvPr>
            <p:ph type="title"/>
          </p:nvPr>
        </p:nvSpPr>
        <p:spPr>
          <a:xfrm>
            <a:off x="690850" y="460075"/>
            <a:ext cx="8232600" cy="54321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FFFFFF"/>
              </a:buClr>
              <a:buSzPts val="4400"/>
              <a:buFont typeface="Roboto"/>
              <a:buNone/>
              <a:defRPr sz="4400" b="0" i="0" u="none" strike="noStrike" cap="none">
                <a:solidFill>
                  <a:srgbClr val="FFFFF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42.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Понятие о последовательности</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Выборки из множеств, сходимость</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3</a:t>
            </a:r>
            <a:r>
              <a:rPr lang="ru-RU" sz="2200" b="0" i="0" u="none" strike="noStrike" cap="none">
                <a:solidFill>
                  <a:srgbClr val="FFFFFF"/>
                </a:solidFill>
                <a:latin typeface="Roboto"/>
                <a:ea typeface="Roboto"/>
                <a:cs typeface="Roboto"/>
                <a:sym typeface="Roboto"/>
              </a:rPr>
              <a:t> Тема 1</a:t>
            </a:r>
            <a:endParaRPr sz="2200" b="0" i="0" u="none" strike="noStrike" cap="non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Примеры последовательностей</a:t>
            </a:r>
            <a:endParaRPr sz="4400">
              <a:solidFill>
                <a:srgbClr val="000000"/>
              </a:solidFill>
              <a:latin typeface="Roboto"/>
              <a:ea typeface="Roboto"/>
              <a:cs typeface="Roboto"/>
              <a:sym typeface="Roboto"/>
            </a:endParaRPr>
          </a:p>
        </p:txBody>
      </p:sp>
      <p:pic>
        <p:nvPicPr>
          <p:cNvPr id="224" name="Google Shape;224;p35"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25" name="Google Shape;225;p35"/>
          <p:cNvSpPr txBox="1"/>
          <p:nvPr/>
        </p:nvSpPr>
        <p:spPr>
          <a:xfrm>
            <a:off x="690846" y="21643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p:txBody>
      </p:sp>
      <p:pic>
        <p:nvPicPr>
          <p:cNvPr id="226" name="Google Shape;226;p35" descr="a_n=n\text{ }\text{ }\text{ }\text{ }\text{ }\text{ }\text{ }\text{ }\text{ }\text{ }\text{ }\text{ }(1;2;3;4;5;..)" title="MathEquation,#ffffff"/>
          <p:cNvPicPr preferRelativeResize="0"/>
          <p:nvPr/>
        </p:nvPicPr>
        <p:blipFill>
          <a:blip r:embed="rId4">
            <a:alphaModFix/>
          </a:blip>
          <a:stretch>
            <a:fillRect/>
          </a:stretch>
        </p:blipFill>
        <p:spPr>
          <a:xfrm>
            <a:off x="1195525" y="2158677"/>
            <a:ext cx="5839080" cy="635000"/>
          </a:xfrm>
          <a:prstGeom prst="rect">
            <a:avLst/>
          </a:prstGeom>
          <a:noFill/>
          <a:ln>
            <a:noFill/>
          </a:ln>
        </p:spPr>
      </p:pic>
      <p:pic>
        <p:nvPicPr>
          <p:cNvPr id="227" name="Google Shape;227;p35" descr="a_n=2n\text{ }\text{ }\text{ }\text{ }\text{ }\text{ }\text{ }\text{ }\text{ }\text{ }(2;4;6;8;10;..)" title="MathEquation,#ffffff"/>
          <p:cNvPicPr preferRelativeResize="0"/>
          <p:nvPr/>
        </p:nvPicPr>
        <p:blipFill>
          <a:blip r:embed="rId5">
            <a:alphaModFix/>
          </a:blip>
          <a:stretch>
            <a:fillRect/>
          </a:stretch>
        </p:blipFill>
        <p:spPr>
          <a:xfrm>
            <a:off x="1195525" y="2889927"/>
            <a:ext cx="6120482" cy="635000"/>
          </a:xfrm>
          <a:prstGeom prst="rect">
            <a:avLst/>
          </a:prstGeom>
          <a:noFill/>
          <a:ln>
            <a:noFill/>
          </a:ln>
        </p:spPr>
      </p:pic>
      <p:pic>
        <p:nvPicPr>
          <p:cNvPr id="228" name="Google Shape;228;p35" descr="a_n=2^n\text{ }\text{ }\text{ }\text{ }\text{ }\text{ }\text{ }\text{ }\text{ }\text{ }(2;4;8;16;32;..)" title="MathEquation,#ffffff"/>
          <p:cNvPicPr preferRelativeResize="0"/>
          <p:nvPr/>
        </p:nvPicPr>
        <p:blipFill>
          <a:blip r:embed="rId6">
            <a:alphaModFix/>
          </a:blip>
          <a:stretch>
            <a:fillRect/>
          </a:stretch>
        </p:blipFill>
        <p:spPr>
          <a:xfrm>
            <a:off x="1195525" y="3621177"/>
            <a:ext cx="6350000" cy="635000"/>
          </a:xfrm>
          <a:prstGeom prst="rect">
            <a:avLst/>
          </a:prstGeom>
          <a:noFill/>
          <a:ln>
            <a:noFill/>
          </a:ln>
        </p:spPr>
      </p:pic>
      <p:pic>
        <p:nvPicPr>
          <p:cNvPr id="229" name="Google Shape;229;p35" descr="a_n=(-1)^n~~(-1;1;-1;1;-1;..)" title="MathEquation,#ffffff"/>
          <p:cNvPicPr preferRelativeResize="0"/>
          <p:nvPr/>
        </p:nvPicPr>
        <p:blipFill>
          <a:blip r:embed="rId7">
            <a:alphaModFix/>
          </a:blip>
          <a:stretch>
            <a:fillRect/>
          </a:stretch>
        </p:blipFill>
        <p:spPr>
          <a:xfrm>
            <a:off x="1195520" y="4352427"/>
            <a:ext cx="7154930" cy="635000"/>
          </a:xfrm>
          <a:prstGeom prst="rect">
            <a:avLst/>
          </a:prstGeom>
          <a:noFill/>
          <a:ln>
            <a:noFill/>
          </a:ln>
        </p:spPr>
      </p:pic>
      <p:pic>
        <p:nvPicPr>
          <p:cNvPr id="230" name="Google Shape;230;p35" descr="a_n=\frac{1}n~~~~~~~~~~(1;\frac{1}2;\frac{1}3;\frac{1}4;\frac{1}5;..)" title="MathEquation,#ffffff"/>
          <p:cNvPicPr preferRelativeResize="0"/>
          <p:nvPr/>
        </p:nvPicPr>
        <p:blipFill>
          <a:blip r:embed="rId8">
            <a:alphaModFix/>
          </a:blip>
          <a:stretch>
            <a:fillRect/>
          </a:stretch>
        </p:blipFill>
        <p:spPr>
          <a:xfrm>
            <a:off x="1177775" y="5044385"/>
            <a:ext cx="6350000" cy="71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6"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36" name="Google Shape;236;p36"/>
          <p:cNvSpPr txBox="1"/>
          <p:nvPr/>
        </p:nvSpPr>
        <p:spPr>
          <a:xfrm>
            <a:off x="690850" y="499650"/>
            <a:ext cx="10322100" cy="5521800"/>
          </a:xfrm>
          <a:prstGeom prst="rect">
            <a:avLst/>
          </a:prstGeom>
          <a:noFill/>
          <a:ln>
            <a:noFill/>
          </a:ln>
        </p:spPr>
        <p:txBody>
          <a:bodyPr spcFirstLastPara="1" wrap="square" lIns="91425" tIns="45700" rIns="91425" bIns="45700" anchor="t" anchorCtr="0">
            <a:noAutofit/>
          </a:bodyPr>
          <a:lstStyle/>
          <a:p>
            <a:pPr marL="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Сходимость последовательности </a:t>
            </a:r>
            <a:endParaRPr sz="44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по Коши</a:t>
            </a:r>
            <a:endParaRPr sz="4400">
              <a:solidFill>
                <a:srgbClr val="FFFFFF"/>
              </a:solidFill>
              <a:latin typeface="Roboto"/>
              <a:ea typeface="Roboto"/>
              <a:cs typeface="Roboto"/>
              <a:sym typeface="Roboto"/>
            </a:endParaRPr>
          </a:p>
        </p:txBody>
      </p:sp>
      <p:pic>
        <p:nvPicPr>
          <p:cNvPr id="237" name="Google Shape;237;p36" descr="\lim\limits_{n \to \infty}\{x_n\} = a \Leftrightarrow \forall \varepsilon&gt;0 \exists N(\varepsilon) \forall n,m &gt; N(\varepsilon): |x_n - x_m|&lt;\varepsilon" title="MathEquation,#ffffff"/>
          <p:cNvPicPr preferRelativeResize="0"/>
          <p:nvPr/>
        </p:nvPicPr>
        <p:blipFill>
          <a:blip r:embed="rId4">
            <a:alphaModFix/>
          </a:blip>
          <a:stretch>
            <a:fillRect/>
          </a:stretch>
        </p:blipFill>
        <p:spPr>
          <a:xfrm>
            <a:off x="690850" y="2979351"/>
            <a:ext cx="9960784" cy="63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7"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43" name="Google Shape;243;p37"/>
          <p:cNvSpPr txBox="1"/>
          <p:nvPr/>
        </p:nvSpPr>
        <p:spPr>
          <a:xfrm>
            <a:off x="690850" y="499650"/>
            <a:ext cx="10322100" cy="5521800"/>
          </a:xfrm>
          <a:prstGeom prst="rect">
            <a:avLst/>
          </a:prstGeom>
          <a:noFill/>
          <a:ln>
            <a:noFill/>
          </a:ln>
        </p:spPr>
        <p:txBody>
          <a:bodyPr spcFirstLastPara="1" wrap="square" lIns="91425" tIns="45700" rIns="91425" bIns="45700" anchor="t" anchorCtr="0">
            <a:noAutofit/>
          </a:bodyPr>
          <a:lstStyle/>
          <a:p>
            <a:pPr marL="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Сходимость последовательности </a:t>
            </a:r>
            <a:endParaRPr sz="44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по Коши</a:t>
            </a:r>
            <a:endParaRPr sz="4400">
              <a:solidFill>
                <a:srgbClr val="FFFFFF"/>
              </a:solidFill>
              <a:latin typeface="Roboto"/>
              <a:ea typeface="Roboto"/>
              <a:cs typeface="Roboto"/>
              <a:sym typeface="Roboto"/>
            </a:endParaRPr>
          </a:p>
        </p:txBody>
      </p:sp>
      <p:pic>
        <p:nvPicPr>
          <p:cNvPr id="244" name="Google Shape;244;p37" descr="\lim\limits_{n\to\infty}x_n=a\Leftrightarrow\forall\varepsilon_1&gt;0\exists N_1(\varepsilon_1):\forall n&gt;N_1\Rightarrow|x_n-a|&lt;\varepsilon_1" title="MathEquation,#ffffff"/>
          <p:cNvPicPr preferRelativeResize="0"/>
          <p:nvPr/>
        </p:nvPicPr>
        <p:blipFill>
          <a:blip r:embed="rId4">
            <a:alphaModFix/>
          </a:blip>
          <a:stretch>
            <a:fillRect/>
          </a:stretch>
        </p:blipFill>
        <p:spPr>
          <a:xfrm>
            <a:off x="894202" y="2794000"/>
            <a:ext cx="9769230" cy="635000"/>
          </a:xfrm>
          <a:prstGeom prst="rect">
            <a:avLst/>
          </a:prstGeom>
          <a:noFill/>
          <a:ln>
            <a:noFill/>
          </a:ln>
        </p:spPr>
      </p:pic>
      <p:pic>
        <p:nvPicPr>
          <p:cNvPr id="245" name="Google Shape;245;p37" descr="|x_n-x_m|=|x_n-a-(x_m-a)|\leq" title="MathEquation,#ffffff"/>
          <p:cNvPicPr preferRelativeResize="0"/>
          <p:nvPr/>
        </p:nvPicPr>
        <p:blipFill>
          <a:blip r:embed="rId5">
            <a:alphaModFix/>
          </a:blip>
          <a:stretch>
            <a:fillRect/>
          </a:stretch>
        </p:blipFill>
        <p:spPr>
          <a:xfrm>
            <a:off x="894200" y="3658650"/>
            <a:ext cx="6363474" cy="509075"/>
          </a:xfrm>
          <a:prstGeom prst="rect">
            <a:avLst/>
          </a:prstGeom>
          <a:noFill/>
          <a:ln>
            <a:noFill/>
          </a:ln>
        </p:spPr>
      </p:pic>
      <p:pic>
        <p:nvPicPr>
          <p:cNvPr id="246" name="Google Shape;246;p37" descr="\leq|x_n-a|+|x_m-a|&lt;\varepsilon_1+\varepsilon_1=2\varepsilon_1" title="MathEquation,#ffffff"/>
          <p:cNvPicPr preferRelativeResize="0"/>
          <p:nvPr/>
        </p:nvPicPr>
        <p:blipFill>
          <a:blip r:embed="rId6">
            <a:alphaModFix/>
          </a:blip>
          <a:stretch>
            <a:fillRect/>
          </a:stretch>
        </p:blipFill>
        <p:spPr>
          <a:xfrm>
            <a:off x="3079675" y="4397375"/>
            <a:ext cx="6902716" cy="509075"/>
          </a:xfrm>
          <a:prstGeom prst="rect">
            <a:avLst/>
          </a:prstGeom>
          <a:noFill/>
          <a:ln>
            <a:noFill/>
          </a:ln>
        </p:spPr>
      </p:pic>
      <p:pic>
        <p:nvPicPr>
          <p:cNvPr id="247" name="Google Shape;247;p37" descr="\varepsilon = \frac{\varepsilon_1}2, N(\varepsilon) = N_1\big(\frac{\varepsilon}2\big ) \Rightarrow |x_n-x_m|&lt;\varepsilon\text{ при } n,m &gt; N(\varepsilon)" title="MathEquation,#ffffff"/>
          <p:cNvPicPr preferRelativeResize="0"/>
          <p:nvPr/>
        </p:nvPicPr>
        <p:blipFill>
          <a:blip r:embed="rId7">
            <a:alphaModFix/>
          </a:blip>
          <a:stretch>
            <a:fillRect/>
          </a:stretch>
        </p:blipFill>
        <p:spPr>
          <a:xfrm>
            <a:off x="894200" y="5157850"/>
            <a:ext cx="10141776" cy="59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8"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53" name="Google Shape;253;p38"/>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254" name="Google Shape;254;p38"/>
          <p:cNvSpPr txBox="1"/>
          <p:nvPr/>
        </p:nvSpPr>
        <p:spPr>
          <a:xfrm>
            <a:off x="6940889" y="8445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Выборки бывают конечные и бесконечные</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Последовательность - отображение ℕ в исходное множество.</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Если последовательность имеет предел А, то она сходится к А.</a:t>
            </a:r>
            <a:endParaRPr sz="22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Свойства пределов последовательностей</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Общие свойства последовательностей и их пределов</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3</a:t>
            </a:r>
            <a:r>
              <a:rPr lang="ru-RU" sz="2200" b="0" i="0" u="none" strike="noStrike" cap="none">
                <a:solidFill>
                  <a:srgbClr val="FFFFFF"/>
                </a:solidFill>
                <a:latin typeface="Roboto"/>
                <a:ea typeface="Roboto"/>
                <a:cs typeface="Roboto"/>
                <a:sym typeface="Roboto"/>
              </a:rPr>
              <a:t> Тема </a:t>
            </a:r>
            <a:r>
              <a:rPr lang="ru-RU" sz="2200">
                <a:solidFill>
                  <a:srgbClr val="FFFFFF"/>
                </a:solidFill>
                <a:latin typeface="Roboto"/>
                <a:ea typeface="Roboto"/>
                <a:cs typeface="Roboto"/>
                <a:sym typeface="Roboto"/>
              </a:rPr>
              <a:t>2</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08238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Общие свойства последовательностей</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Свойства пределов</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06206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3" name="Google Shape;133;p28"/>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Общие свойства последовательностей</a:t>
            </a:r>
            <a:endParaRPr/>
          </a:p>
        </p:txBody>
      </p:sp>
    </p:spTree>
    <p:extLst>
      <p:ext uri="{BB962C8B-B14F-4D97-AF65-F5344CB8AC3E}">
        <p14:creationId xmlns:p14="http://schemas.microsoft.com/office/powerpoint/2010/main" val="8505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9"/>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Понятие о биекции</a:t>
            </a:r>
            <a:endParaRPr sz="4400">
              <a:solidFill>
                <a:srgbClr val="000000"/>
              </a:solidFill>
              <a:latin typeface="Roboto"/>
              <a:ea typeface="Roboto"/>
              <a:cs typeface="Roboto"/>
              <a:sym typeface="Roboto"/>
            </a:endParaRPr>
          </a:p>
        </p:txBody>
      </p:sp>
      <p:sp>
        <p:nvSpPr>
          <p:cNvPr id="139" name="Google Shape;139;p29"/>
          <p:cNvSpPr txBox="1"/>
          <p:nvPr/>
        </p:nvSpPr>
        <p:spPr>
          <a:xfrm>
            <a:off x="690850" y="1880124"/>
            <a:ext cx="10810200" cy="40314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Clr>
                <a:srgbClr val="6E32E0"/>
              </a:buClr>
              <a:buSzPts val="3300"/>
              <a:buAutoNum type="arabicPeriod"/>
            </a:pPr>
            <a:r>
              <a:rPr lang="ru-RU" sz="2200">
                <a:solidFill>
                  <a:srgbClr val="000000"/>
                </a:solidFill>
                <a:latin typeface="Roboto"/>
                <a:ea typeface="Roboto"/>
                <a:cs typeface="Roboto"/>
                <a:sym typeface="Roboto"/>
              </a:rPr>
              <a:t>Поскольку двум разным индексам соответствуют два разных элемента последовательности, можно говорить, что последовательности </a:t>
            </a:r>
            <a:r>
              <a:rPr lang="ru-RU" sz="2200" b="1">
                <a:solidFill>
                  <a:srgbClr val="000000"/>
                </a:solidFill>
                <a:latin typeface="Roboto"/>
                <a:ea typeface="Roboto"/>
                <a:cs typeface="Roboto"/>
                <a:sym typeface="Roboto"/>
              </a:rPr>
              <a:t>инъективны</a:t>
            </a:r>
            <a:r>
              <a:rPr lang="ru-RU" sz="2200">
                <a:solidFill>
                  <a:srgbClr val="000000"/>
                </a:solidFill>
                <a:latin typeface="Roboto"/>
                <a:ea typeface="Roboto"/>
                <a:cs typeface="Roboto"/>
                <a:sym typeface="Roboto"/>
              </a:rPr>
              <a:t>.</a:t>
            </a:r>
            <a:endParaRPr sz="22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Поскольку одному индексу соответствует как минимум один член последовательности, можно говорить, что последовательности </a:t>
            </a:r>
            <a:r>
              <a:rPr lang="ru-RU" sz="2200" b="1">
                <a:solidFill>
                  <a:srgbClr val="000000"/>
                </a:solidFill>
                <a:latin typeface="Roboto"/>
                <a:ea typeface="Roboto"/>
                <a:cs typeface="Roboto"/>
                <a:sym typeface="Roboto"/>
              </a:rPr>
              <a:t>сюръективны.</a:t>
            </a:r>
            <a:endParaRPr sz="22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Так как последовательности одновременно сюръективны и инъективны, то они </a:t>
            </a:r>
            <a:r>
              <a:rPr lang="ru-RU" sz="2200" b="1">
                <a:solidFill>
                  <a:srgbClr val="000000"/>
                </a:solidFill>
                <a:latin typeface="Roboto"/>
                <a:ea typeface="Roboto"/>
                <a:cs typeface="Roboto"/>
                <a:sym typeface="Roboto"/>
              </a:rPr>
              <a:t>биективны</a:t>
            </a:r>
            <a:r>
              <a:rPr lang="ru-RU" sz="2200">
                <a:solidFill>
                  <a:srgbClr val="000000"/>
                </a:solidFill>
                <a:latin typeface="Roboto"/>
                <a:ea typeface="Roboto"/>
                <a:cs typeface="Roboto"/>
                <a:sym typeface="Roboto"/>
              </a:rPr>
              <a:t>.</a:t>
            </a:r>
            <a:endParaRPr sz="2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283489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p:nvPr/>
        </p:nvSpPr>
        <p:spPr>
          <a:xfrm>
            <a:off x="690847" y="654803"/>
            <a:ext cx="468120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Инъекция -</a:t>
            </a:r>
            <a:endParaRPr sz="4400">
              <a:solidFill>
                <a:srgbClr val="000000"/>
              </a:solidFill>
              <a:latin typeface="Roboto"/>
              <a:ea typeface="Roboto"/>
              <a:cs typeface="Roboto"/>
              <a:sym typeface="Roboto"/>
            </a:endParaRPr>
          </a:p>
        </p:txBody>
      </p:sp>
      <p:sp>
        <p:nvSpPr>
          <p:cNvPr id="145" name="Google Shape;145;p30"/>
          <p:cNvSpPr txBox="1"/>
          <p:nvPr/>
        </p:nvSpPr>
        <p:spPr>
          <a:xfrm>
            <a:off x="690846" y="2506662"/>
            <a:ext cx="4681200" cy="34221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отображение </a:t>
            </a:r>
            <a:r>
              <a:rPr lang="ru-RU" sz="2200">
                <a:latin typeface="Roboto"/>
                <a:ea typeface="Roboto"/>
                <a:cs typeface="Roboto"/>
                <a:sym typeface="Roboto"/>
              </a:rPr>
              <a:t>одного множества в другое, таким образом, чтоб разным элементам первого множества соответствовали разные элементы второго множества. </a:t>
            </a:r>
            <a:endParaRPr sz="2200">
              <a:latin typeface="Roboto"/>
              <a:ea typeface="Roboto"/>
              <a:cs typeface="Roboto"/>
              <a:sym typeface="Roboto"/>
            </a:endParaRPr>
          </a:p>
        </p:txBody>
      </p:sp>
      <p:sp>
        <p:nvSpPr>
          <p:cNvPr id="146" name="Google Shape;146;p30"/>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0"/>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0"/>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0"/>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0"/>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10166625" y="505412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5" name="Google Shape;155;p30"/>
          <p:cNvCxnSpPr>
            <a:stCxn id="148" idx="4"/>
            <a:endCxn id="151"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156" name="Google Shape;156;p30"/>
          <p:cNvCxnSpPr>
            <a:stCxn id="149" idx="4"/>
            <a:endCxn id="153"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157" name="Google Shape;157;p30"/>
          <p:cNvCxnSpPr>
            <a:stCxn id="150" idx="4"/>
            <a:endCxn id="154"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158" name="Google Shape;158;p30"/>
          <p:cNvSpPr txBox="1"/>
          <p:nvPr/>
        </p:nvSpPr>
        <p:spPr>
          <a:xfrm>
            <a:off x="7602750" y="8688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X</a:t>
            </a:r>
            <a:endParaRPr sz="3000"/>
          </a:p>
        </p:txBody>
      </p:sp>
      <p:sp>
        <p:nvSpPr>
          <p:cNvPr id="159" name="Google Shape;159;p30"/>
          <p:cNvSpPr txBox="1"/>
          <p:nvPr/>
        </p:nvSpPr>
        <p:spPr>
          <a:xfrm>
            <a:off x="7602750" y="54770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Y</a:t>
            </a:r>
            <a:endParaRPr sz="3000"/>
          </a:p>
        </p:txBody>
      </p:sp>
    </p:spTree>
    <p:extLst>
      <p:ext uri="{BB962C8B-B14F-4D97-AF65-F5344CB8AC3E}">
        <p14:creationId xmlns:p14="http://schemas.microsoft.com/office/powerpoint/2010/main" val="4214507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p:nvPr/>
        </p:nvSpPr>
        <p:spPr>
          <a:xfrm>
            <a:off x="690847" y="654803"/>
            <a:ext cx="468120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Cюръекция -</a:t>
            </a:r>
            <a:endParaRPr sz="4400">
              <a:solidFill>
                <a:srgbClr val="000000"/>
              </a:solidFill>
              <a:latin typeface="Roboto"/>
              <a:ea typeface="Roboto"/>
              <a:cs typeface="Roboto"/>
              <a:sym typeface="Roboto"/>
            </a:endParaRPr>
          </a:p>
        </p:txBody>
      </p:sp>
      <p:sp>
        <p:nvSpPr>
          <p:cNvPr id="165" name="Google Shape;165;p31"/>
          <p:cNvSpPr txBox="1"/>
          <p:nvPr/>
        </p:nvSpPr>
        <p:spPr>
          <a:xfrm>
            <a:off x="690846" y="2506662"/>
            <a:ext cx="4681200" cy="34221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отображение </a:t>
            </a:r>
            <a:r>
              <a:rPr lang="ru-RU" sz="2200">
                <a:latin typeface="Roboto"/>
                <a:ea typeface="Roboto"/>
                <a:cs typeface="Roboto"/>
                <a:sym typeface="Roboto"/>
              </a:rPr>
              <a:t>одного множества в другое, таким образом, чтоб каждому элементу второго множества соответствовал хотя бы один элемент первого. </a:t>
            </a:r>
            <a:endParaRPr sz="2200">
              <a:latin typeface="Roboto"/>
              <a:ea typeface="Roboto"/>
              <a:cs typeface="Roboto"/>
              <a:sym typeface="Roboto"/>
            </a:endParaRPr>
          </a:p>
        </p:txBody>
      </p:sp>
      <p:sp>
        <p:nvSpPr>
          <p:cNvPr id="166" name="Google Shape;166;p31"/>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1"/>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1"/>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1"/>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1"/>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1"/>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1"/>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1"/>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31"/>
          <p:cNvCxnSpPr>
            <a:stCxn id="168" idx="4"/>
            <a:endCxn id="171"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175" name="Google Shape;175;p31"/>
          <p:cNvCxnSpPr>
            <a:stCxn id="169" idx="4"/>
            <a:endCxn id="172"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176" name="Google Shape;176;p31"/>
          <p:cNvCxnSpPr>
            <a:stCxn id="170" idx="4"/>
            <a:endCxn id="173"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177" name="Google Shape;177;p31"/>
          <p:cNvSpPr txBox="1"/>
          <p:nvPr/>
        </p:nvSpPr>
        <p:spPr>
          <a:xfrm>
            <a:off x="7602750" y="8688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X</a:t>
            </a:r>
            <a:endParaRPr sz="3000"/>
          </a:p>
        </p:txBody>
      </p:sp>
      <p:sp>
        <p:nvSpPr>
          <p:cNvPr id="178" name="Google Shape;178;p31"/>
          <p:cNvSpPr txBox="1"/>
          <p:nvPr/>
        </p:nvSpPr>
        <p:spPr>
          <a:xfrm>
            <a:off x="7602750" y="54770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Y</a:t>
            </a:r>
            <a:endParaRPr sz="3000"/>
          </a:p>
        </p:txBody>
      </p:sp>
      <p:sp>
        <p:nvSpPr>
          <p:cNvPr id="179" name="Google Shape;179;p31"/>
          <p:cNvSpPr/>
          <p:nvPr/>
        </p:nvSpPr>
        <p:spPr>
          <a:xfrm>
            <a:off x="9557600" y="21722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31"/>
          <p:cNvCxnSpPr>
            <a:stCxn id="179" idx="4"/>
          </p:cNvCxnSpPr>
          <p:nvPr/>
        </p:nvCxnSpPr>
        <p:spPr>
          <a:xfrm flipH="1">
            <a:off x="9387200" y="2296400"/>
            <a:ext cx="232500" cy="3072000"/>
          </a:xfrm>
          <a:prstGeom prst="straightConnector1">
            <a:avLst/>
          </a:prstGeom>
          <a:noFill/>
          <a:ln w="9525" cap="flat" cmpd="sng">
            <a:solidFill>
              <a:srgbClr val="44546A"/>
            </a:solidFill>
            <a:prstDash val="solid"/>
            <a:round/>
            <a:headEnd type="none" w="med" len="med"/>
            <a:tailEnd type="triangle" w="med" len="med"/>
          </a:ln>
        </p:spPr>
      </p:cxnSp>
    </p:spTree>
    <p:extLst>
      <p:ext uri="{BB962C8B-B14F-4D97-AF65-F5344CB8AC3E}">
        <p14:creationId xmlns:p14="http://schemas.microsoft.com/office/powerpoint/2010/main" val="24441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Понятие о выборке</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Выборка на ℕ</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Понятие о последовательности</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Предел последовательности</a:t>
            </a:r>
            <a:endParaRPr sz="22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p:nvPr/>
        </p:nvSpPr>
        <p:spPr>
          <a:xfrm>
            <a:off x="690847" y="654803"/>
            <a:ext cx="4681200" cy="16002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Биекция -</a:t>
            </a:r>
            <a:endParaRPr sz="4400">
              <a:solidFill>
                <a:srgbClr val="000000"/>
              </a:solidFill>
              <a:latin typeface="Roboto"/>
              <a:ea typeface="Roboto"/>
              <a:cs typeface="Roboto"/>
              <a:sym typeface="Roboto"/>
            </a:endParaRPr>
          </a:p>
        </p:txBody>
      </p:sp>
      <p:sp>
        <p:nvSpPr>
          <p:cNvPr id="186" name="Google Shape;186;p32"/>
          <p:cNvSpPr txBox="1"/>
          <p:nvPr/>
        </p:nvSpPr>
        <p:spPr>
          <a:xfrm>
            <a:off x="690846" y="2506662"/>
            <a:ext cx="4681200" cy="34221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0A05"/>
                </a:solidFill>
                <a:latin typeface="Roboto"/>
                <a:ea typeface="Roboto"/>
                <a:cs typeface="Roboto"/>
                <a:sym typeface="Roboto"/>
              </a:rPr>
              <a:t>отображение </a:t>
            </a:r>
            <a:r>
              <a:rPr lang="ru-RU" sz="2200">
                <a:latin typeface="Roboto"/>
                <a:ea typeface="Roboto"/>
                <a:cs typeface="Roboto"/>
                <a:sym typeface="Roboto"/>
              </a:rPr>
              <a:t>одного множества в другое, таким образом, чтоб каждому элементу второго множества соответствовал ровно один элемент первого и наоборот. </a:t>
            </a:r>
            <a:endParaRPr sz="2200">
              <a:latin typeface="Roboto"/>
              <a:ea typeface="Roboto"/>
              <a:cs typeface="Roboto"/>
              <a:sym typeface="Roboto"/>
            </a:endParaRPr>
          </a:p>
        </p:txBody>
      </p:sp>
      <p:sp>
        <p:nvSpPr>
          <p:cNvPr id="187" name="Google Shape;187;p32"/>
          <p:cNvSpPr/>
          <p:nvPr/>
        </p:nvSpPr>
        <p:spPr>
          <a:xfrm>
            <a:off x="7944100" y="9659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2"/>
          <p:cNvSpPr/>
          <p:nvPr/>
        </p:nvSpPr>
        <p:spPr>
          <a:xfrm>
            <a:off x="7944100" y="4107700"/>
            <a:ext cx="2808300" cy="1784400"/>
          </a:xfrm>
          <a:prstGeom prst="ellipse">
            <a:avLst/>
          </a:prstGeom>
          <a:solidFill>
            <a:srgbClr val="E7E6E6"/>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2"/>
          <p:cNvSpPr/>
          <p:nvPr/>
        </p:nvSpPr>
        <p:spPr>
          <a:xfrm>
            <a:off x="8316500" y="18153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2"/>
          <p:cNvSpPr/>
          <p:nvPr/>
        </p:nvSpPr>
        <p:spPr>
          <a:xfrm>
            <a:off x="9286150" y="169115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2"/>
          <p:cNvSpPr/>
          <p:nvPr/>
        </p:nvSpPr>
        <p:spPr>
          <a:xfrm>
            <a:off x="10077450" y="20480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2"/>
          <p:cNvSpPr/>
          <p:nvPr/>
        </p:nvSpPr>
        <p:spPr>
          <a:xfrm>
            <a:off x="8405675"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2"/>
          <p:cNvSpPr/>
          <p:nvPr/>
        </p:nvSpPr>
        <p:spPr>
          <a:xfrm>
            <a:off x="9286150" y="53528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2"/>
          <p:cNvSpPr/>
          <p:nvPr/>
        </p:nvSpPr>
        <p:spPr>
          <a:xfrm>
            <a:off x="9829200" y="54770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32"/>
          <p:cNvCxnSpPr>
            <a:stCxn id="189" idx="4"/>
            <a:endCxn id="192" idx="0"/>
          </p:cNvCxnSpPr>
          <p:nvPr/>
        </p:nvCxnSpPr>
        <p:spPr>
          <a:xfrm>
            <a:off x="8378600" y="1939550"/>
            <a:ext cx="89100" cy="2881800"/>
          </a:xfrm>
          <a:prstGeom prst="straightConnector1">
            <a:avLst/>
          </a:prstGeom>
          <a:noFill/>
          <a:ln w="9525" cap="flat" cmpd="sng">
            <a:solidFill>
              <a:srgbClr val="44546A"/>
            </a:solidFill>
            <a:prstDash val="solid"/>
            <a:round/>
            <a:headEnd type="none" w="med" len="med"/>
            <a:tailEnd type="triangle" w="med" len="med"/>
          </a:ln>
        </p:spPr>
      </p:cxnSp>
      <p:cxnSp>
        <p:nvCxnSpPr>
          <p:cNvPr id="196" name="Google Shape;196;p32"/>
          <p:cNvCxnSpPr>
            <a:stCxn id="190" idx="4"/>
            <a:endCxn id="193" idx="0"/>
          </p:cNvCxnSpPr>
          <p:nvPr/>
        </p:nvCxnSpPr>
        <p:spPr>
          <a:xfrm>
            <a:off x="9348250" y="1815350"/>
            <a:ext cx="0" cy="3537600"/>
          </a:xfrm>
          <a:prstGeom prst="straightConnector1">
            <a:avLst/>
          </a:prstGeom>
          <a:noFill/>
          <a:ln w="9525" cap="flat" cmpd="sng">
            <a:solidFill>
              <a:srgbClr val="44546A"/>
            </a:solidFill>
            <a:prstDash val="solid"/>
            <a:round/>
            <a:headEnd type="none" w="med" len="med"/>
            <a:tailEnd type="triangle" w="med" len="med"/>
          </a:ln>
        </p:spPr>
      </p:cxnSp>
      <p:cxnSp>
        <p:nvCxnSpPr>
          <p:cNvPr id="197" name="Google Shape;197;p32"/>
          <p:cNvCxnSpPr>
            <a:stCxn id="191" idx="4"/>
            <a:endCxn id="194" idx="0"/>
          </p:cNvCxnSpPr>
          <p:nvPr/>
        </p:nvCxnSpPr>
        <p:spPr>
          <a:xfrm flipH="1">
            <a:off x="9891450" y="2172200"/>
            <a:ext cx="248100" cy="3304800"/>
          </a:xfrm>
          <a:prstGeom prst="straightConnector1">
            <a:avLst/>
          </a:prstGeom>
          <a:noFill/>
          <a:ln w="9525" cap="flat" cmpd="sng">
            <a:solidFill>
              <a:srgbClr val="44546A"/>
            </a:solidFill>
            <a:prstDash val="solid"/>
            <a:round/>
            <a:headEnd type="none" w="med" len="med"/>
            <a:tailEnd type="triangle" w="med" len="med"/>
          </a:ln>
        </p:spPr>
      </p:cxnSp>
      <p:sp>
        <p:nvSpPr>
          <p:cNvPr id="198" name="Google Shape;198;p32"/>
          <p:cNvSpPr txBox="1"/>
          <p:nvPr/>
        </p:nvSpPr>
        <p:spPr>
          <a:xfrm>
            <a:off x="7602750" y="8688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X</a:t>
            </a:r>
            <a:endParaRPr sz="3000"/>
          </a:p>
        </p:txBody>
      </p:sp>
      <p:sp>
        <p:nvSpPr>
          <p:cNvPr id="199" name="Google Shape;199;p32"/>
          <p:cNvSpPr txBox="1"/>
          <p:nvPr/>
        </p:nvSpPr>
        <p:spPr>
          <a:xfrm>
            <a:off x="7602750" y="5477075"/>
            <a:ext cx="589500" cy="63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3000"/>
              <a:t>Y</a:t>
            </a:r>
            <a:endParaRPr sz="3000"/>
          </a:p>
        </p:txBody>
      </p:sp>
      <p:sp>
        <p:nvSpPr>
          <p:cNvPr id="200" name="Google Shape;200;p32"/>
          <p:cNvSpPr/>
          <p:nvPr/>
        </p:nvSpPr>
        <p:spPr>
          <a:xfrm>
            <a:off x="9557600" y="2172200"/>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32"/>
          <p:cNvCxnSpPr>
            <a:stCxn id="200" idx="4"/>
            <a:endCxn id="202" idx="0"/>
          </p:cNvCxnSpPr>
          <p:nvPr/>
        </p:nvCxnSpPr>
        <p:spPr>
          <a:xfrm>
            <a:off x="9619700" y="2296400"/>
            <a:ext cx="0" cy="2525100"/>
          </a:xfrm>
          <a:prstGeom prst="straightConnector1">
            <a:avLst/>
          </a:prstGeom>
          <a:noFill/>
          <a:ln w="9525" cap="flat" cmpd="sng">
            <a:solidFill>
              <a:srgbClr val="44546A"/>
            </a:solidFill>
            <a:prstDash val="solid"/>
            <a:round/>
            <a:headEnd type="none" w="med" len="med"/>
            <a:tailEnd type="triangle" w="med" len="med"/>
          </a:ln>
        </p:spPr>
      </p:cxnSp>
      <p:sp>
        <p:nvSpPr>
          <p:cNvPr id="202" name="Google Shape;202;p32"/>
          <p:cNvSpPr/>
          <p:nvPr/>
        </p:nvSpPr>
        <p:spPr>
          <a:xfrm>
            <a:off x="9557600" y="4821475"/>
            <a:ext cx="124200" cy="1242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39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08" name="Google Shape;208;p33"/>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Арифметические операции</a:t>
            </a:r>
            <a:endParaRPr sz="4400">
              <a:solidFill>
                <a:srgbClr val="000000"/>
              </a:solidFill>
              <a:latin typeface="Roboto"/>
              <a:ea typeface="Roboto"/>
              <a:cs typeface="Roboto"/>
              <a:sym typeface="Roboto"/>
            </a:endParaRPr>
          </a:p>
        </p:txBody>
      </p:sp>
      <p:sp>
        <p:nvSpPr>
          <p:cNvPr id="209" name="Google Shape;209;p33"/>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Сумма: </a:t>
            </a:r>
            <a:endParaRPr sz="2200" baseline="-25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Произведение: </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Разность: </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Частное: </a:t>
            </a:r>
            <a:endParaRPr sz="2200">
              <a:solidFill>
                <a:srgbClr val="F5F5F5"/>
              </a:solidFill>
              <a:latin typeface="Roboto"/>
              <a:ea typeface="Roboto"/>
              <a:cs typeface="Roboto"/>
              <a:sym typeface="Roboto"/>
            </a:endParaRPr>
          </a:p>
        </p:txBody>
      </p:sp>
      <p:pic>
        <p:nvPicPr>
          <p:cNvPr id="210" name="Google Shape;210;p33" descr="a_n=b_n+c_n" title="MathEquation,#ffffff"/>
          <p:cNvPicPr preferRelativeResize="0"/>
          <p:nvPr/>
        </p:nvPicPr>
        <p:blipFill>
          <a:blip r:embed="rId4">
            <a:alphaModFix/>
          </a:blip>
          <a:stretch>
            <a:fillRect/>
          </a:stretch>
        </p:blipFill>
        <p:spPr>
          <a:xfrm>
            <a:off x="2277550" y="2413250"/>
            <a:ext cx="1692300" cy="346925"/>
          </a:xfrm>
          <a:prstGeom prst="rect">
            <a:avLst/>
          </a:prstGeom>
          <a:noFill/>
          <a:ln>
            <a:noFill/>
          </a:ln>
        </p:spPr>
      </p:pic>
      <p:pic>
        <p:nvPicPr>
          <p:cNvPr id="211" name="Google Shape;211;p33" descr="a_n=b_n\cdot c_n" title="MathEquation,#ffffff"/>
          <p:cNvPicPr preferRelativeResize="0"/>
          <p:nvPr/>
        </p:nvPicPr>
        <p:blipFill>
          <a:blip r:embed="rId5">
            <a:alphaModFix/>
          </a:blip>
          <a:stretch>
            <a:fillRect/>
          </a:stretch>
        </p:blipFill>
        <p:spPr>
          <a:xfrm>
            <a:off x="3327075" y="3133975"/>
            <a:ext cx="1692312" cy="346925"/>
          </a:xfrm>
          <a:prstGeom prst="rect">
            <a:avLst/>
          </a:prstGeom>
          <a:noFill/>
          <a:ln>
            <a:noFill/>
          </a:ln>
        </p:spPr>
      </p:pic>
      <p:pic>
        <p:nvPicPr>
          <p:cNvPr id="212" name="Google Shape;212;p33" descr="a_n=b_n-c_n" title="MathEquation,#ffffff"/>
          <p:cNvPicPr preferRelativeResize="0"/>
          <p:nvPr/>
        </p:nvPicPr>
        <p:blipFill>
          <a:blip r:embed="rId6">
            <a:alphaModFix/>
          </a:blip>
          <a:stretch>
            <a:fillRect/>
          </a:stretch>
        </p:blipFill>
        <p:spPr>
          <a:xfrm>
            <a:off x="2644600" y="3854700"/>
            <a:ext cx="1692300" cy="346925"/>
          </a:xfrm>
          <a:prstGeom prst="rect">
            <a:avLst/>
          </a:prstGeom>
          <a:noFill/>
          <a:ln>
            <a:noFill/>
          </a:ln>
        </p:spPr>
      </p:pic>
      <p:pic>
        <p:nvPicPr>
          <p:cNvPr id="213" name="Google Shape;213;p33" descr="a_n=\frac{b_n}{c_n}" title="MathEquation,#ffffff"/>
          <p:cNvPicPr preferRelativeResize="0"/>
          <p:nvPr/>
        </p:nvPicPr>
        <p:blipFill>
          <a:blip r:embed="rId7">
            <a:alphaModFix/>
          </a:blip>
          <a:stretch>
            <a:fillRect/>
          </a:stretch>
        </p:blipFill>
        <p:spPr>
          <a:xfrm>
            <a:off x="2564199" y="4462876"/>
            <a:ext cx="1119000" cy="552504"/>
          </a:xfrm>
          <a:prstGeom prst="rect">
            <a:avLst/>
          </a:prstGeom>
          <a:noFill/>
          <a:ln>
            <a:noFill/>
          </a:ln>
        </p:spPr>
      </p:pic>
    </p:spTree>
    <p:extLst>
      <p:ext uri="{BB962C8B-B14F-4D97-AF65-F5344CB8AC3E}">
        <p14:creationId xmlns:p14="http://schemas.microsoft.com/office/powerpoint/2010/main" val="207270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4"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19" name="Google Shape;219;p34"/>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000">
                <a:solidFill>
                  <a:srgbClr val="000000"/>
                </a:solidFill>
                <a:latin typeface="Roboto"/>
                <a:ea typeface="Roboto"/>
                <a:cs typeface="Roboto"/>
                <a:sym typeface="Roboto"/>
              </a:rPr>
              <a:t>Бесконечно малые и бесконечно большие</a:t>
            </a:r>
            <a:endParaRPr sz="4000">
              <a:solidFill>
                <a:srgbClr val="000000"/>
              </a:solidFill>
              <a:latin typeface="Roboto"/>
              <a:ea typeface="Roboto"/>
              <a:cs typeface="Roboto"/>
              <a:sym typeface="Roboto"/>
            </a:endParaRPr>
          </a:p>
        </p:txBody>
      </p:sp>
      <p:sp>
        <p:nvSpPr>
          <p:cNvPr id="220" name="Google Shape;220;p34"/>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         - бесконечно малая, если предел члена последовательности на бесконечности равен нулю</a:t>
            </a:r>
            <a:endParaRPr sz="2200" baseline="-25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         - бесконечно большая, если предел члена последовательности на бесконечности равен бесконечности</a:t>
            </a:r>
            <a:endParaRPr sz="2200">
              <a:solidFill>
                <a:srgbClr val="F5F5F5"/>
              </a:solidFill>
              <a:latin typeface="Roboto"/>
              <a:ea typeface="Roboto"/>
              <a:cs typeface="Roboto"/>
              <a:sym typeface="Roboto"/>
            </a:endParaRPr>
          </a:p>
        </p:txBody>
      </p:sp>
      <p:pic>
        <p:nvPicPr>
          <p:cNvPr id="221" name="Google Shape;221;p34" descr="\{a_n\}" title="MathEquation,#ffffff"/>
          <p:cNvPicPr preferRelativeResize="0"/>
          <p:nvPr/>
        </p:nvPicPr>
        <p:blipFill>
          <a:blip r:embed="rId4">
            <a:alphaModFix/>
          </a:blip>
          <a:stretch>
            <a:fillRect/>
          </a:stretch>
        </p:blipFill>
        <p:spPr>
          <a:xfrm>
            <a:off x="1153250" y="2412700"/>
            <a:ext cx="646750" cy="379975"/>
          </a:xfrm>
          <a:prstGeom prst="rect">
            <a:avLst/>
          </a:prstGeom>
          <a:noFill/>
          <a:ln>
            <a:noFill/>
          </a:ln>
        </p:spPr>
      </p:pic>
      <p:pic>
        <p:nvPicPr>
          <p:cNvPr id="222" name="Google Shape;222;p34" descr="\{b_n\}" title="MathEquation,#ffffff"/>
          <p:cNvPicPr preferRelativeResize="0"/>
          <p:nvPr/>
        </p:nvPicPr>
        <p:blipFill>
          <a:blip r:embed="rId5">
            <a:alphaModFix/>
          </a:blip>
          <a:stretch>
            <a:fillRect/>
          </a:stretch>
        </p:blipFill>
        <p:spPr>
          <a:xfrm>
            <a:off x="1153250" y="3636050"/>
            <a:ext cx="646750" cy="379975"/>
          </a:xfrm>
          <a:prstGeom prst="rect">
            <a:avLst/>
          </a:prstGeom>
          <a:noFill/>
          <a:ln>
            <a:noFill/>
          </a:ln>
        </p:spPr>
      </p:pic>
    </p:spTree>
    <p:extLst>
      <p:ext uri="{BB962C8B-B14F-4D97-AF65-F5344CB8AC3E}">
        <p14:creationId xmlns:p14="http://schemas.microsoft.com/office/powerpoint/2010/main" val="233768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5"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28" name="Google Shape;228;p35"/>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Монотонность</a:t>
            </a:r>
            <a:endParaRPr sz="4400">
              <a:solidFill>
                <a:srgbClr val="000000"/>
              </a:solidFill>
              <a:latin typeface="Roboto"/>
              <a:ea typeface="Roboto"/>
              <a:cs typeface="Roboto"/>
              <a:sym typeface="Roboto"/>
            </a:endParaRPr>
          </a:p>
        </p:txBody>
      </p:sp>
      <p:sp>
        <p:nvSpPr>
          <p:cNvPr id="229" name="Google Shape;229;p35"/>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Убывание</a:t>
            </a:r>
            <a:endParaRPr sz="2200" baseline="-25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Невозрастание</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Неубывание</a:t>
            </a:r>
            <a:endParaRPr sz="22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r>
              <a:rPr lang="ru-RU" sz="2200">
                <a:solidFill>
                  <a:srgbClr val="F5F5F5"/>
                </a:solidFill>
                <a:latin typeface="Roboto"/>
                <a:ea typeface="Roboto"/>
                <a:cs typeface="Roboto"/>
                <a:sym typeface="Roboto"/>
              </a:rPr>
              <a:t>Возрастание</a:t>
            </a:r>
            <a:endParaRPr sz="2200">
              <a:solidFill>
                <a:srgbClr val="F5F5F5"/>
              </a:solidFill>
              <a:latin typeface="Roboto"/>
              <a:ea typeface="Roboto"/>
              <a:cs typeface="Roboto"/>
              <a:sym typeface="Roboto"/>
            </a:endParaRPr>
          </a:p>
        </p:txBody>
      </p:sp>
      <p:pic>
        <p:nvPicPr>
          <p:cNvPr id="230" name="Google Shape;230;p35" descr="a_{n+1} &lt; a_n" title="MathEquation,#ffffff"/>
          <p:cNvPicPr preferRelativeResize="0"/>
          <p:nvPr/>
        </p:nvPicPr>
        <p:blipFill>
          <a:blip r:embed="rId4">
            <a:alphaModFix/>
          </a:blip>
          <a:stretch>
            <a:fillRect/>
          </a:stretch>
        </p:blipFill>
        <p:spPr>
          <a:xfrm>
            <a:off x="3548475" y="2349033"/>
            <a:ext cx="2421576" cy="538800"/>
          </a:xfrm>
          <a:prstGeom prst="rect">
            <a:avLst/>
          </a:prstGeom>
          <a:noFill/>
          <a:ln>
            <a:noFill/>
          </a:ln>
        </p:spPr>
      </p:pic>
      <p:pic>
        <p:nvPicPr>
          <p:cNvPr id="231" name="Google Shape;231;p35" descr="a_{n+1} \leq a_n" title="MathEquation,#ffffff"/>
          <p:cNvPicPr preferRelativeResize="0"/>
          <p:nvPr/>
        </p:nvPicPr>
        <p:blipFill>
          <a:blip r:embed="rId5">
            <a:alphaModFix/>
          </a:blip>
          <a:stretch>
            <a:fillRect/>
          </a:stretch>
        </p:blipFill>
        <p:spPr>
          <a:xfrm>
            <a:off x="3618945" y="3048821"/>
            <a:ext cx="2257778" cy="533400"/>
          </a:xfrm>
          <a:prstGeom prst="rect">
            <a:avLst/>
          </a:prstGeom>
          <a:noFill/>
          <a:ln>
            <a:noFill/>
          </a:ln>
        </p:spPr>
      </p:pic>
      <p:pic>
        <p:nvPicPr>
          <p:cNvPr id="232" name="Google Shape;232;p35" descr="a_{n+1} \geq a_n" title="MathEquation,#ffffff"/>
          <p:cNvPicPr preferRelativeResize="0"/>
          <p:nvPr/>
        </p:nvPicPr>
        <p:blipFill>
          <a:blip r:embed="rId6">
            <a:alphaModFix/>
          </a:blip>
          <a:stretch>
            <a:fillRect/>
          </a:stretch>
        </p:blipFill>
        <p:spPr>
          <a:xfrm>
            <a:off x="3630370" y="3748612"/>
            <a:ext cx="2257778" cy="533400"/>
          </a:xfrm>
          <a:prstGeom prst="rect">
            <a:avLst/>
          </a:prstGeom>
          <a:noFill/>
          <a:ln>
            <a:noFill/>
          </a:ln>
        </p:spPr>
      </p:pic>
      <p:pic>
        <p:nvPicPr>
          <p:cNvPr id="233" name="Google Shape;233;p35" descr="a_{n+1} &gt; a_n" title="MathEquation,#ffffff"/>
          <p:cNvPicPr preferRelativeResize="0"/>
          <p:nvPr/>
        </p:nvPicPr>
        <p:blipFill>
          <a:blip r:embed="rId7">
            <a:alphaModFix/>
          </a:blip>
          <a:stretch>
            <a:fillRect/>
          </a:stretch>
        </p:blipFill>
        <p:spPr>
          <a:xfrm>
            <a:off x="3618945" y="4477905"/>
            <a:ext cx="2397304" cy="533400"/>
          </a:xfrm>
          <a:prstGeom prst="rect">
            <a:avLst/>
          </a:prstGeom>
          <a:noFill/>
          <a:ln>
            <a:noFill/>
          </a:ln>
        </p:spPr>
      </p:pic>
    </p:spTree>
    <p:extLst>
      <p:ext uri="{BB962C8B-B14F-4D97-AF65-F5344CB8AC3E}">
        <p14:creationId xmlns:p14="http://schemas.microsoft.com/office/powerpoint/2010/main" val="1226959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6"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39" name="Google Shape;239;p36"/>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Изоморфизм</a:t>
            </a:r>
            <a:endParaRPr sz="4400">
              <a:solidFill>
                <a:srgbClr val="000000"/>
              </a:solidFill>
              <a:latin typeface="Roboto"/>
              <a:ea typeface="Roboto"/>
              <a:cs typeface="Roboto"/>
              <a:sym typeface="Roboto"/>
            </a:endParaRPr>
          </a:p>
        </p:txBody>
      </p:sp>
      <p:sp>
        <p:nvSpPr>
          <p:cNvPr id="240" name="Google Shape;240;p36"/>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Изоморфизм - свойство сущности сохранять форму и свойства при отображениях и преобразованиях.</a:t>
            </a:r>
            <a:endParaRPr sz="2200">
              <a:solidFill>
                <a:srgbClr val="F5F5F5"/>
              </a:solidFill>
              <a:latin typeface="Roboto"/>
              <a:ea typeface="Roboto"/>
              <a:cs typeface="Roboto"/>
              <a:sym typeface="Roboto"/>
            </a:endParaRPr>
          </a:p>
        </p:txBody>
      </p:sp>
    </p:spTree>
    <p:extLst>
      <p:ext uri="{BB962C8B-B14F-4D97-AF65-F5344CB8AC3E}">
        <p14:creationId xmlns:p14="http://schemas.microsoft.com/office/powerpoint/2010/main" val="127532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7"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46" name="Google Shape;246;p37"/>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Наличие подпоследовательностей</a:t>
            </a:r>
            <a:endParaRPr sz="4400">
              <a:solidFill>
                <a:srgbClr val="000000"/>
              </a:solidFill>
              <a:latin typeface="Roboto"/>
              <a:ea typeface="Roboto"/>
              <a:cs typeface="Roboto"/>
              <a:sym typeface="Roboto"/>
            </a:endParaRPr>
          </a:p>
        </p:txBody>
      </p:sp>
      <p:sp>
        <p:nvSpPr>
          <p:cNvPr id="247" name="Google Shape;247;p37"/>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Подпоследовательность - последовательность, построенная на множестве элементов некоторой исходной последовательности.</a:t>
            </a:r>
            <a:endParaRPr sz="2200">
              <a:solidFill>
                <a:srgbClr val="F5F5F5"/>
              </a:solidFill>
              <a:latin typeface="Roboto"/>
              <a:ea typeface="Roboto"/>
              <a:cs typeface="Roboto"/>
              <a:sym typeface="Roboto"/>
            </a:endParaRPr>
          </a:p>
        </p:txBody>
      </p:sp>
    </p:spTree>
    <p:extLst>
      <p:ext uri="{BB962C8B-B14F-4D97-AF65-F5344CB8AC3E}">
        <p14:creationId xmlns:p14="http://schemas.microsoft.com/office/powerpoint/2010/main" val="3181042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8"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253" name="Google Shape;253;p38"/>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Ограниченность</a:t>
            </a:r>
            <a:endParaRPr sz="4400">
              <a:solidFill>
                <a:srgbClr val="000000"/>
              </a:solidFill>
              <a:latin typeface="Roboto"/>
              <a:ea typeface="Roboto"/>
              <a:cs typeface="Roboto"/>
              <a:sym typeface="Roboto"/>
            </a:endParaRPr>
          </a:p>
        </p:txBody>
      </p:sp>
      <p:sp>
        <p:nvSpPr>
          <p:cNvPr id="254" name="Google Shape;254;p38"/>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Ограниченность сверху:</a:t>
            </a:r>
            <a:endParaRPr sz="2200">
              <a:solidFill>
                <a:srgbClr val="F5F5F5"/>
              </a:solidFill>
              <a:latin typeface="Roboto"/>
              <a:ea typeface="Roboto"/>
              <a:cs typeface="Roboto"/>
              <a:sym typeface="Roboto"/>
            </a:endParaRPr>
          </a:p>
          <a:p>
            <a:pPr marL="0" lvl="0" indent="0" algn="l" rtl="0">
              <a:lnSpc>
                <a:spcPct val="142727"/>
              </a:lnSpc>
              <a:spcBef>
                <a:spcPts val="0"/>
              </a:spcBef>
              <a:spcAft>
                <a:spcPts val="0"/>
              </a:spcAft>
              <a:buNone/>
            </a:pPr>
            <a:endParaRPr sz="2200">
              <a:solidFill>
                <a:srgbClr val="F5F5F5"/>
              </a:solidFill>
              <a:latin typeface="Roboto"/>
              <a:ea typeface="Roboto"/>
              <a:cs typeface="Roboto"/>
              <a:sym typeface="Roboto"/>
            </a:endParaRPr>
          </a:p>
          <a:p>
            <a:pPr marL="0" lvl="0" indent="0" algn="l" rtl="0">
              <a:lnSpc>
                <a:spcPct val="142727"/>
              </a:lnSpc>
              <a:spcBef>
                <a:spcPts val="0"/>
              </a:spcBef>
              <a:spcAft>
                <a:spcPts val="0"/>
              </a:spcAft>
              <a:buNone/>
            </a:pPr>
            <a:r>
              <a:rPr lang="ru-RU" sz="2200">
                <a:solidFill>
                  <a:srgbClr val="F5F5F5"/>
                </a:solidFill>
                <a:latin typeface="Roboto"/>
                <a:ea typeface="Roboto"/>
                <a:cs typeface="Roboto"/>
                <a:sym typeface="Roboto"/>
              </a:rPr>
              <a:t>Ограниченность снизу:</a:t>
            </a:r>
            <a:endParaRPr sz="2200">
              <a:solidFill>
                <a:srgbClr val="F5F5F5"/>
              </a:solidFill>
              <a:latin typeface="Roboto"/>
              <a:ea typeface="Roboto"/>
              <a:cs typeface="Roboto"/>
              <a:sym typeface="Roboto"/>
            </a:endParaRPr>
          </a:p>
        </p:txBody>
      </p:sp>
      <p:pic>
        <p:nvPicPr>
          <p:cNvPr id="255" name="Google Shape;255;p38" descr="\exists M\in \mathbb R:\forall n \in \mathbb N: a_n&lt;M" title="MathEquation,#ffffff"/>
          <p:cNvPicPr preferRelativeResize="0"/>
          <p:nvPr/>
        </p:nvPicPr>
        <p:blipFill>
          <a:blip r:embed="rId4">
            <a:alphaModFix/>
          </a:blip>
          <a:stretch>
            <a:fillRect/>
          </a:stretch>
        </p:blipFill>
        <p:spPr>
          <a:xfrm>
            <a:off x="4464700" y="2247775"/>
            <a:ext cx="4716900" cy="412725"/>
          </a:xfrm>
          <a:prstGeom prst="rect">
            <a:avLst/>
          </a:prstGeom>
          <a:noFill/>
          <a:ln>
            <a:noFill/>
          </a:ln>
        </p:spPr>
      </p:pic>
      <p:pic>
        <p:nvPicPr>
          <p:cNvPr id="256" name="Google Shape;256;p38" descr="\exists m\in \mathbb R:\forall n \in \mathbb N: a_n&gt;m" title="MathEquation,#ffffff"/>
          <p:cNvPicPr preferRelativeResize="0"/>
          <p:nvPr/>
        </p:nvPicPr>
        <p:blipFill>
          <a:blip r:embed="rId5">
            <a:alphaModFix/>
          </a:blip>
          <a:stretch>
            <a:fillRect/>
          </a:stretch>
        </p:blipFill>
        <p:spPr>
          <a:xfrm>
            <a:off x="4530233" y="3222638"/>
            <a:ext cx="4515556" cy="406400"/>
          </a:xfrm>
          <a:prstGeom prst="rect">
            <a:avLst/>
          </a:prstGeom>
          <a:noFill/>
          <a:ln>
            <a:noFill/>
          </a:ln>
        </p:spPr>
      </p:pic>
    </p:spTree>
    <p:extLst>
      <p:ext uri="{BB962C8B-B14F-4D97-AF65-F5344CB8AC3E}">
        <p14:creationId xmlns:p14="http://schemas.microsoft.com/office/powerpoint/2010/main" val="364456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262" name="Google Shape;262;p39"/>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Свойства пределов последовательностей</a:t>
            </a:r>
            <a:endParaRPr/>
          </a:p>
        </p:txBody>
      </p:sp>
    </p:spTree>
    <p:extLst>
      <p:ext uri="{BB962C8B-B14F-4D97-AF65-F5344CB8AC3E}">
        <p14:creationId xmlns:p14="http://schemas.microsoft.com/office/powerpoint/2010/main" val="596893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0"/>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Арифметические свойства</a:t>
            </a:r>
            <a:endParaRPr sz="4400">
              <a:solidFill>
                <a:srgbClr val="000000"/>
              </a:solidFill>
              <a:latin typeface="Roboto"/>
              <a:ea typeface="Roboto"/>
              <a:cs typeface="Roboto"/>
              <a:sym typeface="Roboto"/>
            </a:endParaRPr>
          </a:p>
        </p:txBody>
      </p:sp>
      <p:sp>
        <p:nvSpPr>
          <p:cNvPr id="268" name="Google Shape;268;p40"/>
          <p:cNvSpPr txBox="1"/>
          <p:nvPr/>
        </p:nvSpPr>
        <p:spPr>
          <a:xfrm>
            <a:off x="690850" y="1880124"/>
            <a:ext cx="10810200" cy="40314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Clr>
                <a:srgbClr val="6E32E0"/>
              </a:buClr>
              <a:buSzPts val="3300"/>
              <a:buAutoNum type="arabicPeriod"/>
            </a:pPr>
            <a:r>
              <a:rPr lang="ru-RU" sz="2200">
                <a:latin typeface="Roboto"/>
                <a:ea typeface="Roboto"/>
                <a:cs typeface="Roboto"/>
                <a:sym typeface="Roboto"/>
              </a:rPr>
              <a:t> </a:t>
            </a:r>
            <a:endParaRPr sz="60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4800">
                <a:latin typeface="Roboto"/>
                <a:ea typeface="Roboto"/>
                <a:cs typeface="Roboto"/>
                <a:sym typeface="Roboto"/>
              </a:rPr>
              <a:t> </a:t>
            </a:r>
            <a:endParaRPr sz="48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latin typeface="Roboto"/>
                <a:ea typeface="Roboto"/>
                <a:cs typeface="Roboto"/>
                <a:sym typeface="Roboto"/>
              </a:rPr>
              <a:t> </a:t>
            </a:r>
            <a:endParaRPr sz="2200">
              <a:latin typeface="Roboto"/>
              <a:ea typeface="Roboto"/>
              <a:cs typeface="Roboto"/>
              <a:sym typeface="Roboto"/>
            </a:endParaRPr>
          </a:p>
          <a:p>
            <a:pPr marL="457200" lvl="0" indent="-457200" algn="l" rtl="0">
              <a:lnSpc>
                <a:spcPct val="115000"/>
              </a:lnSpc>
              <a:spcBef>
                <a:spcPts val="1000"/>
              </a:spcBef>
              <a:spcAft>
                <a:spcPts val="1000"/>
              </a:spcAft>
              <a:buClr>
                <a:srgbClr val="6E32E0"/>
              </a:buClr>
              <a:buSzPts val="3300"/>
              <a:buAutoNum type="arabicPeriod"/>
            </a:pPr>
            <a:r>
              <a:rPr lang="ru-RU" sz="4800">
                <a:latin typeface="Roboto"/>
                <a:ea typeface="Roboto"/>
                <a:cs typeface="Roboto"/>
                <a:sym typeface="Roboto"/>
              </a:rPr>
              <a:t> </a:t>
            </a:r>
            <a:endParaRPr sz="4800">
              <a:solidFill>
                <a:srgbClr val="000000"/>
              </a:solidFill>
              <a:latin typeface="Roboto"/>
              <a:ea typeface="Roboto"/>
              <a:cs typeface="Roboto"/>
              <a:sym typeface="Roboto"/>
            </a:endParaRPr>
          </a:p>
        </p:txBody>
      </p:sp>
      <p:pic>
        <p:nvPicPr>
          <p:cNvPr id="269" name="Google Shape;269;p40" descr="\lim\limits_{n \to \infty}(a_n\pm b_n)=\lim\limits_{n \to \infty}a_n\pm \lim\limits_{n \to \infty}b_n" title="MathEquation,#000000"/>
          <p:cNvPicPr preferRelativeResize="0"/>
          <p:nvPr/>
        </p:nvPicPr>
        <p:blipFill>
          <a:blip r:embed="rId3">
            <a:alphaModFix/>
          </a:blip>
          <a:stretch>
            <a:fillRect/>
          </a:stretch>
        </p:blipFill>
        <p:spPr>
          <a:xfrm>
            <a:off x="1286550" y="2000694"/>
            <a:ext cx="5644444" cy="635000"/>
          </a:xfrm>
          <a:prstGeom prst="rect">
            <a:avLst/>
          </a:prstGeom>
          <a:noFill/>
          <a:ln>
            <a:noFill/>
          </a:ln>
        </p:spPr>
      </p:pic>
      <p:pic>
        <p:nvPicPr>
          <p:cNvPr id="270" name="Google Shape;270;p40" descr="\lim\limits_{n \to \infty}(a_n\cdot b_n)=\lim\limits_{n \to \infty}a_n\cdot \lim\limits_{n \to \infty}b_n" title="MathEquation,#000000"/>
          <p:cNvPicPr preferRelativeResize="0"/>
          <p:nvPr/>
        </p:nvPicPr>
        <p:blipFill>
          <a:blip r:embed="rId4">
            <a:alphaModFix/>
          </a:blip>
          <a:stretch>
            <a:fillRect/>
          </a:stretch>
        </p:blipFill>
        <p:spPr>
          <a:xfrm>
            <a:off x="1286550" y="2864300"/>
            <a:ext cx="5237114" cy="635000"/>
          </a:xfrm>
          <a:prstGeom prst="rect">
            <a:avLst/>
          </a:prstGeom>
          <a:noFill/>
          <a:ln>
            <a:noFill/>
          </a:ln>
        </p:spPr>
      </p:pic>
      <p:pic>
        <p:nvPicPr>
          <p:cNvPr id="271" name="Google Shape;271;p40" descr="\lim\limits_{n \to \infty}\big(\frac{a_n}{b_n}\big)=\frac{\lim\limits_{n \to \infty}a_n}{ \lim\limits_{n \to \infty}b_n}, \lim\limits_{n \to \infty}b_n \ne 0" title="MathEquation,#000000"/>
          <p:cNvPicPr preferRelativeResize="0"/>
          <p:nvPr/>
        </p:nvPicPr>
        <p:blipFill>
          <a:blip r:embed="rId5">
            <a:alphaModFix/>
          </a:blip>
          <a:stretch>
            <a:fillRect/>
          </a:stretch>
        </p:blipFill>
        <p:spPr>
          <a:xfrm>
            <a:off x="1376750" y="4385056"/>
            <a:ext cx="4781176" cy="914400"/>
          </a:xfrm>
          <a:prstGeom prst="rect">
            <a:avLst/>
          </a:prstGeom>
          <a:noFill/>
          <a:ln>
            <a:noFill/>
          </a:ln>
        </p:spPr>
      </p:pic>
      <p:pic>
        <p:nvPicPr>
          <p:cNvPr id="272" name="Google Shape;272;p40" descr="\lim\limits_{n \to \infty}Ca_n=C\lim\limits_{n \to \infty}a_n" title="MathEquation,#000000"/>
          <p:cNvPicPr preferRelativeResize="0"/>
          <p:nvPr/>
        </p:nvPicPr>
        <p:blipFill>
          <a:blip r:embed="rId6">
            <a:alphaModFix/>
          </a:blip>
          <a:stretch>
            <a:fillRect/>
          </a:stretch>
        </p:blipFill>
        <p:spPr>
          <a:xfrm>
            <a:off x="1292774" y="3707159"/>
            <a:ext cx="3708030" cy="635000"/>
          </a:xfrm>
          <a:prstGeom prst="rect">
            <a:avLst/>
          </a:prstGeom>
          <a:noFill/>
          <a:ln>
            <a:noFill/>
          </a:ln>
        </p:spPr>
      </p:pic>
    </p:spTree>
    <p:extLst>
      <p:ext uri="{BB962C8B-B14F-4D97-AF65-F5344CB8AC3E}">
        <p14:creationId xmlns:p14="http://schemas.microsoft.com/office/powerpoint/2010/main" val="2101180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1"/>
          <p:cNvSpPr txBox="1"/>
          <p:nvPr/>
        </p:nvSpPr>
        <p:spPr>
          <a:xfrm>
            <a:off x="690850" y="460080"/>
            <a:ext cx="10810200" cy="15054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Теорема о сохранении порядка</a:t>
            </a:r>
            <a:endParaRPr sz="4400">
              <a:solidFill>
                <a:srgbClr val="000000"/>
              </a:solidFill>
              <a:latin typeface="Roboto"/>
              <a:ea typeface="Roboto"/>
              <a:cs typeface="Roboto"/>
              <a:sym typeface="Roboto"/>
            </a:endParaRPr>
          </a:p>
          <a:p>
            <a:pPr marL="0" lvl="0" indent="0" algn="l" rtl="0">
              <a:lnSpc>
                <a:spcPct val="90000"/>
              </a:lnSpc>
              <a:spcBef>
                <a:spcPts val="0"/>
              </a:spcBef>
              <a:spcAft>
                <a:spcPts val="0"/>
              </a:spcAft>
              <a:buNone/>
            </a:pPr>
            <a:r>
              <a:rPr lang="ru-RU" sz="4400">
                <a:latin typeface="Roboto"/>
                <a:ea typeface="Roboto"/>
                <a:cs typeface="Roboto"/>
                <a:sym typeface="Roboto"/>
              </a:rPr>
              <a:t>(теорема о двух милиционерах)</a:t>
            </a:r>
            <a:endParaRPr sz="4400">
              <a:latin typeface="Roboto"/>
              <a:ea typeface="Roboto"/>
              <a:cs typeface="Roboto"/>
              <a:sym typeface="Roboto"/>
            </a:endParaRPr>
          </a:p>
        </p:txBody>
      </p:sp>
      <p:sp>
        <p:nvSpPr>
          <p:cNvPr id="278" name="Google Shape;278;p41"/>
          <p:cNvSpPr txBox="1"/>
          <p:nvPr/>
        </p:nvSpPr>
        <p:spPr>
          <a:xfrm>
            <a:off x="690850" y="3429000"/>
            <a:ext cx="10810200" cy="2482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ru-RU" sz="2200">
                <a:solidFill>
                  <a:srgbClr val="000000"/>
                </a:solidFill>
                <a:latin typeface="Roboto"/>
                <a:ea typeface="Roboto"/>
                <a:cs typeface="Roboto"/>
                <a:sym typeface="Roboto"/>
              </a:rPr>
              <a:t>Если есть порядок между членами разных последовательностей, то этот порядок сохраняется и между их пределами.</a:t>
            </a:r>
            <a:endParaRPr sz="2200">
              <a:solidFill>
                <a:srgbClr val="000000"/>
              </a:solidFill>
              <a:latin typeface="Roboto"/>
              <a:ea typeface="Roboto"/>
              <a:cs typeface="Roboto"/>
              <a:sym typeface="Roboto"/>
            </a:endParaRPr>
          </a:p>
        </p:txBody>
      </p:sp>
      <p:pic>
        <p:nvPicPr>
          <p:cNvPr id="279" name="Google Shape;279;p41" descr="\exists N\in\mathbb{N}\forall n\geq N:x_n\leq z_n\ \leq y_n \Rightarrow\lim\limits_{n\to\infty}x_n\leq\lim\limits_{n\to\infty}z_n\leq\lim\limits_{n\to\infty}y_n" title="MathEquation,#000000"/>
          <p:cNvPicPr preferRelativeResize="0"/>
          <p:nvPr/>
        </p:nvPicPr>
        <p:blipFill>
          <a:blip r:embed="rId3">
            <a:alphaModFix/>
          </a:blip>
          <a:stretch>
            <a:fillRect/>
          </a:stretch>
        </p:blipFill>
        <p:spPr>
          <a:xfrm>
            <a:off x="900000" y="2652475"/>
            <a:ext cx="9081174" cy="590275"/>
          </a:xfrm>
          <a:prstGeom prst="rect">
            <a:avLst/>
          </a:prstGeom>
          <a:noFill/>
          <a:ln>
            <a:noFill/>
          </a:ln>
        </p:spPr>
      </p:pic>
    </p:spTree>
    <p:extLst>
      <p:ext uri="{BB962C8B-B14F-4D97-AF65-F5344CB8AC3E}">
        <p14:creationId xmlns:p14="http://schemas.microsoft.com/office/powerpoint/2010/main" val="4275836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3" name="Google Shape;133;p28"/>
          <p:cNvSpPr txBox="1"/>
          <p:nvPr/>
        </p:nvSpPr>
        <p:spPr>
          <a:xfrm>
            <a:off x="690850" y="499650"/>
            <a:ext cx="103221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Выборка - результат последовательного выбора элементов множества. </a:t>
            </a:r>
            <a:endParaRPr sz="4400">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2"/>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 </a:t>
            </a:r>
            <a:r>
              <a:rPr lang="ru-RU" sz="4400">
                <a:latin typeface="Roboto"/>
                <a:ea typeface="Roboto"/>
                <a:cs typeface="Roboto"/>
                <a:sym typeface="Roboto"/>
              </a:rPr>
              <a:t>сходимости</a:t>
            </a:r>
            <a:endParaRPr sz="4400">
              <a:solidFill>
                <a:srgbClr val="000000"/>
              </a:solidFill>
              <a:latin typeface="Roboto"/>
              <a:ea typeface="Roboto"/>
              <a:cs typeface="Roboto"/>
              <a:sym typeface="Roboto"/>
            </a:endParaRPr>
          </a:p>
        </p:txBody>
      </p:sp>
      <p:sp>
        <p:nvSpPr>
          <p:cNvPr id="285" name="Google Shape;285;p42"/>
          <p:cNvSpPr txBox="1"/>
          <p:nvPr/>
        </p:nvSpPr>
        <p:spPr>
          <a:xfrm>
            <a:off x="690850" y="1834775"/>
            <a:ext cx="10810200" cy="44367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0"/>
              </a:spcBef>
              <a:spcAft>
                <a:spcPts val="0"/>
              </a:spcAft>
              <a:buClr>
                <a:srgbClr val="6E32E0"/>
              </a:buClr>
              <a:buSzPts val="3300"/>
              <a:buAutoNum type="arabicPeriod"/>
            </a:pPr>
            <a:r>
              <a:rPr lang="ru-RU" sz="2200">
                <a:latin typeface="Roboto"/>
                <a:ea typeface="Roboto"/>
                <a:cs typeface="Roboto"/>
                <a:sym typeface="Roboto"/>
              </a:rPr>
              <a:t>Сходящаяся последовательность имеет единственный предел</a:t>
            </a:r>
            <a:endParaRPr sz="22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latin typeface="Roboto"/>
                <a:ea typeface="Roboto"/>
                <a:cs typeface="Roboto"/>
                <a:sym typeface="Roboto"/>
              </a:rPr>
              <a:t>Подпоследовательность сходящейся последовательности сходится                     к тому же числу</a:t>
            </a:r>
            <a:endParaRPr sz="2200">
              <a:solidFill>
                <a:srgbClr val="000000"/>
              </a:solidFill>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AutoNum type="arabicPeriod"/>
            </a:pPr>
            <a:r>
              <a:rPr lang="ru-RU" sz="2200">
                <a:latin typeface="Roboto"/>
                <a:ea typeface="Roboto"/>
                <a:cs typeface="Roboto"/>
                <a:sym typeface="Roboto"/>
              </a:rPr>
              <a:t>Если все подпоследовательности сходятся, то их пределы равны</a:t>
            </a:r>
            <a:endParaRPr sz="2200">
              <a:solidFill>
                <a:srgbClr val="000000"/>
              </a:solidFill>
              <a:latin typeface="Roboto"/>
              <a:ea typeface="Roboto"/>
              <a:cs typeface="Roboto"/>
              <a:sym typeface="Roboto"/>
            </a:endParaRPr>
          </a:p>
          <a:p>
            <a:pPr marL="457200" lvl="0" indent="0" algn="l" rtl="0">
              <a:lnSpc>
                <a:spcPct val="115000"/>
              </a:lnSpc>
              <a:spcBef>
                <a:spcPts val="1000"/>
              </a:spcBef>
              <a:spcAft>
                <a:spcPts val="0"/>
              </a:spcAft>
              <a:buNone/>
            </a:pPr>
            <a:endParaRPr sz="2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7488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3"/>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 </a:t>
            </a:r>
            <a:r>
              <a:rPr lang="ru-RU" sz="4400">
                <a:latin typeface="Roboto"/>
                <a:ea typeface="Roboto"/>
                <a:cs typeface="Roboto"/>
                <a:sym typeface="Roboto"/>
              </a:rPr>
              <a:t>сходимости</a:t>
            </a:r>
            <a:endParaRPr sz="4400">
              <a:solidFill>
                <a:srgbClr val="000000"/>
              </a:solidFill>
              <a:latin typeface="Roboto"/>
              <a:ea typeface="Roboto"/>
              <a:cs typeface="Roboto"/>
              <a:sym typeface="Roboto"/>
            </a:endParaRPr>
          </a:p>
        </p:txBody>
      </p:sp>
      <p:sp>
        <p:nvSpPr>
          <p:cNvPr id="291" name="Google Shape;291;p43"/>
          <p:cNvSpPr txBox="1"/>
          <p:nvPr/>
        </p:nvSpPr>
        <p:spPr>
          <a:xfrm>
            <a:off x="690850" y="1834775"/>
            <a:ext cx="10810200" cy="4436700"/>
          </a:xfrm>
          <a:prstGeom prst="rect">
            <a:avLst/>
          </a:prstGeom>
          <a:noFill/>
          <a:ln>
            <a:noFill/>
          </a:ln>
        </p:spPr>
        <p:txBody>
          <a:bodyPr spcFirstLastPara="1" wrap="square" lIns="91425" tIns="45700" rIns="91425" bIns="45700" anchor="t" anchorCtr="0">
            <a:noAutofit/>
          </a:bodyPr>
          <a:lstStyle/>
          <a:p>
            <a:pPr marL="457200" lvl="0" indent="-457200" algn="l" rtl="0">
              <a:lnSpc>
                <a:spcPct val="115000"/>
              </a:lnSpc>
              <a:spcBef>
                <a:spcPts val="1000"/>
              </a:spcBef>
              <a:spcAft>
                <a:spcPts val="0"/>
              </a:spcAft>
              <a:buClr>
                <a:srgbClr val="6E32E0"/>
              </a:buClr>
              <a:buSzPts val="3300"/>
              <a:buFont typeface="Roboto"/>
              <a:buAutoNum type="arabicPeriod" startAt="4"/>
            </a:pPr>
            <a:r>
              <a:rPr lang="ru-RU" sz="2200">
                <a:latin typeface="Roboto"/>
                <a:ea typeface="Roboto"/>
                <a:cs typeface="Roboto"/>
                <a:sym typeface="Roboto"/>
              </a:rPr>
              <a:t> Если последовательность расположена на одном отрезке, то на этом отрезке расположен и ее предел</a:t>
            </a:r>
            <a:endParaRPr sz="2200">
              <a:latin typeface="Roboto"/>
              <a:ea typeface="Roboto"/>
              <a:cs typeface="Roboto"/>
              <a:sym typeface="Roboto"/>
            </a:endParaRPr>
          </a:p>
          <a:p>
            <a:pPr marL="457200" lvl="0" indent="-457200" algn="l" rtl="0">
              <a:lnSpc>
                <a:spcPct val="115000"/>
              </a:lnSpc>
              <a:spcBef>
                <a:spcPts val="1000"/>
              </a:spcBef>
              <a:spcAft>
                <a:spcPts val="0"/>
              </a:spcAft>
              <a:buClr>
                <a:srgbClr val="6E32E0"/>
              </a:buClr>
              <a:buSzPts val="3300"/>
              <a:buFont typeface="Roboto"/>
              <a:buAutoNum type="arabicPeriod" startAt="4"/>
            </a:pPr>
            <a:r>
              <a:rPr lang="ru-RU" sz="2200">
                <a:solidFill>
                  <a:schemeClr val="dk1"/>
                </a:solidFill>
                <a:latin typeface="Roboto"/>
                <a:ea typeface="Roboto"/>
                <a:cs typeface="Roboto"/>
                <a:sym typeface="Roboto"/>
              </a:rPr>
              <a:t>У монотонной, ограниченной со стороны стремления последовательности есть предел</a:t>
            </a:r>
            <a:endParaRPr sz="2200">
              <a:solidFill>
                <a:schemeClr val="dk1"/>
              </a:solidFill>
              <a:latin typeface="Roboto"/>
              <a:ea typeface="Roboto"/>
              <a:cs typeface="Roboto"/>
              <a:sym typeface="Roboto"/>
            </a:endParaRPr>
          </a:p>
          <a:p>
            <a:pPr marL="457200" marR="0" lvl="0" indent="-457200" algn="l" rtl="0">
              <a:lnSpc>
                <a:spcPct val="115000"/>
              </a:lnSpc>
              <a:spcBef>
                <a:spcPts val="1000"/>
              </a:spcBef>
              <a:spcAft>
                <a:spcPts val="0"/>
              </a:spcAft>
              <a:buClr>
                <a:srgbClr val="6E32E0"/>
              </a:buClr>
              <a:buSzPts val="3300"/>
              <a:buFont typeface="Roboto"/>
              <a:buAutoNum type="arabicPeriod" startAt="4"/>
            </a:pPr>
            <a:r>
              <a:rPr lang="ru-RU" sz="2200">
                <a:solidFill>
                  <a:schemeClr val="dk1"/>
                </a:solidFill>
                <a:latin typeface="Roboto"/>
                <a:ea typeface="Roboto"/>
                <a:cs typeface="Roboto"/>
                <a:sym typeface="Roboto"/>
              </a:rPr>
              <a:t>Замена или удаление конечного числа элементов в сходящейся последовательности не влияет на предел</a:t>
            </a:r>
            <a:endParaRPr sz="2200">
              <a:solidFill>
                <a:schemeClr val="dk1"/>
              </a:solidFill>
              <a:latin typeface="Roboto"/>
              <a:ea typeface="Roboto"/>
              <a:cs typeface="Roboto"/>
              <a:sym typeface="Roboto"/>
            </a:endParaRPr>
          </a:p>
          <a:p>
            <a:pPr marL="457200" lvl="0" indent="0" algn="l" rtl="0">
              <a:lnSpc>
                <a:spcPct val="115000"/>
              </a:lnSpc>
              <a:spcBef>
                <a:spcPts val="1000"/>
              </a:spcBef>
              <a:spcAft>
                <a:spcPts val="0"/>
              </a:spcAft>
              <a:buNone/>
            </a:pPr>
            <a:endParaRPr sz="2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797946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Теорема Штольца</a:t>
            </a:r>
            <a:endParaRPr sz="4400">
              <a:solidFill>
                <a:srgbClr val="000000"/>
              </a:solidFill>
              <a:latin typeface="Roboto"/>
              <a:ea typeface="Roboto"/>
              <a:cs typeface="Roboto"/>
              <a:sym typeface="Roboto"/>
            </a:endParaRPr>
          </a:p>
        </p:txBody>
      </p:sp>
      <p:sp>
        <p:nvSpPr>
          <p:cNvPr id="297" name="Google Shape;297;p44"/>
          <p:cNvSpPr txBox="1"/>
          <p:nvPr/>
        </p:nvSpPr>
        <p:spPr>
          <a:xfrm>
            <a:off x="690850" y="1880124"/>
            <a:ext cx="10810200" cy="4031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ru-RU" sz="2200">
                <a:solidFill>
                  <a:srgbClr val="000000"/>
                </a:solidFill>
                <a:latin typeface="Roboto"/>
                <a:ea typeface="Roboto"/>
                <a:cs typeface="Roboto"/>
                <a:sym typeface="Roboto"/>
              </a:rPr>
              <a:t>Пусть</a:t>
            </a:r>
            <a:r>
              <a:rPr lang="ru-RU" sz="2200">
                <a:latin typeface="Roboto"/>
                <a:ea typeface="Roboto"/>
                <a:cs typeface="Roboto"/>
                <a:sym typeface="Roboto"/>
              </a:rPr>
              <a:t>       </a:t>
            </a:r>
            <a:r>
              <a:rPr lang="ru-RU" sz="2200">
                <a:solidFill>
                  <a:srgbClr val="000000"/>
                </a:solidFill>
                <a:latin typeface="Roboto"/>
                <a:ea typeface="Roboto"/>
                <a:cs typeface="Roboto"/>
                <a:sym typeface="Roboto"/>
              </a:rPr>
              <a:t>и</a:t>
            </a:r>
            <a:r>
              <a:rPr lang="ru-RU" sz="2200">
                <a:latin typeface="Roboto"/>
                <a:ea typeface="Roboto"/>
                <a:cs typeface="Roboto"/>
                <a:sym typeface="Roboto"/>
              </a:rPr>
              <a:t>       </a:t>
            </a:r>
            <a:r>
              <a:rPr lang="ru-RU" sz="2200">
                <a:solidFill>
                  <a:srgbClr val="000000"/>
                </a:solidFill>
                <a:latin typeface="Roboto"/>
                <a:ea typeface="Roboto"/>
                <a:cs typeface="Roboto"/>
                <a:sym typeface="Roboto"/>
              </a:rPr>
              <a:t>— две последовательности вещественных чисел, причём положительна, неограничена и строго возрастает (хотя бы начиная с некоторого члена). Тогда, если существует предел</a:t>
            </a:r>
            <a:endParaRPr sz="2200">
              <a:solidFill>
                <a:srgbClr val="000000"/>
              </a:solidFill>
              <a:latin typeface="Roboto"/>
              <a:ea typeface="Roboto"/>
              <a:cs typeface="Roboto"/>
              <a:sym typeface="Roboto"/>
            </a:endParaRPr>
          </a:p>
          <a:p>
            <a:pPr marL="0" lvl="0" indent="0" algn="l" rtl="0">
              <a:lnSpc>
                <a:spcPct val="115000"/>
              </a:lnSpc>
              <a:spcBef>
                <a:spcPts val="1000"/>
              </a:spcBef>
              <a:spcAft>
                <a:spcPts val="0"/>
              </a:spcAft>
              <a:buNone/>
            </a:pPr>
            <a:endParaRPr sz="2200">
              <a:solidFill>
                <a:srgbClr val="000000"/>
              </a:solidFill>
              <a:latin typeface="Roboto"/>
              <a:ea typeface="Roboto"/>
              <a:cs typeface="Roboto"/>
              <a:sym typeface="Roboto"/>
            </a:endParaRPr>
          </a:p>
          <a:p>
            <a:pPr marL="0" lvl="0" indent="0" algn="l" rtl="0">
              <a:lnSpc>
                <a:spcPct val="115000"/>
              </a:lnSpc>
              <a:spcBef>
                <a:spcPts val="1000"/>
              </a:spcBef>
              <a:spcAft>
                <a:spcPts val="0"/>
              </a:spcAft>
              <a:buNone/>
            </a:pPr>
            <a:endParaRPr sz="2200">
              <a:solidFill>
                <a:srgbClr val="000000"/>
              </a:solidFill>
              <a:latin typeface="Roboto"/>
              <a:ea typeface="Roboto"/>
              <a:cs typeface="Roboto"/>
              <a:sym typeface="Roboto"/>
            </a:endParaRPr>
          </a:p>
          <a:p>
            <a:pPr marL="0" lvl="0" indent="0" algn="l" rtl="0">
              <a:lnSpc>
                <a:spcPct val="115000"/>
              </a:lnSpc>
              <a:spcBef>
                <a:spcPts val="1000"/>
              </a:spcBef>
              <a:spcAft>
                <a:spcPts val="0"/>
              </a:spcAft>
              <a:buNone/>
            </a:pPr>
            <a:r>
              <a:rPr lang="ru-RU" sz="2200">
                <a:solidFill>
                  <a:srgbClr val="000000"/>
                </a:solidFill>
                <a:latin typeface="Roboto"/>
                <a:ea typeface="Roboto"/>
                <a:cs typeface="Roboto"/>
                <a:sym typeface="Roboto"/>
              </a:rPr>
              <a:t>то существует и предел:</a:t>
            </a:r>
            <a:endParaRPr sz="2200">
              <a:solidFill>
                <a:srgbClr val="000000"/>
              </a:solidFill>
              <a:latin typeface="Roboto"/>
              <a:ea typeface="Roboto"/>
              <a:cs typeface="Roboto"/>
              <a:sym typeface="Roboto"/>
            </a:endParaRPr>
          </a:p>
          <a:p>
            <a:pPr marL="0" lvl="0" indent="0" algn="l" rtl="0">
              <a:lnSpc>
                <a:spcPct val="115000"/>
              </a:lnSpc>
              <a:spcBef>
                <a:spcPts val="1000"/>
              </a:spcBef>
              <a:spcAft>
                <a:spcPts val="0"/>
              </a:spcAft>
              <a:buNone/>
            </a:pPr>
            <a:endParaRPr sz="1600">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ru-RU" sz="2200">
                <a:solidFill>
                  <a:srgbClr val="000000"/>
                </a:solidFill>
                <a:latin typeface="Roboto"/>
                <a:ea typeface="Roboto"/>
                <a:cs typeface="Roboto"/>
                <a:sym typeface="Roboto"/>
              </a:rPr>
              <a:t>                  </a:t>
            </a:r>
            <a:endParaRPr sz="2200">
              <a:solidFill>
                <a:srgbClr val="000000"/>
              </a:solidFill>
              <a:latin typeface="Roboto"/>
              <a:ea typeface="Roboto"/>
              <a:cs typeface="Roboto"/>
              <a:sym typeface="Roboto"/>
            </a:endParaRPr>
          </a:p>
        </p:txBody>
      </p:sp>
      <p:pic>
        <p:nvPicPr>
          <p:cNvPr id="298" name="Google Shape;298;p44" descr="\lim\limits_{n\to\infty}\frac{a_n-a_{n-1}}{b_n-b_{n-1}}," title="MathEquation,#000000"/>
          <p:cNvPicPr preferRelativeResize="0"/>
          <p:nvPr/>
        </p:nvPicPr>
        <p:blipFill>
          <a:blip r:embed="rId3">
            <a:alphaModFix/>
          </a:blip>
          <a:stretch>
            <a:fillRect/>
          </a:stretch>
        </p:blipFill>
        <p:spPr>
          <a:xfrm>
            <a:off x="900000" y="3364888"/>
            <a:ext cx="1970750" cy="692225"/>
          </a:xfrm>
          <a:prstGeom prst="rect">
            <a:avLst/>
          </a:prstGeom>
          <a:noFill/>
          <a:ln>
            <a:noFill/>
          </a:ln>
        </p:spPr>
      </p:pic>
      <p:pic>
        <p:nvPicPr>
          <p:cNvPr id="299" name="Google Shape;299;p44" descr="\lim\limits_{n\to\infty}\frac{a_n}{b_n}=\lim\limits_{n\to\infty}\frac{a_n-a_{n-1}}{b_n-b_{n-1}}" title="MathEquation,#000000"/>
          <p:cNvPicPr preferRelativeResize="0"/>
          <p:nvPr/>
        </p:nvPicPr>
        <p:blipFill>
          <a:blip r:embed="rId4">
            <a:alphaModFix/>
          </a:blip>
          <a:stretch>
            <a:fillRect/>
          </a:stretch>
        </p:blipFill>
        <p:spPr>
          <a:xfrm>
            <a:off x="900000" y="4902013"/>
            <a:ext cx="3504936" cy="692225"/>
          </a:xfrm>
          <a:prstGeom prst="rect">
            <a:avLst/>
          </a:prstGeom>
          <a:noFill/>
          <a:ln>
            <a:noFill/>
          </a:ln>
        </p:spPr>
      </p:pic>
      <p:pic>
        <p:nvPicPr>
          <p:cNvPr id="300" name="Google Shape;300;p44" descr="a_n" title="MathEquation,#000000"/>
          <p:cNvPicPr preferRelativeResize="0"/>
          <p:nvPr/>
        </p:nvPicPr>
        <p:blipFill>
          <a:blip r:embed="rId5">
            <a:alphaModFix/>
          </a:blip>
          <a:stretch>
            <a:fillRect/>
          </a:stretch>
        </p:blipFill>
        <p:spPr>
          <a:xfrm>
            <a:off x="1635325" y="2141950"/>
            <a:ext cx="336926" cy="251425"/>
          </a:xfrm>
          <a:prstGeom prst="rect">
            <a:avLst/>
          </a:prstGeom>
          <a:noFill/>
          <a:ln>
            <a:noFill/>
          </a:ln>
        </p:spPr>
      </p:pic>
      <p:pic>
        <p:nvPicPr>
          <p:cNvPr id="301" name="Google Shape;301;p44" descr="b_n" title="MathEquation,#000000"/>
          <p:cNvPicPr preferRelativeResize="0"/>
          <p:nvPr/>
        </p:nvPicPr>
        <p:blipFill>
          <a:blip r:embed="rId6">
            <a:alphaModFix/>
          </a:blip>
          <a:stretch>
            <a:fillRect/>
          </a:stretch>
        </p:blipFill>
        <p:spPr>
          <a:xfrm>
            <a:off x="2252025" y="2030352"/>
            <a:ext cx="336926" cy="363023"/>
          </a:xfrm>
          <a:prstGeom prst="rect">
            <a:avLst/>
          </a:prstGeom>
          <a:noFill/>
          <a:ln>
            <a:noFill/>
          </a:ln>
        </p:spPr>
      </p:pic>
      <p:pic>
        <p:nvPicPr>
          <p:cNvPr id="302" name="Google Shape;302;p44" descr="b_n" title="MathEquation,#000000"/>
          <p:cNvPicPr preferRelativeResize="0"/>
          <p:nvPr/>
        </p:nvPicPr>
        <p:blipFill>
          <a:blip r:embed="rId6">
            <a:alphaModFix/>
          </a:blip>
          <a:stretch>
            <a:fillRect/>
          </a:stretch>
        </p:blipFill>
        <p:spPr>
          <a:xfrm>
            <a:off x="10291125" y="2030352"/>
            <a:ext cx="336926" cy="363023"/>
          </a:xfrm>
          <a:prstGeom prst="rect">
            <a:avLst/>
          </a:prstGeom>
          <a:noFill/>
          <a:ln>
            <a:noFill/>
          </a:ln>
        </p:spPr>
      </p:pic>
    </p:spTree>
    <p:extLst>
      <p:ext uri="{BB962C8B-B14F-4D97-AF65-F5344CB8AC3E}">
        <p14:creationId xmlns:p14="http://schemas.microsoft.com/office/powerpoint/2010/main" val="49257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5"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308" name="Google Shape;308;p45"/>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309" name="Google Shape;309;p45"/>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Изучены свойства последовательностей</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Сформировано представление о свойствах переделов</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33934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6" descr="http://nig-politis.com/wp-content/uploads/2015/07/Data_Processing1.jpg"/>
          <p:cNvPicPr preferRelativeResize="0"/>
          <p:nvPr/>
        </p:nvPicPr>
        <p:blipFill rotWithShape="1">
          <a:blip r:embed="rId3">
            <a:alphaModFix amt="50000"/>
          </a:blip>
          <a:srcRect r="15261"/>
          <a:stretch/>
        </p:blipFill>
        <p:spPr>
          <a:xfrm>
            <a:off x="-1" y="0"/>
            <a:ext cx="12192001" cy="6858000"/>
          </a:xfrm>
          <a:prstGeom prst="rect">
            <a:avLst/>
          </a:prstGeom>
          <a:noFill/>
          <a:ln>
            <a:noFill/>
          </a:ln>
        </p:spPr>
      </p:pic>
      <p:pic>
        <p:nvPicPr>
          <p:cNvPr id="117" name="Google Shape;117;p26"/>
          <p:cNvPicPr preferRelativeResize="0"/>
          <p:nvPr/>
        </p:nvPicPr>
        <p:blipFill>
          <a:blip r:embed="rId4">
            <a:alphaModFix/>
          </a:blip>
          <a:stretch>
            <a:fillRect/>
          </a:stretch>
        </p:blipFill>
        <p:spPr>
          <a:xfrm>
            <a:off x="797450" y="644050"/>
            <a:ext cx="2795676" cy="834050"/>
          </a:xfrm>
          <a:prstGeom prst="rect">
            <a:avLst/>
          </a:prstGeom>
          <a:noFill/>
          <a:ln>
            <a:noFill/>
          </a:ln>
        </p:spPr>
      </p:pic>
      <p:sp>
        <p:nvSpPr>
          <p:cNvPr id="118" name="Google Shape;118;p26"/>
          <p:cNvSpPr txBox="1"/>
          <p:nvPr/>
        </p:nvSpPr>
        <p:spPr>
          <a:xfrm>
            <a:off x="690846" y="2728453"/>
            <a:ext cx="10281900" cy="27690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6480">
                <a:solidFill>
                  <a:srgbClr val="FFFFFF"/>
                </a:solidFill>
                <a:latin typeface="Roboto Medium"/>
                <a:ea typeface="Roboto Medium"/>
                <a:cs typeface="Roboto Medium"/>
                <a:sym typeface="Roboto Medium"/>
              </a:rPr>
              <a:t>Свойства сходящихся последовательностей</a:t>
            </a:r>
            <a:endParaRPr sz="6480">
              <a:solidFill>
                <a:srgbClr val="FFFFFF"/>
              </a:solidFill>
              <a:latin typeface="Roboto Medium"/>
              <a:ea typeface="Roboto Medium"/>
              <a:cs typeface="Roboto Medium"/>
              <a:sym typeface="Roboto Medium"/>
            </a:endParaRPr>
          </a:p>
        </p:txBody>
      </p:sp>
      <p:sp>
        <p:nvSpPr>
          <p:cNvPr id="119" name="Google Shape;119;p26"/>
          <p:cNvSpPr txBox="1"/>
          <p:nvPr/>
        </p:nvSpPr>
        <p:spPr>
          <a:xfrm>
            <a:off x="690847" y="5714495"/>
            <a:ext cx="9918000" cy="503700"/>
          </a:xfrm>
          <a:prstGeom prst="rect">
            <a:avLst/>
          </a:prstGeom>
          <a:noFill/>
          <a:ln>
            <a:noFill/>
          </a:ln>
        </p:spPr>
        <p:txBody>
          <a:bodyPr spcFirstLastPara="1" wrap="square" lIns="91425" tIns="45700" rIns="91425" bIns="45700" anchor="t" anchorCtr="0">
            <a:noAutofit/>
          </a:bodyPr>
          <a:lstStyle/>
          <a:p>
            <a:pPr marL="0" lvl="0" indent="0" algn="l" rtl="0">
              <a:lnSpc>
                <a:spcPct val="142727"/>
              </a:lnSpc>
              <a:spcBef>
                <a:spcPts val="0"/>
              </a:spcBef>
              <a:spcAft>
                <a:spcPts val="0"/>
              </a:spcAft>
              <a:buNone/>
            </a:pPr>
            <a:r>
              <a:rPr lang="ru-RU" sz="2200">
                <a:solidFill>
                  <a:srgbClr val="FFFFFF"/>
                </a:solidFill>
                <a:latin typeface="Roboto"/>
                <a:ea typeface="Roboto"/>
                <a:cs typeface="Roboto"/>
                <a:sym typeface="Roboto"/>
              </a:rPr>
              <a:t>Примеры нахождения пределов последовательностей</a:t>
            </a:r>
            <a:endParaRPr sz="2200">
              <a:solidFill>
                <a:srgbClr val="FFFFFF"/>
              </a:solidFill>
              <a:latin typeface="Roboto"/>
              <a:ea typeface="Roboto"/>
              <a:cs typeface="Roboto"/>
              <a:sym typeface="Roboto"/>
            </a:endParaRPr>
          </a:p>
        </p:txBody>
      </p:sp>
      <p:sp>
        <p:nvSpPr>
          <p:cNvPr id="120" name="Google Shape;120;p26"/>
          <p:cNvSpPr txBox="1"/>
          <p:nvPr/>
        </p:nvSpPr>
        <p:spPr>
          <a:xfrm>
            <a:off x="6504494" y="809270"/>
            <a:ext cx="5024100" cy="503700"/>
          </a:xfrm>
          <a:prstGeom prst="rect">
            <a:avLst/>
          </a:prstGeom>
          <a:noFill/>
          <a:ln>
            <a:noFill/>
          </a:ln>
        </p:spPr>
        <p:txBody>
          <a:bodyPr spcFirstLastPara="1" wrap="square" lIns="91425" tIns="45700" rIns="91425" bIns="45700" anchor="ctr" anchorCtr="0">
            <a:noAutofit/>
          </a:bodyPr>
          <a:lstStyle/>
          <a:p>
            <a:pPr marL="0" marR="0" lvl="0" indent="0" algn="r" rtl="0">
              <a:lnSpc>
                <a:spcPct val="142727"/>
              </a:lnSpc>
              <a:spcBef>
                <a:spcPts val="0"/>
              </a:spcBef>
              <a:spcAft>
                <a:spcPts val="0"/>
              </a:spcAft>
              <a:buClr>
                <a:srgbClr val="FFFFFF"/>
              </a:buClr>
              <a:buSzPts val="2200"/>
              <a:buFont typeface="Arial"/>
              <a:buNone/>
            </a:pPr>
            <a:r>
              <a:rPr lang="ru-RU" sz="2200" b="0" i="0" u="none" strike="noStrike" cap="none">
                <a:solidFill>
                  <a:srgbClr val="FFFFFF"/>
                </a:solidFill>
                <a:latin typeface="Roboto"/>
                <a:ea typeface="Roboto"/>
                <a:cs typeface="Roboto"/>
                <a:sym typeface="Roboto"/>
              </a:rPr>
              <a:t>Часть </a:t>
            </a:r>
            <a:r>
              <a:rPr lang="ru-RU" sz="2200">
                <a:solidFill>
                  <a:srgbClr val="FFFFFF"/>
                </a:solidFill>
                <a:latin typeface="Roboto"/>
                <a:ea typeface="Roboto"/>
                <a:cs typeface="Roboto"/>
                <a:sym typeface="Roboto"/>
              </a:rPr>
              <a:t>3</a:t>
            </a:r>
            <a:r>
              <a:rPr lang="ru-RU" sz="2200" b="0" i="0" u="none" strike="noStrike" cap="none">
                <a:solidFill>
                  <a:srgbClr val="FFFFFF"/>
                </a:solidFill>
                <a:latin typeface="Roboto"/>
                <a:ea typeface="Roboto"/>
                <a:cs typeface="Roboto"/>
                <a:sym typeface="Roboto"/>
              </a:rPr>
              <a:t> Тема </a:t>
            </a:r>
            <a:r>
              <a:rPr lang="ru-RU" sz="2200">
                <a:solidFill>
                  <a:srgbClr val="FFFFFF"/>
                </a:solidFill>
                <a:latin typeface="Roboto"/>
                <a:ea typeface="Roboto"/>
                <a:cs typeface="Roboto"/>
                <a:sym typeface="Roboto"/>
              </a:rPr>
              <a:t>3</a:t>
            </a:r>
            <a:endParaRPr sz="2200" b="0" i="0" u="none" strike="noStrike" cap="none">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274800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7"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126" name="Google Shape;126;p27"/>
          <p:cNvSpPr txBox="1">
            <a:spLocks noGrp="1"/>
          </p:cNvSpPr>
          <p:nvPr>
            <p:ph type="title"/>
          </p:nvPr>
        </p:nvSpPr>
        <p:spPr>
          <a:xfrm>
            <a:off x="690847" y="692150"/>
            <a:ext cx="4681200" cy="5411400"/>
          </a:xfrm>
          <a:prstGeom prst="rect">
            <a:avLst/>
          </a:prstGeom>
          <a:noFill/>
          <a:ln>
            <a:noFill/>
          </a:ln>
        </p:spPr>
        <p:txBody>
          <a:bodyPr spcFirstLastPara="1" wrap="square" lIns="91425" tIns="45700" rIns="91425" bIns="45700" anchor="ctr" anchorCtr="0">
            <a:noAutofit/>
          </a:bodyPr>
          <a:lstStyle/>
          <a:p>
            <a:pPr marL="0" lvl="0" indent="0" algn="l" rtl="0">
              <a:lnSpc>
                <a:spcPct val="71363"/>
              </a:lnSpc>
              <a:spcBef>
                <a:spcPts val="0"/>
              </a:spcBef>
              <a:spcAft>
                <a:spcPts val="0"/>
              </a:spcAft>
              <a:buClr>
                <a:schemeClr val="dk1"/>
              </a:buClr>
              <a:buSzPts val="4400"/>
              <a:buFont typeface="Roboto"/>
              <a:buNone/>
            </a:pPr>
            <a:r>
              <a:rPr lang="ru-RU"/>
              <a:t>В этом видео</a:t>
            </a:r>
            <a:endParaRPr/>
          </a:p>
        </p:txBody>
      </p:sp>
      <p:sp>
        <p:nvSpPr>
          <p:cNvPr id="127" name="Google Shape;127;p27"/>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Свойства сходящихся последовательностей</a:t>
            </a:r>
            <a:endParaRPr sz="2200">
              <a:solidFill>
                <a:srgbClr val="FFFFFF"/>
              </a:solidFill>
              <a:latin typeface="Roboto"/>
              <a:ea typeface="Roboto"/>
              <a:cs typeface="Roboto"/>
              <a:sym typeface="Roboto"/>
            </a:endParaRPr>
          </a:p>
          <a:p>
            <a:pPr marL="457200" lvl="0" indent="-457200" algn="l" rtl="0">
              <a:lnSpc>
                <a:spcPct val="142727"/>
              </a:lnSpc>
              <a:spcBef>
                <a:spcPts val="2200"/>
              </a:spcBef>
              <a:spcAft>
                <a:spcPts val="0"/>
              </a:spcAft>
              <a:buClr>
                <a:srgbClr val="FFFFFF"/>
              </a:buClr>
              <a:buSzPts val="2200"/>
              <a:buAutoNum type="arabicPeriod"/>
            </a:pPr>
            <a:r>
              <a:rPr lang="ru-RU" sz="2200">
                <a:solidFill>
                  <a:srgbClr val="FFFFFF"/>
                </a:solidFill>
                <a:latin typeface="Roboto"/>
                <a:ea typeface="Roboto"/>
                <a:cs typeface="Roboto"/>
                <a:sym typeface="Roboto"/>
              </a:rPr>
              <a:t>Примеры нахождения пределов последовательностей</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59797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8"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3" name="Google Shape;133;p28"/>
          <p:cNvSpPr/>
          <p:nvPr/>
        </p:nvSpPr>
        <p:spPr>
          <a:xfrm>
            <a:off x="-38000" y="0"/>
            <a:ext cx="12192000" cy="6858000"/>
          </a:xfrm>
          <a:prstGeom prst="rect">
            <a:avLst/>
          </a:prstGeom>
          <a:solidFill>
            <a:srgbClr val="432199">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Times New Roman"/>
              <a:ea typeface="Times New Roman"/>
              <a:cs typeface="Times New Roman"/>
              <a:sym typeface="Times New Roman"/>
            </a:endParaRPr>
          </a:p>
        </p:txBody>
      </p:sp>
      <p:sp>
        <p:nvSpPr>
          <p:cNvPr id="134" name="Google Shape;134;p28"/>
          <p:cNvSpPr txBox="1"/>
          <p:nvPr/>
        </p:nvSpPr>
        <p:spPr>
          <a:xfrm>
            <a:off x="690847" y="499646"/>
            <a:ext cx="81450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Свойства сходящихся последовательностей</a:t>
            </a:r>
            <a:endParaRPr/>
          </a:p>
        </p:txBody>
      </p:sp>
    </p:spTree>
    <p:extLst>
      <p:ext uri="{BB962C8B-B14F-4D97-AF65-F5344CB8AC3E}">
        <p14:creationId xmlns:p14="http://schemas.microsoft.com/office/powerpoint/2010/main" val="2213777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a:t>
            </a:r>
            <a:endParaRPr sz="4400">
              <a:solidFill>
                <a:srgbClr val="000000"/>
              </a:solidFill>
              <a:latin typeface="Roboto"/>
              <a:ea typeface="Roboto"/>
              <a:cs typeface="Roboto"/>
              <a:sym typeface="Roboto"/>
            </a:endParaRPr>
          </a:p>
        </p:txBody>
      </p:sp>
      <p:sp>
        <p:nvSpPr>
          <p:cNvPr id="140" name="Google Shape;140;p29"/>
          <p:cNvSpPr txBox="1"/>
          <p:nvPr/>
        </p:nvSpPr>
        <p:spPr>
          <a:xfrm>
            <a:off x="690850" y="1880125"/>
            <a:ext cx="10995600" cy="30963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a:pPr>
            <a:r>
              <a:rPr lang="ru-RU" sz="2200">
                <a:solidFill>
                  <a:srgbClr val="000000"/>
                </a:solidFill>
                <a:latin typeface="Roboto"/>
                <a:ea typeface="Roboto"/>
                <a:cs typeface="Roboto"/>
                <a:sym typeface="Roboto"/>
              </a:rPr>
              <a:t>Любая бесконечно малая последовательность сходится.</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Любая сходящаяся последовательность ограничена. Обратное неверно.</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r>
              <a:rPr lang="ru-RU" sz="2200">
                <a:solidFill>
                  <a:srgbClr val="000000"/>
                </a:solidFill>
                <a:latin typeface="Roboto"/>
                <a:ea typeface="Roboto"/>
                <a:cs typeface="Roboto"/>
                <a:sym typeface="Roboto"/>
              </a:rPr>
              <a:t>- сходится </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solidFill>
                  <a:srgbClr val="000000"/>
                </a:solidFill>
                <a:latin typeface="Roboto"/>
                <a:ea typeface="Roboto"/>
                <a:cs typeface="Roboto"/>
                <a:sym typeface="Roboto"/>
              </a:rPr>
              <a:t>Если последовательность </a:t>
            </a:r>
            <a:r>
              <a:rPr lang="ru-RU" sz="2200">
                <a:latin typeface="Roboto"/>
                <a:ea typeface="Roboto"/>
                <a:cs typeface="Roboto"/>
                <a:sym typeface="Roboto"/>
              </a:rPr>
              <a:t>        </a:t>
            </a:r>
            <a:r>
              <a:rPr lang="ru-RU" sz="2200">
                <a:solidFill>
                  <a:srgbClr val="000000"/>
                </a:solidFill>
                <a:latin typeface="Roboto"/>
                <a:ea typeface="Roboto"/>
                <a:cs typeface="Roboto"/>
                <a:sym typeface="Roboto"/>
              </a:rPr>
              <a:t> сходится, но не бесконечно малая, то начиная с некоторого члена определена ограниченная последовательность </a:t>
            </a:r>
            <a:endParaRPr sz="2200">
              <a:solidFill>
                <a:srgbClr val="000000"/>
              </a:solidFill>
              <a:latin typeface="Roboto"/>
              <a:ea typeface="Roboto"/>
              <a:cs typeface="Roboto"/>
              <a:sym typeface="Roboto"/>
            </a:endParaRPr>
          </a:p>
        </p:txBody>
      </p:sp>
      <p:pic>
        <p:nvPicPr>
          <p:cNvPr id="141" name="Google Shape;141;p29" descr="\{a_n\}" title="MathEquation,#000000"/>
          <p:cNvPicPr preferRelativeResize="0"/>
          <p:nvPr/>
        </p:nvPicPr>
        <p:blipFill>
          <a:blip r:embed="rId3">
            <a:alphaModFix/>
          </a:blip>
          <a:stretch>
            <a:fillRect/>
          </a:stretch>
        </p:blipFill>
        <p:spPr>
          <a:xfrm>
            <a:off x="1260000" y="3762625"/>
            <a:ext cx="654300" cy="384399"/>
          </a:xfrm>
          <a:prstGeom prst="rect">
            <a:avLst/>
          </a:prstGeom>
          <a:noFill/>
          <a:ln>
            <a:noFill/>
          </a:ln>
        </p:spPr>
      </p:pic>
      <p:pic>
        <p:nvPicPr>
          <p:cNvPr id="142" name="Google Shape;142;p29" descr="\Leftrightarrow\inf\limits_{n\to\infty} (a_n)=\sup\limits_{n\to\infty} (a_n)" title="MathEquation,#000000"/>
          <p:cNvPicPr preferRelativeResize="0"/>
          <p:nvPr/>
        </p:nvPicPr>
        <p:blipFill>
          <a:blip r:embed="rId4">
            <a:alphaModFix/>
          </a:blip>
          <a:stretch>
            <a:fillRect/>
          </a:stretch>
        </p:blipFill>
        <p:spPr>
          <a:xfrm>
            <a:off x="3438250" y="3762613"/>
            <a:ext cx="2928674" cy="549125"/>
          </a:xfrm>
          <a:prstGeom prst="rect">
            <a:avLst/>
          </a:prstGeom>
          <a:noFill/>
          <a:ln>
            <a:noFill/>
          </a:ln>
        </p:spPr>
      </p:pic>
      <p:pic>
        <p:nvPicPr>
          <p:cNvPr id="143" name="Google Shape;143;p29" descr="\big\{ \frac{1}{a_n} \big\}" title="MathEquation,#000000"/>
          <p:cNvPicPr preferRelativeResize="0"/>
          <p:nvPr/>
        </p:nvPicPr>
        <p:blipFill>
          <a:blip r:embed="rId5">
            <a:alphaModFix/>
          </a:blip>
          <a:stretch>
            <a:fillRect/>
          </a:stretch>
        </p:blipFill>
        <p:spPr>
          <a:xfrm>
            <a:off x="10222150" y="5124950"/>
            <a:ext cx="759926" cy="504400"/>
          </a:xfrm>
          <a:prstGeom prst="rect">
            <a:avLst/>
          </a:prstGeom>
          <a:noFill/>
          <a:ln>
            <a:noFill/>
          </a:ln>
        </p:spPr>
      </p:pic>
      <p:pic>
        <p:nvPicPr>
          <p:cNvPr id="144" name="Google Shape;144;p29" descr="\{a_n\}" title="MathEquation,#000000"/>
          <p:cNvPicPr preferRelativeResize="0"/>
          <p:nvPr/>
        </p:nvPicPr>
        <p:blipFill>
          <a:blip r:embed="rId3">
            <a:alphaModFix/>
          </a:blip>
          <a:stretch>
            <a:fillRect/>
          </a:stretch>
        </p:blipFill>
        <p:spPr>
          <a:xfrm>
            <a:off x="4711600" y="4592100"/>
            <a:ext cx="654300" cy="384400"/>
          </a:xfrm>
          <a:prstGeom prst="rect">
            <a:avLst/>
          </a:prstGeom>
          <a:noFill/>
          <a:ln>
            <a:noFill/>
          </a:ln>
        </p:spPr>
      </p:pic>
    </p:spTree>
    <p:extLst>
      <p:ext uri="{BB962C8B-B14F-4D97-AF65-F5344CB8AC3E}">
        <p14:creationId xmlns:p14="http://schemas.microsoft.com/office/powerpoint/2010/main" val="1852469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a:t>
            </a:r>
            <a:endParaRPr sz="4400">
              <a:solidFill>
                <a:srgbClr val="000000"/>
              </a:solidFill>
              <a:latin typeface="Roboto"/>
              <a:ea typeface="Roboto"/>
              <a:cs typeface="Roboto"/>
              <a:sym typeface="Roboto"/>
            </a:endParaRPr>
          </a:p>
        </p:txBody>
      </p:sp>
      <p:sp>
        <p:nvSpPr>
          <p:cNvPr id="150" name="Google Shape;150;p30"/>
          <p:cNvSpPr txBox="1"/>
          <p:nvPr/>
        </p:nvSpPr>
        <p:spPr>
          <a:xfrm>
            <a:off x="690850" y="1880124"/>
            <a:ext cx="10810200" cy="40008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startAt="5"/>
            </a:pPr>
            <a:r>
              <a:rPr lang="ru-RU" sz="2200">
                <a:solidFill>
                  <a:srgbClr val="000000"/>
                </a:solidFill>
                <a:latin typeface="Roboto"/>
                <a:ea typeface="Roboto"/>
                <a:cs typeface="Roboto"/>
                <a:sym typeface="Roboto"/>
              </a:rPr>
              <a:t>Сумма, разность, произведение и частное сходящихся последовательностей сходятся.</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startAt="5"/>
            </a:pPr>
            <a:r>
              <a:rPr lang="ru-RU" sz="2200">
                <a:solidFill>
                  <a:srgbClr val="000000"/>
                </a:solidFill>
                <a:latin typeface="Roboto"/>
                <a:ea typeface="Roboto"/>
                <a:cs typeface="Roboto"/>
                <a:sym typeface="Roboto"/>
              </a:rPr>
              <a:t>Если сходящаяся последовательность ограничена сверху, то ее предел не превышает ни одной из ее верхних граней.</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startAt="5"/>
            </a:pPr>
            <a:r>
              <a:rPr lang="ru-RU" sz="2200">
                <a:solidFill>
                  <a:srgbClr val="000000"/>
                </a:solidFill>
                <a:latin typeface="Roboto"/>
                <a:ea typeface="Roboto"/>
                <a:cs typeface="Roboto"/>
                <a:sym typeface="Roboto"/>
              </a:rPr>
              <a:t>Если сходящаяся последовательность ограничена снизу, то ни одна из ее нижних граней не превышает ее предела.</a:t>
            </a:r>
            <a:endParaRPr sz="2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593391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a:t>
            </a:r>
            <a:endParaRPr sz="4400">
              <a:solidFill>
                <a:srgbClr val="000000"/>
              </a:solidFill>
              <a:latin typeface="Roboto"/>
              <a:ea typeface="Roboto"/>
              <a:cs typeface="Roboto"/>
              <a:sym typeface="Roboto"/>
            </a:endParaRPr>
          </a:p>
        </p:txBody>
      </p:sp>
      <p:sp>
        <p:nvSpPr>
          <p:cNvPr id="156" name="Google Shape;156;p31"/>
          <p:cNvSpPr txBox="1"/>
          <p:nvPr/>
        </p:nvSpPr>
        <p:spPr>
          <a:xfrm>
            <a:off x="690850" y="1880124"/>
            <a:ext cx="10810200" cy="40008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42727"/>
              </a:lnSpc>
              <a:spcBef>
                <a:spcPts val="0"/>
              </a:spcBef>
              <a:spcAft>
                <a:spcPts val="0"/>
              </a:spcAft>
              <a:buClr>
                <a:srgbClr val="6E32E0"/>
              </a:buClr>
              <a:buSzPts val="3300"/>
              <a:buAutoNum type="arabicPeriod" startAt="8"/>
            </a:pPr>
            <a:r>
              <a:rPr lang="ru-RU" sz="2200">
                <a:latin typeface="Roboto"/>
                <a:ea typeface="Roboto"/>
                <a:cs typeface="Roboto"/>
                <a:sym typeface="Roboto"/>
              </a:rPr>
              <a:t>Если для любого номера члены одной сходящейся последовательности не превышают членов другой сходящейся последовательности, то и предел первой последовательности также не превышает предела второй.</a:t>
            </a:r>
            <a:endParaRPr sz="2200">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startAt="8"/>
            </a:pPr>
            <a:r>
              <a:rPr lang="ru-RU" sz="2200">
                <a:solidFill>
                  <a:srgbClr val="000000"/>
                </a:solidFill>
                <a:latin typeface="Roboto"/>
                <a:ea typeface="Roboto"/>
                <a:cs typeface="Roboto"/>
                <a:sym typeface="Roboto"/>
              </a:rPr>
              <a:t>Если все элементы некоторой последовательности, начиная с некоторого номера, лежат на отрезке между соответствующими элементами двух других сходящихся к одному и тому же пределу последовательностей, то и эта последовательность также сходится к такому же пределу.</a:t>
            </a:r>
            <a:endParaRPr sz="2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298911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9"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39" name="Google Shape;139;p29"/>
          <p:cNvSpPr txBox="1"/>
          <p:nvPr/>
        </p:nvSpPr>
        <p:spPr>
          <a:xfrm>
            <a:off x="690850" y="499650"/>
            <a:ext cx="10322100" cy="5521800"/>
          </a:xfrm>
          <a:prstGeom prst="rect">
            <a:avLst/>
          </a:prstGeom>
          <a:noFill/>
          <a:ln>
            <a:noFill/>
          </a:ln>
        </p:spPr>
        <p:txBody>
          <a:bodyPr spcFirstLastPara="1" wrap="square" lIns="91425" tIns="45700" rIns="91425" bIns="45700" anchor="t" anchorCtr="0">
            <a:noAutofit/>
          </a:bodyPr>
          <a:lstStyle/>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Для множества </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Тремя разными выборками будут:</a:t>
            </a:r>
            <a:endParaRPr sz="4400">
              <a:solidFill>
                <a:srgbClr val="FFFFFF"/>
              </a:solidFill>
              <a:latin typeface="Roboto"/>
              <a:ea typeface="Roboto"/>
              <a:cs typeface="Roboto"/>
              <a:sym typeface="Roboto"/>
            </a:endParaRPr>
          </a:p>
          <a:p>
            <a:pPr marL="0" marR="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a:p>
            <a:pPr marL="0" lvl="0" indent="0" algn="l" rtl="0">
              <a:lnSpc>
                <a:spcPct val="123636"/>
              </a:lnSpc>
              <a:spcBef>
                <a:spcPts val="0"/>
              </a:spcBef>
              <a:spcAft>
                <a:spcPts val="0"/>
              </a:spcAft>
              <a:buClr>
                <a:srgbClr val="FFFFFF"/>
              </a:buClr>
              <a:buSzPts val="4400"/>
              <a:buFont typeface="Arial"/>
              <a:buNone/>
            </a:pPr>
            <a:endParaRPr sz="4400">
              <a:solidFill>
                <a:srgbClr val="FFFFFF"/>
              </a:solidFill>
              <a:latin typeface="Roboto"/>
              <a:ea typeface="Roboto"/>
              <a:cs typeface="Roboto"/>
              <a:sym typeface="Roboto"/>
            </a:endParaRPr>
          </a:p>
        </p:txBody>
      </p:sp>
      <p:pic>
        <p:nvPicPr>
          <p:cNvPr id="140" name="Google Shape;140;p29" descr="A=\{1;3;5\}" title="MathEquation,#ffffff"/>
          <p:cNvPicPr preferRelativeResize="0"/>
          <p:nvPr/>
        </p:nvPicPr>
        <p:blipFill>
          <a:blip r:embed="rId4">
            <a:alphaModFix/>
          </a:blip>
          <a:stretch>
            <a:fillRect/>
          </a:stretch>
        </p:blipFill>
        <p:spPr>
          <a:xfrm>
            <a:off x="690850" y="1510575"/>
            <a:ext cx="2886364" cy="635000"/>
          </a:xfrm>
          <a:prstGeom prst="rect">
            <a:avLst/>
          </a:prstGeom>
          <a:noFill/>
          <a:ln>
            <a:noFill/>
          </a:ln>
        </p:spPr>
      </p:pic>
      <p:pic>
        <p:nvPicPr>
          <p:cNvPr id="141" name="Google Shape;141;p29" descr="a_1=\{1;3;5\}" title="MathEquation,#ffffff"/>
          <p:cNvPicPr preferRelativeResize="0"/>
          <p:nvPr/>
        </p:nvPicPr>
        <p:blipFill>
          <a:blip r:embed="rId5">
            <a:alphaModFix/>
          </a:blip>
          <a:stretch>
            <a:fillRect/>
          </a:stretch>
        </p:blipFill>
        <p:spPr>
          <a:xfrm>
            <a:off x="690850" y="3111500"/>
            <a:ext cx="3005912" cy="635000"/>
          </a:xfrm>
          <a:prstGeom prst="rect">
            <a:avLst/>
          </a:prstGeom>
          <a:noFill/>
          <a:ln>
            <a:noFill/>
          </a:ln>
        </p:spPr>
      </p:pic>
      <p:pic>
        <p:nvPicPr>
          <p:cNvPr id="142" name="Google Shape;142;p29" descr="a_2=\{1;1;1\}" title="MathEquation,#ffffff"/>
          <p:cNvPicPr preferRelativeResize="0"/>
          <p:nvPr/>
        </p:nvPicPr>
        <p:blipFill>
          <a:blip r:embed="rId6">
            <a:alphaModFix/>
          </a:blip>
          <a:stretch>
            <a:fillRect/>
          </a:stretch>
        </p:blipFill>
        <p:spPr>
          <a:xfrm>
            <a:off x="690850" y="3987450"/>
            <a:ext cx="3005900" cy="634995"/>
          </a:xfrm>
          <a:prstGeom prst="rect">
            <a:avLst/>
          </a:prstGeom>
          <a:noFill/>
          <a:ln>
            <a:noFill/>
          </a:ln>
        </p:spPr>
      </p:pic>
      <p:pic>
        <p:nvPicPr>
          <p:cNvPr id="143" name="Google Shape;143;p29" descr="a_3=\{3;5;3;5;3;..\}" title="MathEquation,#ffffff"/>
          <p:cNvPicPr preferRelativeResize="0"/>
          <p:nvPr/>
        </p:nvPicPr>
        <p:blipFill>
          <a:blip r:embed="rId7">
            <a:alphaModFix/>
          </a:blip>
          <a:stretch>
            <a:fillRect/>
          </a:stretch>
        </p:blipFill>
        <p:spPr>
          <a:xfrm>
            <a:off x="690850" y="4772775"/>
            <a:ext cx="4703700" cy="63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Свойства</a:t>
            </a:r>
            <a:endParaRPr sz="4400">
              <a:solidFill>
                <a:srgbClr val="000000"/>
              </a:solidFill>
              <a:latin typeface="Roboto"/>
              <a:ea typeface="Roboto"/>
              <a:cs typeface="Roboto"/>
              <a:sym typeface="Roboto"/>
            </a:endParaRPr>
          </a:p>
        </p:txBody>
      </p:sp>
      <p:sp>
        <p:nvSpPr>
          <p:cNvPr id="162" name="Google Shape;162;p32"/>
          <p:cNvSpPr txBox="1"/>
          <p:nvPr/>
        </p:nvSpPr>
        <p:spPr>
          <a:xfrm>
            <a:off x="690850" y="1880124"/>
            <a:ext cx="10810200" cy="40008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startAt="10"/>
            </a:pPr>
            <a:r>
              <a:rPr lang="ru-RU" sz="2200">
                <a:solidFill>
                  <a:srgbClr val="000000"/>
                </a:solidFill>
                <a:latin typeface="Roboto"/>
                <a:ea typeface="Roboto"/>
                <a:cs typeface="Roboto"/>
                <a:sym typeface="Roboto"/>
              </a:rPr>
              <a:t>Любую сходящуюся последовательность  </a:t>
            </a:r>
            <a:r>
              <a:rPr lang="ru-RU" sz="2200">
                <a:latin typeface="Roboto"/>
                <a:ea typeface="Roboto"/>
                <a:cs typeface="Roboto"/>
                <a:sym typeface="Roboto"/>
              </a:rPr>
              <a:t>        </a:t>
            </a:r>
            <a:r>
              <a:rPr lang="ru-RU" sz="2200">
                <a:solidFill>
                  <a:srgbClr val="000000"/>
                </a:solidFill>
                <a:latin typeface="Roboto"/>
                <a:ea typeface="Roboto"/>
                <a:cs typeface="Roboto"/>
                <a:sym typeface="Roboto"/>
              </a:rPr>
              <a:t> можно представить в виде   </a:t>
            </a:r>
            <a:endParaRPr sz="2200">
              <a:solidFill>
                <a:srgbClr val="000000"/>
              </a:solidFill>
              <a:latin typeface="Roboto"/>
              <a:ea typeface="Roboto"/>
              <a:cs typeface="Roboto"/>
              <a:sym typeface="Roboto"/>
            </a:endParaRPr>
          </a:p>
          <a:p>
            <a:pPr marL="457200" lvl="0" indent="0" algn="l" rtl="0">
              <a:lnSpc>
                <a:spcPct val="142727"/>
              </a:lnSpc>
              <a:spcBef>
                <a:spcPts val="0"/>
              </a:spcBef>
              <a:spcAft>
                <a:spcPts val="0"/>
              </a:spcAft>
              <a:buNone/>
            </a:pPr>
            <a:r>
              <a:rPr lang="ru-RU" sz="2200">
                <a:latin typeface="Roboto"/>
                <a:ea typeface="Roboto"/>
                <a:cs typeface="Roboto"/>
                <a:sym typeface="Roboto"/>
              </a:rPr>
              <a:t>                                   </a:t>
            </a:r>
            <a:r>
              <a:rPr lang="ru-RU" sz="2200">
                <a:solidFill>
                  <a:srgbClr val="000000"/>
                </a:solidFill>
                <a:latin typeface="Roboto"/>
                <a:ea typeface="Roboto"/>
                <a:cs typeface="Roboto"/>
                <a:sym typeface="Roboto"/>
              </a:rPr>
              <a:t>, где </a:t>
            </a:r>
            <a:r>
              <a:rPr lang="ru-RU" sz="2200">
                <a:latin typeface="Roboto"/>
                <a:ea typeface="Roboto"/>
                <a:cs typeface="Roboto"/>
                <a:sym typeface="Roboto"/>
              </a:rPr>
              <a:t>     </a:t>
            </a:r>
            <a:r>
              <a:rPr lang="ru-RU" sz="2200">
                <a:solidFill>
                  <a:srgbClr val="000000"/>
                </a:solidFill>
                <a:latin typeface="Roboto"/>
                <a:ea typeface="Roboto"/>
                <a:cs typeface="Roboto"/>
                <a:sym typeface="Roboto"/>
              </a:rPr>
              <a:t>— предел последовательности  </a:t>
            </a:r>
            <a:r>
              <a:rPr lang="ru-RU" sz="2200">
                <a:latin typeface="Roboto"/>
                <a:ea typeface="Roboto"/>
                <a:cs typeface="Roboto"/>
                <a:sym typeface="Roboto"/>
              </a:rPr>
              <a:t>         </a:t>
            </a:r>
            <a:r>
              <a:rPr lang="ru-RU" sz="2200">
                <a:solidFill>
                  <a:srgbClr val="000000"/>
                </a:solidFill>
                <a:latin typeface="Roboto"/>
                <a:ea typeface="Roboto"/>
                <a:cs typeface="Roboto"/>
                <a:sym typeface="Roboto"/>
              </a:rPr>
              <a:t> , а  </a:t>
            </a:r>
            <a:r>
              <a:rPr lang="ru-RU" sz="2200">
                <a:latin typeface="Roboto"/>
                <a:ea typeface="Roboto"/>
                <a:cs typeface="Roboto"/>
                <a:sym typeface="Roboto"/>
              </a:rPr>
              <a:t>        </a:t>
            </a:r>
            <a:r>
              <a:rPr lang="ru-RU" sz="2200">
                <a:solidFill>
                  <a:srgbClr val="000000"/>
                </a:solidFill>
                <a:latin typeface="Roboto"/>
                <a:ea typeface="Roboto"/>
                <a:cs typeface="Roboto"/>
                <a:sym typeface="Roboto"/>
              </a:rPr>
              <a:t>  — некоторая бесконечно малая последовательность.</a:t>
            </a:r>
            <a:endParaRPr sz="2200">
              <a:solidFill>
                <a:srgbClr val="000000"/>
              </a:solidFill>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startAt="10"/>
            </a:pPr>
            <a:r>
              <a:rPr lang="ru-RU" sz="2200">
                <a:solidFill>
                  <a:srgbClr val="000000"/>
                </a:solidFill>
                <a:latin typeface="Roboto"/>
                <a:ea typeface="Roboto"/>
                <a:cs typeface="Roboto"/>
                <a:sym typeface="Roboto"/>
              </a:rPr>
              <a:t>Всякая сходящаяся последовательность является фундаментальной. Обратное также верно.</a:t>
            </a:r>
            <a:endParaRPr sz="2200">
              <a:solidFill>
                <a:srgbClr val="000000"/>
              </a:solidFill>
              <a:latin typeface="Roboto"/>
              <a:ea typeface="Roboto"/>
              <a:cs typeface="Roboto"/>
              <a:sym typeface="Roboto"/>
            </a:endParaRPr>
          </a:p>
        </p:txBody>
      </p:sp>
      <p:pic>
        <p:nvPicPr>
          <p:cNvPr id="163" name="Google Shape;163;p32" descr="\{x_n\}" title="MathEquation,#000000"/>
          <p:cNvPicPr preferRelativeResize="0"/>
          <p:nvPr/>
        </p:nvPicPr>
        <p:blipFill>
          <a:blip r:embed="rId3">
            <a:alphaModFix/>
          </a:blip>
          <a:stretch>
            <a:fillRect/>
          </a:stretch>
        </p:blipFill>
        <p:spPr>
          <a:xfrm>
            <a:off x="6746750" y="2061638"/>
            <a:ext cx="676550" cy="389875"/>
          </a:xfrm>
          <a:prstGeom prst="rect">
            <a:avLst/>
          </a:prstGeom>
          <a:noFill/>
          <a:ln>
            <a:noFill/>
          </a:ln>
        </p:spPr>
      </p:pic>
      <p:pic>
        <p:nvPicPr>
          <p:cNvPr id="164" name="Google Shape;164;p32" descr="a" title="MathEquation,#000000"/>
          <p:cNvPicPr preferRelativeResize="0"/>
          <p:nvPr/>
        </p:nvPicPr>
        <p:blipFill>
          <a:blip r:embed="rId4">
            <a:alphaModFix/>
          </a:blip>
          <a:stretch>
            <a:fillRect/>
          </a:stretch>
        </p:blipFill>
        <p:spPr>
          <a:xfrm>
            <a:off x="4272350" y="2659290"/>
            <a:ext cx="243850" cy="306926"/>
          </a:xfrm>
          <a:prstGeom prst="rect">
            <a:avLst/>
          </a:prstGeom>
          <a:noFill/>
          <a:ln>
            <a:noFill/>
          </a:ln>
        </p:spPr>
      </p:pic>
      <p:pic>
        <p:nvPicPr>
          <p:cNvPr id="165" name="Google Shape;165;p32" descr="\{x_n\}" title="MathEquation,#000000"/>
          <p:cNvPicPr preferRelativeResize="0"/>
          <p:nvPr/>
        </p:nvPicPr>
        <p:blipFill>
          <a:blip r:embed="rId3">
            <a:alphaModFix/>
          </a:blip>
          <a:stretch>
            <a:fillRect/>
          </a:stretch>
        </p:blipFill>
        <p:spPr>
          <a:xfrm>
            <a:off x="8757850" y="2605513"/>
            <a:ext cx="676550" cy="389863"/>
          </a:xfrm>
          <a:prstGeom prst="rect">
            <a:avLst/>
          </a:prstGeom>
          <a:noFill/>
          <a:ln>
            <a:noFill/>
          </a:ln>
        </p:spPr>
      </p:pic>
      <p:pic>
        <p:nvPicPr>
          <p:cNvPr id="166" name="Google Shape;166;p32" descr="\{x_n\}=a+\{\alpha_n\}" title="MathEquation,#000000"/>
          <p:cNvPicPr preferRelativeResize="0"/>
          <p:nvPr/>
        </p:nvPicPr>
        <p:blipFill>
          <a:blip r:embed="rId5">
            <a:alphaModFix/>
          </a:blip>
          <a:stretch>
            <a:fillRect/>
          </a:stretch>
        </p:blipFill>
        <p:spPr>
          <a:xfrm>
            <a:off x="1260000" y="2605538"/>
            <a:ext cx="2380756" cy="389850"/>
          </a:xfrm>
          <a:prstGeom prst="rect">
            <a:avLst/>
          </a:prstGeom>
          <a:noFill/>
          <a:ln>
            <a:noFill/>
          </a:ln>
        </p:spPr>
      </p:pic>
      <p:pic>
        <p:nvPicPr>
          <p:cNvPr id="167" name="Google Shape;167;p32" descr="\{\alpha_n\}" title="MathEquation,#000000"/>
          <p:cNvPicPr preferRelativeResize="0"/>
          <p:nvPr/>
        </p:nvPicPr>
        <p:blipFill>
          <a:blip r:embed="rId6">
            <a:alphaModFix/>
          </a:blip>
          <a:stretch>
            <a:fillRect/>
          </a:stretch>
        </p:blipFill>
        <p:spPr>
          <a:xfrm>
            <a:off x="9879200" y="2605538"/>
            <a:ext cx="699330" cy="389875"/>
          </a:xfrm>
          <a:prstGeom prst="rect">
            <a:avLst/>
          </a:prstGeom>
          <a:noFill/>
          <a:ln>
            <a:noFill/>
          </a:ln>
        </p:spPr>
      </p:pic>
    </p:spTree>
    <p:extLst>
      <p:ext uri="{BB962C8B-B14F-4D97-AF65-F5344CB8AC3E}">
        <p14:creationId xmlns:p14="http://schemas.microsoft.com/office/powerpoint/2010/main" val="167079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Например</a:t>
            </a:r>
            <a:endParaRPr sz="4400">
              <a:solidFill>
                <a:srgbClr val="000000"/>
              </a:solidFill>
              <a:latin typeface="Roboto"/>
              <a:ea typeface="Roboto"/>
              <a:cs typeface="Roboto"/>
              <a:sym typeface="Roboto"/>
            </a:endParaRPr>
          </a:p>
        </p:txBody>
      </p:sp>
      <p:sp>
        <p:nvSpPr>
          <p:cNvPr id="173" name="Google Shape;173;p33"/>
          <p:cNvSpPr txBox="1"/>
          <p:nvPr/>
        </p:nvSpPr>
        <p:spPr>
          <a:xfrm>
            <a:off x="690850" y="1880124"/>
            <a:ext cx="11227200" cy="38193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a:pPr>
            <a:endParaRPr sz="2200">
              <a:solidFill>
                <a:srgbClr val="000000"/>
              </a:solidFill>
              <a:latin typeface="Roboto"/>
              <a:ea typeface="Roboto"/>
              <a:cs typeface="Roboto"/>
              <a:sym typeface="Roboto"/>
            </a:endParaRPr>
          </a:p>
          <a:p>
            <a:pPr marL="457200" lvl="0" indent="0" algn="l" rtl="0">
              <a:lnSpc>
                <a:spcPct val="142727"/>
              </a:lnSpc>
              <a:spcBef>
                <a:spcPts val="0"/>
              </a:spcBef>
              <a:spcAft>
                <a:spcPts val="0"/>
              </a:spcAft>
              <a:buNone/>
            </a:pPr>
            <a:endParaRPr sz="2200">
              <a:latin typeface="Roboto"/>
              <a:ea typeface="Roboto"/>
              <a:cs typeface="Roboto"/>
              <a:sym typeface="Roboto"/>
            </a:endParaRPr>
          </a:p>
          <a:p>
            <a:pPr marL="457200" lvl="0" indent="0" algn="l" rtl="0">
              <a:lnSpc>
                <a:spcPct val="142727"/>
              </a:lnSpc>
              <a:spcBef>
                <a:spcPts val="1000"/>
              </a:spcBef>
              <a:spcAft>
                <a:spcPts val="0"/>
              </a:spcAft>
              <a:buNone/>
            </a:pPr>
            <a:endParaRPr sz="1100">
              <a:latin typeface="Roboto"/>
              <a:ea typeface="Roboto"/>
              <a:cs typeface="Roboto"/>
              <a:sym typeface="Roboto"/>
            </a:endParaRPr>
          </a:p>
          <a:p>
            <a:pPr marL="457200" lvl="0" indent="-457200" algn="l" rtl="0">
              <a:lnSpc>
                <a:spcPct val="142727"/>
              </a:lnSpc>
              <a:spcBef>
                <a:spcPts val="1000"/>
              </a:spcBef>
              <a:spcAft>
                <a:spcPts val="0"/>
              </a:spcAft>
              <a:buClr>
                <a:srgbClr val="6E32E0"/>
              </a:buClr>
              <a:buSzPts val="3300"/>
              <a:buAutoNum type="arabicPeriod"/>
            </a:pPr>
            <a:r>
              <a:rPr lang="ru-RU" sz="2200">
                <a:latin typeface="Roboto"/>
                <a:ea typeface="Roboto"/>
                <a:cs typeface="Roboto"/>
                <a:sym typeface="Roboto"/>
              </a:rPr>
              <a:t> </a:t>
            </a:r>
            <a:endParaRPr sz="2200">
              <a:latin typeface="Roboto"/>
              <a:ea typeface="Roboto"/>
              <a:cs typeface="Roboto"/>
              <a:sym typeface="Roboto"/>
            </a:endParaRPr>
          </a:p>
          <a:p>
            <a:pPr marL="457200" lvl="0" indent="0" algn="l" rtl="0">
              <a:lnSpc>
                <a:spcPct val="142727"/>
              </a:lnSpc>
              <a:spcBef>
                <a:spcPts val="1000"/>
              </a:spcBef>
              <a:spcAft>
                <a:spcPts val="0"/>
              </a:spcAft>
              <a:buNone/>
            </a:pPr>
            <a:endParaRPr sz="1000">
              <a:latin typeface="Roboto"/>
              <a:ea typeface="Roboto"/>
              <a:cs typeface="Roboto"/>
              <a:sym typeface="Roboto"/>
            </a:endParaRPr>
          </a:p>
          <a:p>
            <a:pPr marL="457200" lvl="0" indent="-457200" algn="l" rtl="0">
              <a:lnSpc>
                <a:spcPct val="142727"/>
              </a:lnSpc>
              <a:spcBef>
                <a:spcPts val="0"/>
              </a:spcBef>
              <a:spcAft>
                <a:spcPts val="0"/>
              </a:spcAft>
              <a:buClr>
                <a:srgbClr val="6E32E0"/>
              </a:buClr>
              <a:buSzPts val="3300"/>
              <a:buAutoNum type="arabicPeriod"/>
            </a:pPr>
            <a:r>
              <a:rPr lang="ru-RU" sz="2200">
                <a:latin typeface="Roboto"/>
                <a:ea typeface="Roboto"/>
                <a:cs typeface="Roboto"/>
                <a:sym typeface="Roboto"/>
              </a:rPr>
              <a:t>          </a:t>
            </a:r>
            <a:endParaRPr sz="3600">
              <a:solidFill>
                <a:srgbClr val="000000"/>
              </a:solidFill>
              <a:latin typeface="Roboto"/>
              <a:ea typeface="Roboto"/>
              <a:cs typeface="Roboto"/>
              <a:sym typeface="Roboto"/>
            </a:endParaRPr>
          </a:p>
        </p:txBody>
      </p:sp>
      <p:pic>
        <p:nvPicPr>
          <p:cNvPr id="174" name="Google Shape;174;p33" descr="\Big\{\frac{(-1)^n}{n^2}\Big\}\supset\Big\{\frac{1}{n^2}\Big\},\Big\{\frac{-1}{n^2}\Big\}" title="MathEquation,#000000"/>
          <p:cNvPicPr preferRelativeResize="0"/>
          <p:nvPr/>
        </p:nvPicPr>
        <p:blipFill>
          <a:blip r:embed="rId3">
            <a:alphaModFix/>
          </a:blip>
          <a:stretch>
            <a:fillRect/>
          </a:stretch>
        </p:blipFill>
        <p:spPr>
          <a:xfrm>
            <a:off x="1260000" y="1880125"/>
            <a:ext cx="3298700" cy="635000"/>
          </a:xfrm>
          <a:prstGeom prst="rect">
            <a:avLst/>
          </a:prstGeom>
          <a:noFill/>
          <a:ln>
            <a:noFill/>
          </a:ln>
        </p:spPr>
      </p:pic>
      <p:pic>
        <p:nvPicPr>
          <p:cNvPr id="175" name="Google Shape;175;p33" descr="\lim\limits_{n\to\infty} \Big\{\frac{(-1)^n}{n^2}\Big\}=\inf\limits_{n\to\infty} \Big\{\frac{(-1)^n}{n^2}\Big\}=\sup\limits_{n\to\infty} \Big\{\frac{(-1)^n}{n^2}\Big\}=0" title="MathEquation,#000000"/>
          <p:cNvPicPr preferRelativeResize="0"/>
          <p:nvPr/>
        </p:nvPicPr>
        <p:blipFill>
          <a:blip r:embed="rId4">
            <a:alphaModFix/>
          </a:blip>
          <a:stretch>
            <a:fillRect/>
          </a:stretch>
        </p:blipFill>
        <p:spPr>
          <a:xfrm>
            <a:off x="1222925" y="2794000"/>
            <a:ext cx="5839076" cy="635000"/>
          </a:xfrm>
          <a:prstGeom prst="rect">
            <a:avLst/>
          </a:prstGeom>
          <a:noFill/>
          <a:ln>
            <a:noFill/>
          </a:ln>
        </p:spPr>
      </p:pic>
      <p:pic>
        <p:nvPicPr>
          <p:cNvPr id="176" name="Google Shape;176;p33" descr="\lim\limits_{n\to\infty} \Big\{\frac{2+3n+5n^2}{2n^2-6n+1}\Big\}=\lim\limits_{n\to\infty} \Big\{\frac{\frac{2}{n^2}+\frac{3}{n}+5}{2-\frac{6}{n}+\frac{1}{n^2}}\Big\} =\frac{5}{2}" title="MathEquation,#000000"/>
          <p:cNvPicPr preferRelativeResize="0"/>
          <p:nvPr/>
        </p:nvPicPr>
        <p:blipFill>
          <a:blip r:embed="rId5">
            <a:alphaModFix/>
          </a:blip>
          <a:stretch>
            <a:fillRect/>
          </a:stretch>
        </p:blipFill>
        <p:spPr>
          <a:xfrm>
            <a:off x="1248764" y="3569473"/>
            <a:ext cx="4700896" cy="787400"/>
          </a:xfrm>
          <a:prstGeom prst="rect">
            <a:avLst/>
          </a:prstGeom>
          <a:noFill/>
          <a:ln>
            <a:noFill/>
          </a:ln>
        </p:spPr>
      </p:pic>
      <p:pic>
        <p:nvPicPr>
          <p:cNvPr id="177" name="Google Shape;177;p33" descr=" \Big\{\frac{2+3n+5n^2}{2n^2-6n+1}\Big\}=\frac{5}{2}+\{\alpha_n\}=\frac{5}{2}+\Big\{\frac{18n-\frac{1}{2}}{2n^2-6n+1}\Big\}" title="MathEquation,#000000"/>
          <p:cNvPicPr preferRelativeResize="0"/>
          <p:nvPr/>
        </p:nvPicPr>
        <p:blipFill>
          <a:blip r:embed="rId6">
            <a:alphaModFix/>
          </a:blip>
          <a:stretch>
            <a:fillRect/>
          </a:stretch>
        </p:blipFill>
        <p:spPr>
          <a:xfrm>
            <a:off x="1222925" y="4577488"/>
            <a:ext cx="5347368" cy="635000"/>
          </a:xfrm>
          <a:prstGeom prst="rect">
            <a:avLst/>
          </a:prstGeom>
          <a:noFill/>
          <a:ln>
            <a:noFill/>
          </a:ln>
        </p:spPr>
      </p:pic>
    </p:spTree>
    <p:extLst>
      <p:ext uri="{BB962C8B-B14F-4D97-AF65-F5344CB8AC3E}">
        <p14:creationId xmlns:p14="http://schemas.microsoft.com/office/powerpoint/2010/main" val="134925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latin typeface="Roboto"/>
                <a:ea typeface="Roboto"/>
                <a:cs typeface="Roboto"/>
                <a:sym typeface="Roboto"/>
              </a:rPr>
              <a:t>Например</a:t>
            </a:r>
            <a:endParaRPr sz="4400">
              <a:solidFill>
                <a:srgbClr val="000000"/>
              </a:solidFill>
              <a:latin typeface="Roboto"/>
              <a:ea typeface="Roboto"/>
              <a:cs typeface="Roboto"/>
              <a:sym typeface="Roboto"/>
            </a:endParaRPr>
          </a:p>
        </p:txBody>
      </p:sp>
      <p:sp>
        <p:nvSpPr>
          <p:cNvPr id="183" name="Google Shape;183;p34"/>
          <p:cNvSpPr txBox="1"/>
          <p:nvPr/>
        </p:nvSpPr>
        <p:spPr>
          <a:xfrm>
            <a:off x="690850" y="1880124"/>
            <a:ext cx="11227200" cy="38193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6E32E0"/>
              </a:buClr>
              <a:buSzPts val="3300"/>
              <a:buAutoNum type="arabicPeriod" startAt="4"/>
            </a:pPr>
            <a:r>
              <a:rPr lang="ru-RU" sz="2200">
                <a:latin typeface="Roboto"/>
                <a:ea typeface="Roboto"/>
                <a:cs typeface="Roboto"/>
                <a:sym typeface="Roboto"/>
              </a:rPr>
              <a:t>          </a:t>
            </a:r>
            <a:endParaRPr sz="3600">
              <a:solidFill>
                <a:srgbClr val="000000"/>
              </a:solidFill>
              <a:latin typeface="Roboto"/>
              <a:ea typeface="Roboto"/>
              <a:cs typeface="Roboto"/>
              <a:sym typeface="Roboto"/>
            </a:endParaRPr>
          </a:p>
        </p:txBody>
      </p:sp>
      <p:sp>
        <p:nvSpPr>
          <p:cNvPr id="184" name="Google Shape;184;p34"/>
          <p:cNvSpPr/>
          <p:nvPr/>
        </p:nvSpPr>
        <p:spPr>
          <a:xfrm>
            <a:off x="1833825" y="3697975"/>
            <a:ext cx="92700" cy="230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4"/>
          <p:cNvSpPr/>
          <p:nvPr/>
        </p:nvSpPr>
        <p:spPr>
          <a:xfrm>
            <a:off x="2833050" y="3697975"/>
            <a:ext cx="92700" cy="534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4"/>
          <p:cNvSpPr/>
          <p:nvPr/>
        </p:nvSpPr>
        <p:spPr>
          <a:xfrm>
            <a:off x="1824525" y="3928675"/>
            <a:ext cx="92700" cy="293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34" descr="\{a_n\} = \Big\{\frac{3}{n^2}\Big\}" title="MathEquation,#000000"/>
          <p:cNvPicPr preferRelativeResize="0"/>
          <p:nvPr/>
        </p:nvPicPr>
        <p:blipFill>
          <a:blip r:embed="rId3">
            <a:alphaModFix/>
          </a:blip>
          <a:stretch>
            <a:fillRect/>
          </a:stretch>
        </p:blipFill>
        <p:spPr>
          <a:xfrm>
            <a:off x="1162375" y="1822250"/>
            <a:ext cx="2030400" cy="692875"/>
          </a:xfrm>
          <a:prstGeom prst="rect">
            <a:avLst/>
          </a:prstGeom>
          <a:noFill/>
          <a:ln>
            <a:noFill/>
          </a:ln>
        </p:spPr>
      </p:pic>
      <p:pic>
        <p:nvPicPr>
          <p:cNvPr id="188" name="Google Shape;188;p34" descr="\{b_n\} = \Big\{\frac{6}{n^5}\Big\}" title="MathEquation,#000000"/>
          <p:cNvPicPr preferRelativeResize="0"/>
          <p:nvPr/>
        </p:nvPicPr>
        <p:blipFill>
          <a:blip r:embed="rId4">
            <a:alphaModFix/>
          </a:blip>
          <a:stretch>
            <a:fillRect/>
          </a:stretch>
        </p:blipFill>
        <p:spPr>
          <a:xfrm>
            <a:off x="4313725" y="1822251"/>
            <a:ext cx="2001072" cy="692875"/>
          </a:xfrm>
          <a:prstGeom prst="rect">
            <a:avLst/>
          </a:prstGeom>
          <a:noFill/>
          <a:ln>
            <a:noFill/>
          </a:ln>
        </p:spPr>
      </p:pic>
      <p:pic>
        <p:nvPicPr>
          <p:cNvPr id="189" name="Google Shape;189;p34" descr="\{c_n\} = \Big\{\frac{12}{n^5}\Big\}" title="MathEquation,#000000"/>
          <p:cNvPicPr preferRelativeResize="0"/>
          <p:nvPr/>
        </p:nvPicPr>
        <p:blipFill>
          <a:blip r:embed="rId5">
            <a:alphaModFix/>
          </a:blip>
          <a:stretch>
            <a:fillRect/>
          </a:stretch>
        </p:blipFill>
        <p:spPr>
          <a:xfrm>
            <a:off x="7435750" y="1822253"/>
            <a:ext cx="2017328" cy="698500"/>
          </a:xfrm>
          <a:prstGeom prst="rect">
            <a:avLst/>
          </a:prstGeom>
          <a:noFill/>
          <a:ln>
            <a:noFill/>
          </a:ln>
        </p:spPr>
      </p:pic>
      <p:pic>
        <p:nvPicPr>
          <p:cNvPr id="190" name="Google Shape;190;p34" descr="\lim\limits_{n\to\infty}\{a_n\} = \lim\limits_{n\to\infty}\{b_n\} = \lim\limits_{n\to\infty}\{c_n\} = 0" title="MathEquation,#000000"/>
          <p:cNvPicPr preferRelativeResize="0"/>
          <p:nvPr/>
        </p:nvPicPr>
        <p:blipFill>
          <a:blip r:embed="rId6">
            <a:alphaModFix/>
          </a:blip>
          <a:stretch>
            <a:fillRect/>
          </a:stretch>
        </p:blipFill>
        <p:spPr>
          <a:xfrm>
            <a:off x="1162375" y="2725125"/>
            <a:ext cx="5274070" cy="534000"/>
          </a:xfrm>
          <a:prstGeom prst="rect">
            <a:avLst/>
          </a:prstGeom>
          <a:noFill/>
          <a:ln>
            <a:noFill/>
          </a:ln>
        </p:spPr>
      </p:pic>
      <p:pic>
        <p:nvPicPr>
          <p:cNvPr id="191" name="Google Shape;191;p34" descr="\lim\limits_{n\to\infty}\frac{\{a_n\}}{\{b_n\}} =  \lim\limits_{n\to\infty} \{\text{0,5} n^2\} = \infty" title="MathEquation,#000000"/>
          <p:cNvPicPr preferRelativeResize="0"/>
          <p:nvPr/>
        </p:nvPicPr>
        <p:blipFill>
          <a:blip r:embed="rId7">
            <a:alphaModFix/>
          </a:blip>
          <a:stretch>
            <a:fillRect/>
          </a:stretch>
        </p:blipFill>
        <p:spPr>
          <a:xfrm>
            <a:off x="1162364" y="3434375"/>
            <a:ext cx="4031746" cy="635000"/>
          </a:xfrm>
          <a:prstGeom prst="rect">
            <a:avLst/>
          </a:prstGeom>
          <a:noFill/>
          <a:ln>
            <a:noFill/>
          </a:ln>
        </p:spPr>
      </p:pic>
      <p:pic>
        <p:nvPicPr>
          <p:cNvPr id="192" name="Google Shape;192;p34" descr="\lim\limits_{n\to\infty}\frac{\{b_n\}}{\{a_n\}} =  \lim\limits_{n\to\infty} \Big\{\frac{2}{n^3}\Big\} = 0" title="MathEquation,#000000"/>
          <p:cNvPicPr preferRelativeResize="0"/>
          <p:nvPr/>
        </p:nvPicPr>
        <p:blipFill>
          <a:blip r:embed="rId8">
            <a:alphaModFix/>
          </a:blip>
          <a:stretch>
            <a:fillRect/>
          </a:stretch>
        </p:blipFill>
        <p:spPr>
          <a:xfrm>
            <a:off x="1162375" y="4244625"/>
            <a:ext cx="3876226" cy="692875"/>
          </a:xfrm>
          <a:prstGeom prst="rect">
            <a:avLst/>
          </a:prstGeom>
          <a:noFill/>
          <a:ln>
            <a:noFill/>
          </a:ln>
        </p:spPr>
      </p:pic>
      <p:pic>
        <p:nvPicPr>
          <p:cNvPr id="193" name="Google Shape;193;p34" descr="\lim\limits_{n\to\infty}\frac{\{c_n\}}{\{b_n\}} =  \lim\limits_{n\to\infty} \{2\} = 2" title="MathEquation,#000000"/>
          <p:cNvPicPr preferRelativeResize="0"/>
          <p:nvPr/>
        </p:nvPicPr>
        <p:blipFill>
          <a:blip r:embed="rId9">
            <a:alphaModFix/>
          </a:blip>
          <a:stretch>
            <a:fillRect/>
          </a:stretch>
        </p:blipFill>
        <p:spPr>
          <a:xfrm>
            <a:off x="6974250" y="3472275"/>
            <a:ext cx="3277420" cy="635000"/>
          </a:xfrm>
          <a:prstGeom prst="rect">
            <a:avLst/>
          </a:prstGeom>
          <a:noFill/>
          <a:ln>
            <a:noFill/>
          </a:ln>
        </p:spPr>
      </p:pic>
      <p:pic>
        <p:nvPicPr>
          <p:cNvPr id="194" name="Google Shape;194;p34" descr="\lim\limits_{n\to\infty}\frac{\{b_n\}}{\{c_n\}} =  \lim\limits_{n\to\infty} \{\text{0,5}\} = \text{0,5}" title="MathEquation,#000000"/>
          <p:cNvPicPr preferRelativeResize="0"/>
          <p:nvPr/>
        </p:nvPicPr>
        <p:blipFill>
          <a:blip r:embed="rId10">
            <a:alphaModFix/>
          </a:blip>
          <a:stretch>
            <a:fillRect/>
          </a:stretch>
        </p:blipFill>
        <p:spPr>
          <a:xfrm>
            <a:off x="6988084" y="4302500"/>
            <a:ext cx="3735294" cy="635000"/>
          </a:xfrm>
          <a:prstGeom prst="rect">
            <a:avLst/>
          </a:prstGeom>
          <a:noFill/>
          <a:ln>
            <a:noFill/>
          </a:ln>
        </p:spPr>
      </p:pic>
    </p:spTree>
    <p:extLst>
      <p:ext uri="{BB962C8B-B14F-4D97-AF65-F5344CB8AC3E}">
        <p14:creationId xmlns:p14="http://schemas.microsoft.com/office/powerpoint/2010/main" val="3745620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5" descr="http://nig-politis.com/wp-content/uploads/2015/07/Data_Processing1.jpg"/>
          <p:cNvPicPr preferRelativeResize="0"/>
          <p:nvPr/>
        </p:nvPicPr>
        <p:blipFill rotWithShape="1">
          <a:blip r:embed="rId3">
            <a:alphaModFix amt="50000"/>
          </a:blip>
          <a:srcRect l="42373" r="15257"/>
          <a:stretch/>
        </p:blipFill>
        <p:spPr>
          <a:xfrm>
            <a:off x="6096000" y="0"/>
            <a:ext cx="6095999" cy="6858000"/>
          </a:xfrm>
          <a:prstGeom prst="rect">
            <a:avLst/>
          </a:prstGeom>
          <a:noFill/>
          <a:ln>
            <a:noFill/>
          </a:ln>
        </p:spPr>
      </p:pic>
      <p:sp>
        <p:nvSpPr>
          <p:cNvPr id="200" name="Google Shape;200;p35"/>
          <p:cNvSpPr txBox="1">
            <a:spLocks noGrp="1"/>
          </p:cNvSpPr>
          <p:nvPr>
            <p:ph type="title"/>
          </p:nvPr>
        </p:nvSpPr>
        <p:spPr>
          <a:xfrm>
            <a:off x="690847" y="692150"/>
            <a:ext cx="4681252" cy="54114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Roboto"/>
              <a:buNone/>
            </a:pPr>
            <a:r>
              <a:rPr lang="ru-RU"/>
              <a:t>Итоги</a:t>
            </a:r>
            <a:endParaRPr/>
          </a:p>
        </p:txBody>
      </p:sp>
      <p:sp>
        <p:nvSpPr>
          <p:cNvPr id="201" name="Google Shape;201;p35"/>
          <p:cNvSpPr txBox="1"/>
          <p:nvPr/>
        </p:nvSpPr>
        <p:spPr>
          <a:xfrm>
            <a:off x="6788489" y="692150"/>
            <a:ext cx="4681200" cy="5411400"/>
          </a:xfrm>
          <a:prstGeom prst="rect">
            <a:avLst/>
          </a:prstGeom>
          <a:noFill/>
          <a:ln>
            <a:noFill/>
          </a:ln>
        </p:spPr>
        <p:txBody>
          <a:bodyPr spcFirstLastPara="1" wrap="square" lIns="91425" tIns="45700" rIns="91425" bIns="45700" anchor="ctr" anchorCtr="0">
            <a:noAutofit/>
          </a:bodyPr>
          <a:lstStyle/>
          <a:p>
            <a:pPr marL="457200" lvl="0" indent="-457200" algn="l" rtl="0">
              <a:lnSpc>
                <a:spcPct val="142727"/>
              </a:lnSpc>
              <a:spcBef>
                <a:spcPts val="0"/>
              </a:spcBef>
              <a:spcAft>
                <a:spcPts val="0"/>
              </a:spcAft>
              <a:buClr>
                <a:srgbClr val="FFFFFF"/>
              </a:buClr>
              <a:buSzPts val="2200"/>
              <a:buAutoNum type="arabicPeriod"/>
            </a:pPr>
            <a:r>
              <a:rPr lang="ru-RU" sz="2200">
                <a:solidFill>
                  <a:srgbClr val="FFFFFF"/>
                </a:solidFill>
                <a:latin typeface="Roboto"/>
                <a:ea typeface="Roboto"/>
                <a:cs typeface="Roboto"/>
                <a:sym typeface="Roboto"/>
              </a:rPr>
              <a:t>Определены свойства сходящихся последовательностей</a:t>
            </a:r>
            <a:endParaRPr sz="2200">
              <a:solidFill>
                <a:srgbClr val="FFFFFF"/>
              </a:solidFill>
              <a:latin typeface="Roboto"/>
              <a:ea typeface="Roboto"/>
              <a:cs typeface="Roboto"/>
              <a:sym typeface="Roboto"/>
            </a:endParaRPr>
          </a:p>
          <a:p>
            <a:pPr marL="457200" lvl="0" indent="-457200" algn="l" rtl="0">
              <a:lnSpc>
                <a:spcPct val="142727"/>
              </a:lnSpc>
              <a:spcBef>
                <a:spcPts val="1000"/>
              </a:spcBef>
              <a:spcAft>
                <a:spcPts val="0"/>
              </a:spcAft>
              <a:buClr>
                <a:srgbClr val="FFFFFF"/>
              </a:buClr>
              <a:buSzPts val="2200"/>
              <a:buAutoNum type="arabicPeriod"/>
            </a:pPr>
            <a:r>
              <a:rPr lang="ru-RU" sz="2200">
                <a:solidFill>
                  <a:srgbClr val="FFFFFF"/>
                </a:solidFill>
                <a:latin typeface="Roboto"/>
                <a:ea typeface="Roboto"/>
                <a:cs typeface="Roboto"/>
                <a:sym typeface="Roboto"/>
              </a:rPr>
              <a:t>Разобраны примеры нахождения пределов с применением этих свойств.</a:t>
            </a:r>
            <a:endParaRPr sz="2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3346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30" descr="http://nig-politis.com/wp-content/uploads/2015/07/Data_Processing1.jpg"/>
          <p:cNvPicPr preferRelativeResize="0"/>
          <p:nvPr/>
        </p:nvPicPr>
        <p:blipFill rotWithShape="1">
          <a:blip r:embed="rId3">
            <a:alphaModFix amt="51000"/>
          </a:blip>
          <a:srcRect r="15261"/>
          <a:stretch/>
        </p:blipFill>
        <p:spPr>
          <a:xfrm>
            <a:off x="-1" y="0"/>
            <a:ext cx="12192001" cy="6858000"/>
          </a:xfrm>
          <a:prstGeom prst="rect">
            <a:avLst/>
          </a:prstGeom>
          <a:noFill/>
          <a:ln>
            <a:noFill/>
          </a:ln>
        </p:spPr>
      </p:pic>
      <p:sp>
        <p:nvSpPr>
          <p:cNvPr id="149" name="Google Shape;149;p30"/>
          <p:cNvSpPr txBox="1"/>
          <p:nvPr/>
        </p:nvSpPr>
        <p:spPr>
          <a:xfrm>
            <a:off x="690850" y="499650"/>
            <a:ext cx="10322100" cy="5521800"/>
          </a:xfrm>
          <a:prstGeom prst="rect">
            <a:avLst/>
          </a:prstGeom>
          <a:noFill/>
          <a:ln>
            <a:noFill/>
          </a:ln>
        </p:spPr>
        <p:txBody>
          <a:bodyPr spcFirstLastPara="1" wrap="square" lIns="91425" tIns="45700" rIns="91425" bIns="45700" anchor="t" anchorCtr="0">
            <a:noAutofit/>
          </a:bodyPr>
          <a:lstStyle/>
          <a:p>
            <a:pPr marL="0" lvl="0" indent="0" algn="l" rtl="0">
              <a:lnSpc>
                <a:spcPct val="123636"/>
              </a:lnSpc>
              <a:spcBef>
                <a:spcPts val="0"/>
              </a:spcBef>
              <a:spcAft>
                <a:spcPts val="0"/>
              </a:spcAft>
              <a:buClr>
                <a:srgbClr val="FFFFFF"/>
              </a:buClr>
              <a:buSzPts val="4400"/>
              <a:buFont typeface="Arial"/>
              <a:buNone/>
            </a:pPr>
            <a:r>
              <a:rPr lang="ru-RU" sz="4400">
                <a:solidFill>
                  <a:srgbClr val="FFFFFF"/>
                </a:solidFill>
                <a:latin typeface="Roboto"/>
                <a:ea typeface="Roboto"/>
                <a:cs typeface="Roboto"/>
                <a:sym typeface="Roboto"/>
              </a:rPr>
              <a:t>Последовательность - бесконечная выборка на упорядоченном множестве натуральных чисел.</a:t>
            </a:r>
            <a:endParaRPr sz="44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31" descr="http://nig-politis.com/wp-content/uploads/2015/07/Data_Processing1.jpg"/>
          <p:cNvPicPr preferRelativeResize="0"/>
          <p:nvPr/>
        </p:nvPicPr>
        <p:blipFill rotWithShape="1">
          <a:blip r:embed="rId3">
            <a:alphaModFix amt="50000"/>
          </a:blip>
          <a:srcRect r="15261" b="23844"/>
          <a:stretch/>
        </p:blipFill>
        <p:spPr>
          <a:xfrm>
            <a:off x="0" y="1635250"/>
            <a:ext cx="12192001" cy="5222750"/>
          </a:xfrm>
          <a:prstGeom prst="rect">
            <a:avLst/>
          </a:prstGeom>
          <a:noFill/>
          <a:ln>
            <a:noFill/>
          </a:ln>
        </p:spPr>
      </p:pic>
      <p:sp>
        <p:nvSpPr>
          <p:cNvPr id="155" name="Google Shape;155;p31"/>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Примеры последовательностей</a:t>
            </a:r>
            <a:endParaRPr sz="4400">
              <a:solidFill>
                <a:srgbClr val="000000"/>
              </a:solidFill>
              <a:latin typeface="Roboto"/>
              <a:ea typeface="Roboto"/>
              <a:cs typeface="Roboto"/>
              <a:sym typeface="Roboto"/>
            </a:endParaRPr>
          </a:p>
        </p:txBody>
      </p:sp>
      <p:sp>
        <p:nvSpPr>
          <p:cNvPr id="156" name="Google Shape;156;p31"/>
          <p:cNvSpPr txBox="1"/>
          <p:nvPr/>
        </p:nvSpPr>
        <p:spPr>
          <a:xfrm>
            <a:off x="690846" y="2247774"/>
            <a:ext cx="10810200" cy="3370500"/>
          </a:xfrm>
          <a:prstGeom prst="rect">
            <a:avLst/>
          </a:prstGeom>
          <a:noFill/>
          <a:ln>
            <a:noFill/>
          </a:ln>
        </p:spPr>
        <p:txBody>
          <a:bodyPr spcFirstLastPara="1" wrap="square" lIns="91425" tIns="45700" rIns="91425" bIns="45700" anchor="t" anchorCtr="0">
            <a:noAutofit/>
          </a:bodyPr>
          <a:lstStyle/>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a:p>
            <a:pPr marL="457200" lvl="0" indent="-457200" algn="l" rtl="0">
              <a:lnSpc>
                <a:spcPct val="142727"/>
              </a:lnSpc>
              <a:spcBef>
                <a:spcPts val="0"/>
              </a:spcBef>
              <a:spcAft>
                <a:spcPts val="0"/>
              </a:spcAft>
              <a:buClr>
                <a:srgbClr val="FFFFFF"/>
              </a:buClr>
              <a:buSzPts val="3300"/>
              <a:buAutoNum type="arabicPeriod"/>
            </a:pPr>
            <a:endParaRPr sz="3000">
              <a:solidFill>
                <a:srgbClr val="F5F5F5"/>
              </a:solidFill>
              <a:latin typeface="Roboto"/>
              <a:ea typeface="Roboto"/>
              <a:cs typeface="Roboto"/>
              <a:sym typeface="Roboto"/>
            </a:endParaRPr>
          </a:p>
        </p:txBody>
      </p:sp>
      <p:pic>
        <p:nvPicPr>
          <p:cNvPr id="157" name="Google Shape;157;p31" descr="a_n=n\text{ }\text{ }\text{ }\text{ }\text{ }\text{ }\text{ }\text{ }\text{ }\text{ }\text{ }\text{ }(1;2;3;4;5;..)" title="MathEquation,#ffffff"/>
          <p:cNvPicPr preferRelativeResize="0"/>
          <p:nvPr/>
        </p:nvPicPr>
        <p:blipFill>
          <a:blip r:embed="rId4">
            <a:alphaModFix/>
          </a:blip>
          <a:stretch>
            <a:fillRect/>
          </a:stretch>
        </p:blipFill>
        <p:spPr>
          <a:xfrm>
            <a:off x="1195525" y="2201450"/>
            <a:ext cx="5839080" cy="635000"/>
          </a:xfrm>
          <a:prstGeom prst="rect">
            <a:avLst/>
          </a:prstGeom>
          <a:noFill/>
          <a:ln>
            <a:noFill/>
          </a:ln>
        </p:spPr>
      </p:pic>
      <p:pic>
        <p:nvPicPr>
          <p:cNvPr id="158" name="Google Shape;158;p31" descr="a_n=2n\text{ }\text{ }\text{ }\text{ }\text{ }\text{ }\text{ }\text{ }\text{ }\text{ }(2;4;6;8;10;..)" title="MathEquation,#ffffff"/>
          <p:cNvPicPr preferRelativeResize="0"/>
          <p:nvPr/>
        </p:nvPicPr>
        <p:blipFill>
          <a:blip r:embed="rId5">
            <a:alphaModFix/>
          </a:blip>
          <a:stretch>
            <a:fillRect/>
          </a:stretch>
        </p:blipFill>
        <p:spPr>
          <a:xfrm>
            <a:off x="1195525" y="2932700"/>
            <a:ext cx="6120482" cy="635000"/>
          </a:xfrm>
          <a:prstGeom prst="rect">
            <a:avLst/>
          </a:prstGeom>
          <a:noFill/>
          <a:ln>
            <a:noFill/>
          </a:ln>
        </p:spPr>
      </p:pic>
      <p:pic>
        <p:nvPicPr>
          <p:cNvPr id="159" name="Google Shape;159;p31" descr="a_n=2^n\text{ }\text{ }\text{ }\text{ }\text{ }\text{ }\text{ }\text{ }\text{ }\text{ }(2;4;8;16;32;..)" title="MathEquation,#ffffff"/>
          <p:cNvPicPr preferRelativeResize="0"/>
          <p:nvPr/>
        </p:nvPicPr>
        <p:blipFill>
          <a:blip r:embed="rId6">
            <a:alphaModFix/>
          </a:blip>
          <a:stretch>
            <a:fillRect/>
          </a:stretch>
        </p:blipFill>
        <p:spPr>
          <a:xfrm>
            <a:off x="1195525" y="3663950"/>
            <a:ext cx="6350000" cy="635000"/>
          </a:xfrm>
          <a:prstGeom prst="rect">
            <a:avLst/>
          </a:prstGeom>
          <a:noFill/>
          <a:ln>
            <a:noFill/>
          </a:ln>
        </p:spPr>
      </p:pic>
      <p:pic>
        <p:nvPicPr>
          <p:cNvPr id="160" name="Google Shape;160;p31" descr="a_n=(-1)^n~~(-1;1;-1;1;-1;..)" title="MathEquation,#ffffff"/>
          <p:cNvPicPr preferRelativeResize="0"/>
          <p:nvPr/>
        </p:nvPicPr>
        <p:blipFill>
          <a:blip r:embed="rId7">
            <a:alphaModFix/>
          </a:blip>
          <a:stretch>
            <a:fillRect/>
          </a:stretch>
        </p:blipFill>
        <p:spPr>
          <a:xfrm>
            <a:off x="1195520" y="4395200"/>
            <a:ext cx="7154930" cy="635000"/>
          </a:xfrm>
          <a:prstGeom prst="rect">
            <a:avLst/>
          </a:prstGeom>
          <a:noFill/>
          <a:ln>
            <a:noFill/>
          </a:ln>
        </p:spPr>
      </p:pic>
      <p:pic>
        <p:nvPicPr>
          <p:cNvPr id="161" name="Google Shape;161;p31" descr="a_n=\frac{1}n~~~~~~~~~~(1;\frac{1}2;\frac{1}3;\frac{1}4;\frac{1}5;..)" title="MathEquation,#ffffff"/>
          <p:cNvPicPr preferRelativeResize="0"/>
          <p:nvPr/>
        </p:nvPicPr>
        <p:blipFill>
          <a:blip r:embed="rId8">
            <a:alphaModFix/>
          </a:blip>
          <a:stretch>
            <a:fillRect/>
          </a:stretch>
        </p:blipFill>
        <p:spPr>
          <a:xfrm>
            <a:off x="1177775" y="5087159"/>
            <a:ext cx="6350000" cy="714374"/>
          </a:xfrm>
          <a:prstGeom prst="rect">
            <a:avLst/>
          </a:prstGeom>
          <a:noFill/>
          <a:ln>
            <a:noFill/>
          </a:ln>
        </p:spPr>
      </p:pic>
      <p:cxnSp>
        <p:nvCxnSpPr>
          <p:cNvPr id="162" name="Google Shape;162;p31"/>
          <p:cNvCxnSpPr/>
          <p:nvPr/>
        </p:nvCxnSpPr>
        <p:spPr>
          <a:xfrm>
            <a:off x="-398500" y="4124075"/>
            <a:ext cx="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2"/>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Предельная точка</a:t>
            </a:r>
            <a:endParaRPr sz="4400">
              <a:solidFill>
                <a:srgbClr val="000000"/>
              </a:solidFill>
              <a:latin typeface="Roboto"/>
              <a:ea typeface="Roboto"/>
              <a:cs typeface="Roboto"/>
              <a:sym typeface="Roboto"/>
            </a:endParaRPr>
          </a:p>
        </p:txBody>
      </p:sp>
      <p:cxnSp>
        <p:nvCxnSpPr>
          <p:cNvPr id="168" name="Google Shape;168;p32"/>
          <p:cNvCxnSpPr/>
          <p:nvPr/>
        </p:nvCxnSpPr>
        <p:spPr>
          <a:xfrm>
            <a:off x="1400775" y="3560325"/>
            <a:ext cx="10009800" cy="0"/>
          </a:xfrm>
          <a:prstGeom prst="straightConnector1">
            <a:avLst/>
          </a:prstGeom>
          <a:noFill/>
          <a:ln w="28575" cap="flat" cmpd="sng">
            <a:solidFill>
              <a:srgbClr val="000000"/>
            </a:solidFill>
            <a:prstDash val="solid"/>
            <a:round/>
            <a:headEnd type="none" w="med" len="med"/>
            <a:tailEnd type="none" w="med" len="med"/>
          </a:ln>
        </p:spPr>
      </p:cxnSp>
      <p:sp>
        <p:nvSpPr>
          <p:cNvPr id="169" name="Google Shape;169;p32"/>
          <p:cNvSpPr/>
          <p:nvPr/>
        </p:nvSpPr>
        <p:spPr>
          <a:xfrm>
            <a:off x="18385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p:nvPr/>
        </p:nvSpPr>
        <p:spPr>
          <a:xfrm>
            <a:off x="104475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2"/>
          <p:cNvSpPr/>
          <p:nvPr/>
        </p:nvSpPr>
        <p:spPr>
          <a:xfrm>
            <a:off x="3078800" y="3501975"/>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2"/>
          <p:cNvSpPr/>
          <p:nvPr/>
        </p:nvSpPr>
        <p:spPr>
          <a:xfrm>
            <a:off x="87598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2"/>
          <p:cNvSpPr/>
          <p:nvPr/>
        </p:nvSpPr>
        <p:spPr>
          <a:xfrm>
            <a:off x="492227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2"/>
          <p:cNvSpPr txBox="1"/>
          <p:nvPr/>
        </p:nvSpPr>
        <p:spPr>
          <a:xfrm>
            <a:off x="3808350" y="3284800"/>
            <a:ext cx="53406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2400"/>
              <a:t> (                                             )</a:t>
            </a:r>
            <a:endParaRPr sz="2400"/>
          </a:p>
        </p:txBody>
      </p:sp>
      <p:sp>
        <p:nvSpPr>
          <p:cNvPr id="175" name="Google Shape;175;p32"/>
          <p:cNvSpPr/>
          <p:nvPr/>
        </p:nvSpPr>
        <p:spPr>
          <a:xfrm>
            <a:off x="5919313"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2"/>
          <p:cNvSpPr txBox="1"/>
          <p:nvPr/>
        </p:nvSpPr>
        <p:spPr>
          <a:xfrm>
            <a:off x="3691650" y="2950875"/>
            <a:ext cx="73251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
        <p:nvSpPr>
          <p:cNvPr id="177" name="Google Shape;177;p32"/>
          <p:cNvSpPr/>
          <p:nvPr/>
        </p:nvSpPr>
        <p:spPr>
          <a:xfrm>
            <a:off x="63473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32" descr="A-\varepsilon" title="MathEquation,#000000"/>
          <p:cNvPicPr preferRelativeResize="0"/>
          <p:nvPr/>
        </p:nvPicPr>
        <p:blipFill>
          <a:blip r:embed="rId3">
            <a:alphaModFix/>
          </a:blip>
          <a:stretch>
            <a:fillRect/>
          </a:stretch>
        </p:blipFill>
        <p:spPr>
          <a:xfrm>
            <a:off x="3580450" y="3095075"/>
            <a:ext cx="842692" cy="333925"/>
          </a:xfrm>
          <a:prstGeom prst="rect">
            <a:avLst/>
          </a:prstGeom>
          <a:noFill/>
          <a:ln>
            <a:noFill/>
          </a:ln>
        </p:spPr>
      </p:pic>
      <p:pic>
        <p:nvPicPr>
          <p:cNvPr id="179" name="Google Shape;179;p32" descr="A+\varepsilon" title="MathEquation,#000000"/>
          <p:cNvPicPr preferRelativeResize="0"/>
          <p:nvPr/>
        </p:nvPicPr>
        <p:blipFill>
          <a:blip r:embed="rId4">
            <a:alphaModFix/>
          </a:blip>
          <a:stretch>
            <a:fillRect/>
          </a:stretch>
        </p:blipFill>
        <p:spPr>
          <a:xfrm>
            <a:off x="7599375" y="3095075"/>
            <a:ext cx="842692" cy="333925"/>
          </a:xfrm>
          <a:prstGeom prst="rect">
            <a:avLst/>
          </a:prstGeom>
          <a:noFill/>
          <a:ln>
            <a:noFill/>
          </a:ln>
        </p:spPr>
      </p:pic>
      <p:pic>
        <p:nvPicPr>
          <p:cNvPr id="180" name="Google Shape;180;p32" descr="A" title="MathEquation,#000000"/>
          <p:cNvPicPr preferRelativeResize="0"/>
          <p:nvPr/>
        </p:nvPicPr>
        <p:blipFill>
          <a:blip r:embed="rId5">
            <a:alphaModFix/>
          </a:blip>
          <a:stretch>
            <a:fillRect/>
          </a:stretch>
        </p:blipFill>
        <p:spPr>
          <a:xfrm>
            <a:off x="5839550" y="3095075"/>
            <a:ext cx="276260" cy="333924"/>
          </a:xfrm>
          <a:prstGeom prst="rect">
            <a:avLst/>
          </a:prstGeom>
          <a:noFill/>
          <a:ln>
            <a:noFill/>
          </a:ln>
        </p:spPr>
      </p:pic>
      <p:pic>
        <p:nvPicPr>
          <p:cNvPr id="181" name="Google Shape;181;p32" descr="a_0" title="MathEquation,#000000"/>
          <p:cNvPicPr preferRelativeResize="0"/>
          <p:nvPr/>
        </p:nvPicPr>
        <p:blipFill>
          <a:blip r:embed="rId6">
            <a:alphaModFix/>
          </a:blip>
          <a:stretch>
            <a:fillRect/>
          </a:stretch>
        </p:blipFill>
        <p:spPr>
          <a:xfrm>
            <a:off x="1585575" y="3773575"/>
            <a:ext cx="369650" cy="295725"/>
          </a:xfrm>
          <a:prstGeom prst="rect">
            <a:avLst/>
          </a:prstGeom>
          <a:noFill/>
          <a:ln>
            <a:noFill/>
          </a:ln>
        </p:spPr>
      </p:pic>
      <p:pic>
        <p:nvPicPr>
          <p:cNvPr id="182" name="Google Shape;182;p32" descr="a_2" title="MathEquation,#000000"/>
          <p:cNvPicPr preferRelativeResize="0"/>
          <p:nvPr/>
        </p:nvPicPr>
        <p:blipFill>
          <a:blip r:embed="rId7">
            <a:alphaModFix/>
          </a:blip>
          <a:stretch>
            <a:fillRect/>
          </a:stretch>
        </p:blipFill>
        <p:spPr>
          <a:xfrm>
            <a:off x="2952325" y="3773575"/>
            <a:ext cx="369650" cy="295720"/>
          </a:xfrm>
          <a:prstGeom prst="rect">
            <a:avLst/>
          </a:prstGeom>
          <a:noFill/>
          <a:ln>
            <a:noFill/>
          </a:ln>
        </p:spPr>
      </p:pic>
      <p:pic>
        <p:nvPicPr>
          <p:cNvPr id="183" name="Google Shape;183;p32" descr="a_4" title="MathEquation,#000000"/>
          <p:cNvPicPr preferRelativeResize="0"/>
          <p:nvPr/>
        </p:nvPicPr>
        <p:blipFill>
          <a:blip r:embed="rId8">
            <a:alphaModFix/>
          </a:blip>
          <a:stretch>
            <a:fillRect/>
          </a:stretch>
        </p:blipFill>
        <p:spPr>
          <a:xfrm>
            <a:off x="4795800" y="3773575"/>
            <a:ext cx="369650" cy="295720"/>
          </a:xfrm>
          <a:prstGeom prst="rect">
            <a:avLst/>
          </a:prstGeom>
          <a:noFill/>
          <a:ln>
            <a:noFill/>
          </a:ln>
        </p:spPr>
      </p:pic>
      <p:pic>
        <p:nvPicPr>
          <p:cNvPr id="184" name="Google Shape;184;p32" descr="a_5" title="MathEquation,#000000"/>
          <p:cNvPicPr preferRelativeResize="0"/>
          <p:nvPr/>
        </p:nvPicPr>
        <p:blipFill>
          <a:blip r:embed="rId9">
            <a:alphaModFix/>
          </a:blip>
          <a:stretch>
            <a:fillRect/>
          </a:stretch>
        </p:blipFill>
        <p:spPr>
          <a:xfrm>
            <a:off x="6220850" y="3773575"/>
            <a:ext cx="369650" cy="295720"/>
          </a:xfrm>
          <a:prstGeom prst="rect">
            <a:avLst/>
          </a:prstGeom>
          <a:noFill/>
          <a:ln>
            <a:noFill/>
          </a:ln>
        </p:spPr>
      </p:pic>
      <p:pic>
        <p:nvPicPr>
          <p:cNvPr id="185" name="Google Shape;185;p32" descr="a_3" title="MathEquation,#000000"/>
          <p:cNvPicPr preferRelativeResize="0"/>
          <p:nvPr/>
        </p:nvPicPr>
        <p:blipFill>
          <a:blip r:embed="rId10">
            <a:alphaModFix/>
          </a:blip>
          <a:stretch>
            <a:fillRect/>
          </a:stretch>
        </p:blipFill>
        <p:spPr>
          <a:xfrm>
            <a:off x="8633350" y="3773575"/>
            <a:ext cx="369650" cy="295720"/>
          </a:xfrm>
          <a:prstGeom prst="rect">
            <a:avLst/>
          </a:prstGeom>
          <a:noFill/>
          <a:ln>
            <a:noFill/>
          </a:ln>
        </p:spPr>
      </p:pic>
      <p:pic>
        <p:nvPicPr>
          <p:cNvPr id="186" name="Google Shape;186;p32" descr="a_1" title="MathEquation,#000000"/>
          <p:cNvPicPr preferRelativeResize="0"/>
          <p:nvPr/>
        </p:nvPicPr>
        <p:blipFill>
          <a:blip r:embed="rId11">
            <a:alphaModFix/>
          </a:blip>
          <a:stretch>
            <a:fillRect/>
          </a:stretch>
        </p:blipFill>
        <p:spPr>
          <a:xfrm>
            <a:off x="10321050" y="3773575"/>
            <a:ext cx="369650" cy="2957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Предел последовательности</a:t>
            </a:r>
            <a:endParaRPr sz="4400">
              <a:solidFill>
                <a:srgbClr val="000000"/>
              </a:solidFill>
              <a:latin typeface="Roboto"/>
              <a:ea typeface="Roboto"/>
              <a:cs typeface="Roboto"/>
              <a:sym typeface="Roboto"/>
            </a:endParaRPr>
          </a:p>
        </p:txBody>
      </p:sp>
      <p:cxnSp>
        <p:nvCxnSpPr>
          <p:cNvPr id="192" name="Google Shape;192;p33"/>
          <p:cNvCxnSpPr/>
          <p:nvPr/>
        </p:nvCxnSpPr>
        <p:spPr>
          <a:xfrm>
            <a:off x="1400775" y="3560325"/>
            <a:ext cx="10009800" cy="0"/>
          </a:xfrm>
          <a:prstGeom prst="straightConnector1">
            <a:avLst/>
          </a:prstGeom>
          <a:noFill/>
          <a:ln w="28575" cap="flat" cmpd="sng">
            <a:solidFill>
              <a:srgbClr val="000000"/>
            </a:solidFill>
            <a:prstDash val="solid"/>
            <a:round/>
            <a:headEnd type="none" w="med" len="med"/>
            <a:tailEnd type="none" w="med" len="med"/>
          </a:ln>
        </p:spPr>
      </p:cxnSp>
      <p:sp>
        <p:nvSpPr>
          <p:cNvPr id="193" name="Google Shape;193;p33"/>
          <p:cNvSpPr/>
          <p:nvPr/>
        </p:nvSpPr>
        <p:spPr>
          <a:xfrm>
            <a:off x="18385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104475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3078800" y="3501975"/>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87598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492227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txBox="1"/>
          <p:nvPr/>
        </p:nvSpPr>
        <p:spPr>
          <a:xfrm>
            <a:off x="3808350" y="3284800"/>
            <a:ext cx="53406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RU" sz="2400"/>
              <a:t> (                                             )</a:t>
            </a:r>
            <a:endParaRPr sz="2400"/>
          </a:p>
        </p:txBody>
      </p:sp>
      <p:sp>
        <p:nvSpPr>
          <p:cNvPr id="199" name="Google Shape;199;p33"/>
          <p:cNvSpPr/>
          <p:nvPr/>
        </p:nvSpPr>
        <p:spPr>
          <a:xfrm>
            <a:off x="5919313"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txBox="1"/>
          <p:nvPr/>
        </p:nvSpPr>
        <p:spPr>
          <a:xfrm>
            <a:off x="3691650" y="2950875"/>
            <a:ext cx="7325100" cy="7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
        <p:nvSpPr>
          <p:cNvPr id="201" name="Google Shape;201;p33"/>
          <p:cNvSpPr/>
          <p:nvPr/>
        </p:nvSpPr>
        <p:spPr>
          <a:xfrm>
            <a:off x="6347325" y="3501950"/>
            <a:ext cx="116700" cy="116700"/>
          </a:xfrm>
          <a:prstGeom prst="ellipse">
            <a:avLst/>
          </a:prstGeom>
          <a:solidFill>
            <a:srgbClr val="00000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2" name="Google Shape;202;p33" descr="A-\varepsilon" title="MathEquation,#000000"/>
          <p:cNvPicPr preferRelativeResize="0"/>
          <p:nvPr/>
        </p:nvPicPr>
        <p:blipFill>
          <a:blip r:embed="rId3">
            <a:alphaModFix/>
          </a:blip>
          <a:stretch>
            <a:fillRect/>
          </a:stretch>
        </p:blipFill>
        <p:spPr>
          <a:xfrm>
            <a:off x="3580450" y="3095075"/>
            <a:ext cx="842692" cy="333925"/>
          </a:xfrm>
          <a:prstGeom prst="rect">
            <a:avLst/>
          </a:prstGeom>
          <a:noFill/>
          <a:ln>
            <a:noFill/>
          </a:ln>
        </p:spPr>
      </p:pic>
      <p:pic>
        <p:nvPicPr>
          <p:cNvPr id="203" name="Google Shape;203;p33" descr="A+\varepsilon" title="MathEquation,#000000"/>
          <p:cNvPicPr preferRelativeResize="0"/>
          <p:nvPr/>
        </p:nvPicPr>
        <p:blipFill>
          <a:blip r:embed="rId4">
            <a:alphaModFix/>
          </a:blip>
          <a:stretch>
            <a:fillRect/>
          </a:stretch>
        </p:blipFill>
        <p:spPr>
          <a:xfrm>
            <a:off x="7599375" y="3095075"/>
            <a:ext cx="842692" cy="333925"/>
          </a:xfrm>
          <a:prstGeom prst="rect">
            <a:avLst/>
          </a:prstGeom>
          <a:noFill/>
          <a:ln>
            <a:noFill/>
          </a:ln>
        </p:spPr>
      </p:pic>
      <p:pic>
        <p:nvPicPr>
          <p:cNvPr id="204" name="Google Shape;204;p33" descr="A" title="MathEquation,#000000"/>
          <p:cNvPicPr preferRelativeResize="0"/>
          <p:nvPr/>
        </p:nvPicPr>
        <p:blipFill>
          <a:blip r:embed="rId5">
            <a:alphaModFix/>
          </a:blip>
          <a:stretch>
            <a:fillRect/>
          </a:stretch>
        </p:blipFill>
        <p:spPr>
          <a:xfrm>
            <a:off x="5839550" y="3095075"/>
            <a:ext cx="276260" cy="333924"/>
          </a:xfrm>
          <a:prstGeom prst="rect">
            <a:avLst/>
          </a:prstGeom>
          <a:noFill/>
          <a:ln>
            <a:noFill/>
          </a:ln>
        </p:spPr>
      </p:pic>
      <p:pic>
        <p:nvPicPr>
          <p:cNvPr id="205" name="Google Shape;205;p33" descr="a_0" title="MathEquation,#000000"/>
          <p:cNvPicPr preferRelativeResize="0"/>
          <p:nvPr/>
        </p:nvPicPr>
        <p:blipFill>
          <a:blip r:embed="rId6">
            <a:alphaModFix/>
          </a:blip>
          <a:stretch>
            <a:fillRect/>
          </a:stretch>
        </p:blipFill>
        <p:spPr>
          <a:xfrm>
            <a:off x="1585575" y="3773575"/>
            <a:ext cx="369650" cy="295725"/>
          </a:xfrm>
          <a:prstGeom prst="rect">
            <a:avLst/>
          </a:prstGeom>
          <a:noFill/>
          <a:ln>
            <a:noFill/>
          </a:ln>
        </p:spPr>
      </p:pic>
      <p:pic>
        <p:nvPicPr>
          <p:cNvPr id="206" name="Google Shape;206;p33" descr="a_2" title="MathEquation,#000000"/>
          <p:cNvPicPr preferRelativeResize="0"/>
          <p:nvPr/>
        </p:nvPicPr>
        <p:blipFill>
          <a:blip r:embed="rId7">
            <a:alphaModFix/>
          </a:blip>
          <a:stretch>
            <a:fillRect/>
          </a:stretch>
        </p:blipFill>
        <p:spPr>
          <a:xfrm>
            <a:off x="2952325" y="3773575"/>
            <a:ext cx="369650" cy="295720"/>
          </a:xfrm>
          <a:prstGeom prst="rect">
            <a:avLst/>
          </a:prstGeom>
          <a:noFill/>
          <a:ln>
            <a:noFill/>
          </a:ln>
        </p:spPr>
      </p:pic>
      <p:pic>
        <p:nvPicPr>
          <p:cNvPr id="207" name="Google Shape;207;p33" descr="a_4" title="MathEquation,#000000"/>
          <p:cNvPicPr preferRelativeResize="0"/>
          <p:nvPr/>
        </p:nvPicPr>
        <p:blipFill>
          <a:blip r:embed="rId8">
            <a:alphaModFix/>
          </a:blip>
          <a:stretch>
            <a:fillRect/>
          </a:stretch>
        </p:blipFill>
        <p:spPr>
          <a:xfrm>
            <a:off x="4795800" y="3773575"/>
            <a:ext cx="369650" cy="295720"/>
          </a:xfrm>
          <a:prstGeom prst="rect">
            <a:avLst/>
          </a:prstGeom>
          <a:noFill/>
          <a:ln>
            <a:noFill/>
          </a:ln>
        </p:spPr>
      </p:pic>
      <p:pic>
        <p:nvPicPr>
          <p:cNvPr id="208" name="Google Shape;208;p33" descr="a_5" title="MathEquation,#000000"/>
          <p:cNvPicPr preferRelativeResize="0"/>
          <p:nvPr/>
        </p:nvPicPr>
        <p:blipFill>
          <a:blip r:embed="rId9">
            <a:alphaModFix/>
          </a:blip>
          <a:stretch>
            <a:fillRect/>
          </a:stretch>
        </p:blipFill>
        <p:spPr>
          <a:xfrm>
            <a:off x="6220850" y="3773575"/>
            <a:ext cx="369650" cy="295720"/>
          </a:xfrm>
          <a:prstGeom prst="rect">
            <a:avLst/>
          </a:prstGeom>
          <a:noFill/>
          <a:ln>
            <a:noFill/>
          </a:ln>
        </p:spPr>
      </p:pic>
      <p:pic>
        <p:nvPicPr>
          <p:cNvPr id="209" name="Google Shape;209;p33" descr="a_3" title="MathEquation,#000000"/>
          <p:cNvPicPr preferRelativeResize="0"/>
          <p:nvPr/>
        </p:nvPicPr>
        <p:blipFill>
          <a:blip r:embed="rId10">
            <a:alphaModFix/>
          </a:blip>
          <a:stretch>
            <a:fillRect/>
          </a:stretch>
        </p:blipFill>
        <p:spPr>
          <a:xfrm>
            <a:off x="8633350" y="3773575"/>
            <a:ext cx="369650" cy="295720"/>
          </a:xfrm>
          <a:prstGeom prst="rect">
            <a:avLst/>
          </a:prstGeom>
          <a:noFill/>
          <a:ln>
            <a:noFill/>
          </a:ln>
        </p:spPr>
      </p:pic>
      <p:pic>
        <p:nvPicPr>
          <p:cNvPr id="210" name="Google Shape;210;p33" descr="a_1" title="MathEquation,#000000"/>
          <p:cNvPicPr preferRelativeResize="0"/>
          <p:nvPr/>
        </p:nvPicPr>
        <p:blipFill>
          <a:blip r:embed="rId11">
            <a:alphaModFix/>
          </a:blip>
          <a:stretch>
            <a:fillRect/>
          </a:stretch>
        </p:blipFill>
        <p:spPr>
          <a:xfrm>
            <a:off x="10321050" y="3773575"/>
            <a:ext cx="369650" cy="295720"/>
          </a:xfrm>
          <a:prstGeom prst="rect">
            <a:avLst/>
          </a:prstGeom>
          <a:noFill/>
          <a:ln>
            <a:noFill/>
          </a:ln>
        </p:spPr>
      </p:pic>
      <p:pic>
        <p:nvPicPr>
          <p:cNvPr id="211" name="Google Shape;211;p33" descr="\lim\limits_{n\to\infty}x_n=A\Leftrightarrow\forall\varepsilon&gt;0\exists N(\varepsilon)\in\mathbb{N}:\forall n&gt;N\Rightarrow|x_n-A|&lt;\varepsilon" title="MathEquation,#000000"/>
          <p:cNvPicPr preferRelativeResize="0"/>
          <p:nvPr/>
        </p:nvPicPr>
        <p:blipFill>
          <a:blip r:embed="rId12">
            <a:alphaModFix/>
          </a:blip>
          <a:stretch>
            <a:fillRect/>
          </a:stretch>
        </p:blipFill>
        <p:spPr>
          <a:xfrm>
            <a:off x="1400763" y="4959775"/>
            <a:ext cx="9960784" cy="63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p:nvPr/>
        </p:nvSpPr>
        <p:spPr>
          <a:xfrm>
            <a:off x="690847" y="460070"/>
            <a:ext cx="10810200" cy="7845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r>
              <a:rPr lang="ru-RU" sz="4400">
                <a:solidFill>
                  <a:srgbClr val="000000"/>
                </a:solidFill>
                <a:latin typeface="Roboto"/>
                <a:ea typeface="Roboto"/>
                <a:cs typeface="Roboto"/>
                <a:sym typeface="Roboto"/>
              </a:rPr>
              <a:t>Предел последовательности</a:t>
            </a:r>
            <a:endParaRPr sz="4400">
              <a:solidFill>
                <a:srgbClr val="000000"/>
              </a:solidFill>
              <a:latin typeface="Roboto"/>
              <a:ea typeface="Roboto"/>
              <a:cs typeface="Roboto"/>
              <a:sym typeface="Roboto"/>
            </a:endParaRPr>
          </a:p>
        </p:txBody>
      </p:sp>
      <p:pic>
        <p:nvPicPr>
          <p:cNvPr id="217" name="Google Shape;217;p34" descr="\lim\limits_{n\to\infty}\frac{n}{n-1}=1" title="MathEquation,#000000"/>
          <p:cNvPicPr preferRelativeResize="0"/>
          <p:nvPr/>
        </p:nvPicPr>
        <p:blipFill>
          <a:blip r:embed="rId3">
            <a:alphaModFix/>
          </a:blip>
          <a:stretch>
            <a:fillRect/>
          </a:stretch>
        </p:blipFill>
        <p:spPr>
          <a:xfrm>
            <a:off x="690850" y="2095988"/>
            <a:ext cx="2874826" cy="848025"/>
          </a:xfrm>
          <a:prstGeom prst="rect">
            <a:avLst/>
          </a:prstGeom>
          <a:noFill/>
          <a:ln>
            <a:noFill/>
          </a:ln>
        </p:spPr>
      </p:pic>
      <p:pic>
        <p:nvPicPr>
          <p:cNvPr id="218" name="Google Shape;218;p34" descr="\lim\limits_{n\to0+}\frac{n}{n-1}=0" title="MathEquation,#000000"/>
          <p:cNvPicPr preferRelativeResize="0"/>
          <p:nvPr/>
        </p:nvPicPr>
        <p:blipFill>
          <a:blip r:embed="rId4">
            <a:alphaModFix/>
          </a:blip>
          <a:stretch>
            <a:fillRect/>
          </a:stretch>
        </p:blipFill>
        <p:spPr>
          <a:xfrm>
            <a:off x="690850" y="3535429"/>
            <a:ext cx="2780420" cy="848025"/>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4000</Words>
  <Application>Microsoft Macintosh PowerPoint</Application>
  <PresentationFormat>Широкоэкранный</PresentationFormat>
  <Paragraphs>251</Paragraphs>
  <Slides>43</Slides>
  <Notes>43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2</vt:i4>
      </vt:variant>
      <vt:variant>
        <vt:lpstr>Заголовки слайдов</vt:lpstr>
      </vt:variant>
      <vt:variant>
        <vt:i4>43</vt:i4>
      </vt:variant>
    </vt:vector>
  </HeadingPairs>
  <TitlesOfParts>
    <vt:vector size="49" baseType="lpstr">
      <vt:lpstr>Roboto Medium</vt:lpstr>
      <vt:lpstr>Roboto</vt:lpstr>
      <vt:lpstr>Arial</vt:lpstr>
      <vt:lpstr>Times New Roman</vt:lpstr>
      <vt:lpstr>Тема Office</vt:lpstr>
      <vt:lpstr>Тема Office</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lpstr>Презентация PowerPoint</vt:lpstr>
      <vt:lpstr>В этом видео</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Итоги</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Microsoft Office User</cp:lastModifiedBy>
  <cp:revision>2</cp:revision>
  <dcterms:modified xsi:type="dcterms:W3CDTF">2019-05-19T11:46:17Z</dcterms:modified>
</cp:coreProperties>
</file>