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1" r:id="rId1"/>
    <p:sldMasterId id="2147483672" r:id="rId2"/>
  </p:sldMasterIdLst>
  <p:notesMasterIdLst>
    <p:notesMasterId r:id="rId5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Lst>
  <p:sldSz cx="12192000" cy="6858000"/>
  <p:notesSz cx="6858000" cy="9144000"/>
  <p:embeddedFontLst>
    <p:embeddedFont>
      <p:font typeface="Roboto" panose="02000000000000000000" pitchFamily="2" charset="0"/>
      <p:regular r:id="rId51"/>
      <p:bold r:id="rId52"/>
      <p:italic r:id="rId53"/>
      <p:boldItalic r:id="rId54"/>
    </p:embeddedFont>
    <p:embeddedFont>
      <p:font typeface="Roboto Medium" panose="02000000000000000000" pitchFamily="2"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1103">
          <p15:clr>
            <a:srgbClr val="A4A3A4"/>
          </p15:clr>
        </p15:guide>
        <p15:guide id="2" pos="776">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Виолетта Гайдак"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2"/>
    <p:restoredTop sz="94606"/>
  </p:normalViewPr>
  <p:slideViewPr>
    <p:cSldViewPr snapToGrid="0">
      <p:cViewPr varScale="1">
        <p:scale>
          <a:sx n="62" d="100"/>
          <a:sy n="62" d="100"/>
        </p:scale>
        <p:origin x="216" y="888"/>
      </p:cViewPr>
      <p:guideLst>
        <p:guide pos="1103"/>
        <p:guide pos="776"/>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6.fntdata"/><Relationship Id="rId8" Type="http://schemas.openxmlformats.org/officeDocument/2006/relationships/slide" Target="slides/slide6.xml"/><Relationship Id="rId51" Type="http://schemas.openxmlformats.org/officeDocument/2006/relationships/font" Target="fonts/font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4.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7.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2.fntdata"/><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1-28T01:27:44.011" idx="1">
    <p:pos x="435" y="314"/>
    <p:text>может быть, указать на слайде обозначение пустого множества, а не только проговорить его?</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64f6fc44a_1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64f6fc44a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Здравствуйте, уважаемые слушатели! В этом видео мы обсудим множество, а именно</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adb1245c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a:solidFill>
                  <a:schemeClr val="dk1"/>
                </a:solidFill>
              </a:rPr>
              <a:t>Множество обозначается латинской заглавной буквой, кроме C, R, Z, N и Q, которые уже зарезервированы. Содержимое множества перечисляется через точку с запятой в фигурных или квадратных скобках. В круглых скобках записываются вектора. Последний, третий пример, т.н. пустое множество, содержащее ноль элементов.</a:t>
            </a:r>
            <a:endParaRPr>
              <a:solidFill>
                <a:schemeClr val="dk1"/>
              </a:solidFill>
            </a:endParaRPr>
          </a:p>
        </p:txBody>
      </p:sp>
      <p:sp>
        <p:nvSpPr>
          <p:cNvPr id="176" name="Google Shape;176;g4adb1245c3_0_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b8f70cb2a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Множество задается простым перечислением, характеристическим высказыванием или порождающей процедурой. Свойство, объединяющее элементы множества, называется характеристическим свойством.</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 первом примере множество задано простым перечислением. Характеристическим свойством для него будет “слово, означающее письменную принадлежность”.</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Во втором примере множество задано характеристическим высказыванием. В него входят только те элементы, при которых высказывание истинно. В данном случае это 4,5,6,7 и 8</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 третьем случае множество задано порождающей процедурой.</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Двойка входит во множество по условию.</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По второму условию входит четверка. По второму же условию уже во второй итерации входит два в четвертой степени - шестнадцать. Затем два в шестнадцатой степени в третьей итерации и так далее...</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185" name="Google Shape;185;g4b8f70cb2a_2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b8f70cb2a_2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b8f70cb2a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a:solidFill>
                  <a:schemeClr val="dk1"/>
                </a:solidFill>
              </a:rPr>
              <a:t>Не во всех языках программирования реализована сущность, в чистом виде реализующая концепцию математического множества. Обычный массив нельзя назвать множеством, так как он имеет индексацию. Множество в программировании содержит ограниченное количество элементов, которые не дублируют друг друга. В языке Python 3 множество реализовано в виде контейнеров set и frozenset. Первые отличаются от вторых тем, что являются изменяемой структурой. Известно также использование концепции множества в языке JavaScript в коллекциях set.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b8f70cb2a_2_1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b8f70cb2a_2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Мощность множества - количество элементов множества. Иногда мощность множества называется кардинальным числом множества.</a:t>
            </a:r>
            <a:endParaRPr>
              <a:solidFill>
                <a:schemeClr val="dk1"/>
              </a:solidFill>
            </a:endParaRPr>
          </a:p>
          <a:p>
            <a:pPr marL="0" lvl="0" indent="0" algn="l" rtl="0">
              <a:spcBef>
                <a:spcPts val="0"/>
              </a:spcBef>
              <a:spcAft>
                <a:spcPts val="0"/>
              </a:spcAft>
              <a:buNone/>
            </a:pPr>
            <a:r>
              <a:rPr lang="ru-RU">
                <a:solidFill>
                  <a:schemeClr val="dk1"/>
                </a:solidFill>
              </a:rPr>
              <a:t> Множество нулевой мощности (не содержащее ни одного элемента) - пустое множество, обозначается значком диаметра (∅). Любой объект считается множеством с единичной мощностью.  Мультимножеством называется множество, элементы которого повторяются. Универсумом (универсальным множеством) называется множество всех объектов (в рамках задачи). Это уточнение про рамки задачи также вытекает из парадокса Рассела. </a:t>
            </a:r>
            <a:endParaRPr sz="1050">
              <a:solidFill>
                <a:schemeClr val="dk1"/>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b8f70cb2a_2_1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b8f70cb2a_2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А = {7, 13} - множество, состоящее из двух элементов.</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B = {13, 7} - множество, тождественно равное множеству A - порядок элементов значения не имеет.</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D = {7, 13, 7, 7, 13} - мультимножество, равное множествам A и B, однако имеющее мощность 5. Чтобы множество называлось мультимножеством, достаточно чтобы хотя бы один его элемент входил в него более одного раза.</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|D| = 5 - эта запись означает, что мощность D равна пяти.</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        Мощность множества  рациональных чисел равна континууму.</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Ну и мощность пустого множества равна нулю.</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a:solidFill>
                  <a:schemeClr val="dk1"/>
                </a:solidFill>
              </a:rPr>
              <a:t>В этом видео мы усвоили способы обозначения и задания множества, усвоили понятие мощности множества.На этом все. До свидания, уважаемые слушатели, до встречи в следующих видео.</a:t>
            </a:r>
            <a:endParaRPr/>
          </a:p>
        </p:txBody>
      </p:sp>
      <p:sp>
        <p:nvSpPr>
          <p:cNvPr id="220" name="Google Shape;220;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64f6fc44a_1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64f6fc44a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 Здравствуйте, уважаемые слушатели! В этом видео мы с вами обсудим понятие и проблемы концепции конечных множеств.</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65413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a:solidFill>
                  <a:schemeClr val="dk1"/>
                </a:solidFill>
              </a:rPr>
              <a:t>А именно дадим определение конечности множества, поговорим об эквивалентных множествах, обсудим свойства подмножеств и надмножеств.</a:t>
            </a:r>
            <a:endParaRPr>
              <a:solidFill>
                <a:schemeClr val="dk1"/>
              </a:solidFill>
            </a:endParaRPr>
          </a:p>
        </p:txBody>
      </p:sp>
      <p:sp>
        <p:nvSpPr>
          <p:cNvPr id="123" name="Google Shape;123;p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4270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b32b4c87a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b32b4c87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a:solidFill>
                  <a:schemeClr val="dk1"/>
                </a:solidFill>
              </a:rPr>
              <a:t>Прежде чем перейти к определению конечности множества, рассмотрим такие свойства множества как индуктивность и рефлексивность. Индуктивное множество — множество, являющееся либо пустым, либо для него существует такое целое положительное число n, что множество содержит в точности n членов. Если множество индуктивно, то оно конечно и не может быть рефлексивным. Рефлексивным множеством является множество, эквивалентное своему собственному подмножеству. Множество конечно, если оно нерефлексивно. Рефлексивное множество не может быть индуктивным. При условии истинности аксиомы выбора все существующие множества являются либо индуктивными, либо рефлексивными, третьего не дано. Не существует множеств с мощностью, промежуточной между мощностями конечных и бесконечных множеств.</a:t>
            </a:r>
            <a:endParaRPr>
              <a:solidFill>
                <a:schemeClr val="dk1"/>
              </a:solidFill>
            </a:endParaRPr>
          </a:p>
        </p:txBody>
      </p:sp>
    </p:spTree>
    <p:extLst>
      <p:ext uri="{BB962C8B-B14F-4D97-AF65-F5344CB8AC3E}">
        <p14:creationId xmlns:p14="http://schemas.microsoft.com/office/powerpoint/2010/main" val="3012017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64f6fc44a_1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64f6fc44a_1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Множество пэ называется конечным, если оно эквивалентно множеству чисел от одного до эн при неотрицательном целом эн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Существуют и другие определения конечности множества. Приведу некоторые из них:</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множество конечно, если оно индуктивно;</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если множество всех его подмножеств нерефлексивно;</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если оно нерефлексивно;</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и множество конечно, если оно не является объединением двух непересекающихся множеств, каждое из которых эквивалентно данному множеству.</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Стоит заметить, что проблема определения конечности множеств в общем случае неразрешима.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9822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a:solidFill>
                  <a:schemeClr val="dk1"/>
                </a:solidFill>
              </a:rPr>
              <a:t>Дадим определение множества, обсудим обозначение и способы задания множеств, рассмотрим реалиции множества в программировании и сформируем понятие о мощности множества.</a:t>
            </a:r>
            <a:endParaRPr/>
          </a:p>
        </p:txBody>
      </p:sp>
      <p:sp>
        <p:nvSpPr>
          <p:cNvPr id="123" name="Google Shape;123;p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b8f70cd47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b8f70cd4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a:solidFill>
                  <a:schemeClr val="dk1"/>
                </a:solidFill>
              </a:rPr>
              <a:t>Теорема Трахтенброта — это теорема о неразрешимости истинности логических формул для конечных моделей. Её следствием является существование неограниченного числа формул, выражающих условие (а, следовательно, и определение) конечности множества и среди них имеется неограниченное множество независимых. Доказывается она сложно, через машины Тьюринга с бесконечной лентой и прочие достаточно сложные абстракции, поэтому её доказательство останется за рамками этого курса. Также её следствием является отсутствие самой слабой и самой сильной аксиом бесконечности.</a:t>
            </a:r>
            <a:endParaRPr>
              <a:solidFill>
                <a:schemeClr val="dk1"/>
              </a:solidFill>
            </a:endParaRPr>
          </a:p>
        </p:txBody>
      </p:sp>
    </p:spTree>
    <p:extLst>
      <p:ext uri="{BB962C8B-B14F-4D97-AF65-F5344CB8AC3E}">
        <p14:creationId xmlns:p14="http://schemas.microsoft.com/office/powerpoint/2010/main" val="903393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b8f70cd47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b8f70cd4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Множества называются эквивалентными, если их мощности равны. Также говорят, что множества эквивалентны, если каждому элементу одного множества можно сопоставить ровно один элемент другого и наоборот, иначе говоря, если между ними есть биекция. Подробнее об этом в следующих видео.</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091920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b8f70cd47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b8f70cd4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a:solidFill>
                  <a:schemeClr val="dk1"/>
                </a:solidFill>
              </a:rPr>
              <a:t>На этом слайде изложен принцип Дирихле для конечных множеств, часто использущийся в комбинаторике. Если большее конечное множество приведено в полное соответствие меньшему, то как минимум одному элементу меньшего соответвует более одного элемента большего. Поясню что это значит на примете клеток с кроликами. Если кроликов на ферме больше чем клеток, то как минимум в одной клетке будет больше одного кролика. Есть ещё одна формулировка для частных случаев: если кроликов меньше, чем клеток, то как минимум одна клетка пустует. Также по принципу Дирихле распределяются люди в вагоне электрички: если пассажиров больше, чем скамеек, то как минимум на одной скамейке сидит более одного пассажира. Также в химии принцип Гунда распределения электронов по орбиталям похож на принцип Дирихле, о нем вы можете узнать в рамках самостоятельного изучения.</a:t>
            </a:r>
            <a:endParaRPr>
              <a:solidFill>
                <a:schemeClr val="dk1"/>
              </a:solidFill>
            </a:endParaRPr>
          </a:p>
        </p:txBody>
      </p:sp>
    </p:spTree>
    <p:extLst>
      <p:ext uri="{BB962C8B-B14F-4D97-AF65-F5344CB8AC3E}">
        <p14:creationId xmlns:p14="http://schemas.microsoft.com/office/powerpoint/2010/main" val="587553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b8f70cd47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b8f70cd4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highlight>
                  <a:schemeClr val="lt1"/>
                </a:highlight>
              </a:rPr>
              <a:t> Бесконечное множество - это множество, не являющееся конечным. </a:t>
            </a:r>
            <a:r>
              <a:rPr lang="ru-RU">
                <a:solidFill>
                  <a:schemeClr val="dk1"/>
                </a:solidFill>
              </a:rPr>
              <a:t>Мощности бесконечных множеств обозначаются алефами (алеф - первая буква еврейского алфавита). В частности мощность множества натуральных чисел равна алеф-ноль - это наименьший бесконечный кардинал.</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Согласно континуум-гипотезе алеф-один равен двум в степени алеф-ноль и является континуумом - мощностью множества вещественных чисел. Если континуум гипотеза неверна, то континуум равен одному из более старших алефов. Если принята аксиоматика Цермело-Френкеля, то между алефами нулевым и первым больше алефов нет.</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 бесконечных множествах также есть эквиваленция, символизирующая равенство мощностей.</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179012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b8f70cd47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b8f70cd4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a:solidFill>
                  <a:schemeClr val="dk1"/>
                </a:solidFill>
              </a:rPr>
              <a:t>Элементы счётного множества можно пронумеровать натуральными числами, иначе говоря мощность любого счётного множества равна  алеф-ноль. Несчётное множество соответственно - это множество, не являющееся счётным.</a:t>
            </a:r>
            <a:endParaRPr>
              <a:solidFill>
                <a:schemeClr val="dk1"/>
              </a:solidFill>
            </a:endParaRPr>
          </a:p>
          <a:p>
            <a:pPr marL="0" lvl="0" indent="0" algn="l" rtl="0">
              <a:spcBef>
                <a:spcPts val="0"/>
              </a:spcBef>
              <a:spcAft>
                <a:spcPts val="0"/>
              </a:spcAft>
              <a:buNone/>
            </a:pPr>
            <a:r>
              <a:rPr lang="ru-RU" sz="1050">
                <a:solidFill>
                  <a:schemeClr val="dk1"/>
                </a:solidFill>
                <a:highlight>
                  <a:schemeClr val="lt1"/>
                </a:highlight>
              </a:rPr>
              <a:t>Для любого бесконечного множества сколь угодно большой мощности найдётся бесконечное множество с большей мощностью, то есть не существует бесконечного множества максимальной мощности. Вспоминаем парадокс Кантора из прошлого видео, в котором говорилось, что не существует максимального кардинального числа.</a:t>
            </a:r>
            <a:endParaRPr>
              <a:solidFill>
                <a:schemeClr val="dk1"/>
              </a:solidFill>
            </a:endParaRPr>
          </a:p>
        </p:txBody>
      </p:sp>
    </p:spTree>
    <p:extLst>
      <p:ext uri="{BB962C8B-B14F-4D97-AF65-F5344CB8AC3E}">
        <p14:creationId xmlns:p14="http://schemas.microsoft.com/office/powerpoint/2010/main" val="871767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adb1245c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Подмножеством называется множество, состоящее из любого количества элементов другого множества. Пустое множество является подмножеством для любого множества, в том числе и для себя. Любое конечное множество имеет конечное количество подмножеств.</a:t>
            </a:r>
            <a:endParaRPr>
              <a:solidFill>
                <a:schemeClr val="dk1"/>
              </a:solidFill>
            </a:endParaRPr>
          </a:p>
          <a:p>
            <a:pPr marL="0" lvl="0" indent="0" algn="l" rtl="0">
              <a:spcBef>
                <a:spcPts val="0"/>
              </a:spcBef>
              <a:spcAft>
                <a:spcPts val="0"/>
              </a:spcAft>
              <a:buNone/>
            </a:pPr>
            <a:r>
              <a:rPr lang="ru-RU">
                <a:solidFill>
                  <a:schemeClr val="dk1"/>
                </a:solidFill>
              </a:rPr>
              <a:t>Надмножеством для множества называется исходное множество, для которого множество является подмножеством (понятие, обратное по смыслу подмножеству). Универсум является надмножеством для всех мыслимых множеств или же всех объектов, определенных рамками данной задачи. Вспоминаем парадокс Рассела из предыдущего видео, который говорил, что нельзя составить множество всех множеств.</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185" name="Google Shape;185;g4adb1245c3_0_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94606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adb1245c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 Рассмотрим несколько обозначений:</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A  ⊆  B - A является подмножеством B (B включает А или А включено в B)</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A  ⊂  B - A является собственным подмножеством B, то есть B  ≠  A (А строго включено в В)</a:t>
            </a:r>
            <a:endParaRPr>
              <a:solidFill>
                <a:schemeClr val="dk1"/>
              </a:solidFill>
            </a:endParaRPr>
          </a:p>
          <a:p>
            <a:pPr marL="0" lvl="0" indent="0" algn="l" rtl="0">
              <a:spcBef>
                <a:spcPts val="0"/>
              </a:spcBef>
              <a:spcAft>
                <a:spcPts val="0"/>
              </a:spcAft>
              <a:buNone/>
            </a:pPr>
            <a:r>
              <a:rPr lang="ru-RU">
                <a:solidFill>
                  <a:schemeClr val="dk1"/>
                </a:solidFill>
              </a:rPr>
              <a:t>Нетривиальное подмножество - это собственное подмножество, не являющееся при этом пустым и исходным множеством.</a:t>
            </a:r>
            <a:endParaRPr>
              <a:solidFill>
                <a:schemeClr val="dk1"/>
              </a:solidFill>
            </a:endParaRPr>
          </a:p>
        </p:txBody>
      </p:sp>
      <p:sp>
        <p:nvSpPr>
          <p:cNvPr id="191" name="Google Shape;191;g4adb1245c3_0_8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6046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eccd11cb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a:solidFill>
                  <a:schemeClr val="dk1"/>
                </a:solidFill>
              </a:rPr>
              <a:t>Обсудим свойства подмножеств. Отношение подмножества является отношением частичного порядка. Первым пунктом идет наличие тривиальных подмножеств - пустого множества и исходного множества. В отношении подмножества также находятся два разных пустых множества и пустое множество с самим собой.</a:t>
            </a:r>
            <a:endParaRPr>
              <a:solidFill>
                <a:schemeClr val="dk1"/>
              </a:solidFill>
            </a:endParaRPr>
          </a:p>
          <a:p>
            <a:pPr marL="0" lvl="0" indent="0" algn="l" rtl="0">
              <a:spcBef>
                <a:spcPts val="0"/>
              </a:spcBef>
              <a:spcAft>
                <a:spcPts val="0"/>
              </a:spcAft>
              <a:buNone/>
            </a:pPr>
            <a:r>
              <a:rPr lang="ru-RU">
                <a:solidFill>
                  <a:schemeClr val="dk1"/>
                </a:solidFill>
              </a:rPr>
              <a:t>Вторым пунктом идет свойство некоммутативности, иными словами, “А является подмножеством В” - не то же самое, что и “В является подмножеством А”. Если оба означенных условия выполнены одновременно, значит множества равны. Это свойство можно вывести как следствие аксиомы экстенсиональности.</a:t>
            </a:r>
            <a:endParaRPr>
              <a:solidFill>
                <a:schemeClr val="dk1"/>
              </a:solidFill>
            </a:endParaRPr>
          </a:p>
          <a:p>
            <a:pPr marL="0" lvl="0" indent="0" algn="l" rtl="0">
              <a:spcBef>
                <a:spcPts val="0"/>
              </a:spcBef>
              <a:spcAft>
                <a:spcPts val="0"/>
              </a:spcAft>
              <a:buNone/>
            </a:pPr>
            <a:r>
              <a:rPr lang="ru-RU">
                <a:solidFill>
                  <a:schemeClr val="dk1"/>
                </a:solidFill>
              </a:rPr>
              <a:t>Третьий пункт - свойство транзитивности, которое следует из сохранения частичного порядка. Если А включено в БЭ, а БЭ включено в ЦЭ, то А включено в ЦЭ.</a:t>
            </a:r>
            <a:endParaRPr>
              <a:solidFill>
                <a:schemeClr val="dk1"/>
              </a:solidFill>
            </a:endParaRPr>
          </a:p>
          <a:p>
            <a:pPr marL="0" lvl="0" indent="0" algn="l" rtl="0">
              <a:spcBef>
                <a:spcPts val="0"/>
              </a:spcBef>
              <a:spcAft>
                <a:spcPts val="0"/>
              </a:spcAft>
              <a:buNone/>
            </a:pPr>
            <a:r>
              <a:rPr lang="ru-RU">
                <a:solidFill>
                  <a:schemeClr val="dk1"/>
                </a:solidFill>
              </a:rPr>
              <a:t>Четвертое свойство это свойство операций над множествами, которые находятся в отношении подмножества. А включено в БЭ тогда и только тогда, когда пересечение А с БЭ равно А и объединение А с БЭ равно БЭ.</a:t>
            </a:r>
            <a:endParaRPr>
              <a:solidFill>
                <a:schemeClr val="dk1"/>
              </a:solidFill>
            </a:endParaRPr>
          </a:p>
        </p:txBody>
      </p:sp>
      <p:sp>
        <p:nvSpPr>
          <p:cNvPr id="197" name="Google Shape;197;g4eccd11cb7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37690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adb1245c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В примере, представленном на слайде множеством A обозначено множество натуральных чисел. Подмножество а-один и а-два - соответсвенно четные и нечетные натуральные числа, будут являться собственными подмножествами множества А</a:t>
            </a:r>
            <a:endParaRPr>
              <a:solidFill>
                <a:schemeClr val="dk1"/>
              </a:solidFill>
            </a:endParaRPr>
          </a:p>
          <a:p>
            <a:pPr marL="0" lvl="0" indent="0" algn="l" rtl="0">
              <a:spcBef>
                <a:spcPts val="0"/>
              </a:spcBef>
              <a:spcAft>
                <a:spcPts val="0"/>
              </a:spcAft>
              <a:buNone/>
            </a:pPr>
            <a:r>
              <a:rPr lang="ru-RU">
                <a:solidFill>
                  <a:schemeClr val="dk1"/>
                </a:solidFill>
              </a:rPr>
              <a:t>А-три будет тривиальным подмножеством множества А. Мощность подмножества А-три, также как и можность множества натуральных чисел равна алеф-ноль. Вновь вспоминаем парадокс Рассела из предыдущего видео: не существует множества всех множеств, поскольку из любого сколь угодно большого множества можно выделить подмножество, равное по мощности основному множеству.</a:t>
            </a:r>
            <a:endParaRPr>
              <a:solidFill>
                <a:schemeClr val="dk1"/>
              </a:solidFill>
            </a:endParaRPr>
          </a:p>
        </p:txBody>
      </p:sp>
      <p:sp>
        <p:nvSpPr>
          <p:cNvPr id="207" name="Google Shape;207;g4adb1245c3_0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14368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a:solidFill>
                  <a:schemeClr val="dk1"/>
                </a:solidFill>
              </a:rPr>
              <a:t>В этом видео Даны определения конечности множества и подмножества</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Определена мощность бесконечного множества</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Сформировано понятие об эквивалентности множеств. На этом все. До свидания, уважаемые слушатели, до встречи в следующих видео.</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218" name="Google Shape;218;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2639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b8f70cb2a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Множество - как вы уже знаете - это фундаментальное математическое понятие, символизирущее объект, сам состоящий из других объектов (элементов множества), объединенных по одному признаку. Например, множество живых существ в аудитории (на самом деле собака просто спит, но насчет студентов я не уверен: на снимке их не видно).</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Это определение из наивной теории множеств, основоположником которой является Георг Кантор, однако попытки формализации этого определения привели к возникновению парадоксов. </a:t>
            </a:r>
            <a:endParaRPr/>
          </a:p>
        </p:txBody>
      </p:sp>
      <p:sp>
        <p:nvSpPr>
          <p:cNvPr id="130" name="Google Shape;130;g4b8f70cb2a_2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64f6fc44a_1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64f6fc44a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Здравствуйте, уважаемые слушатели! В этом видео мы с вами обсудим операции над множествами</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9619124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А именно разберем бинарные и унарные операции и установим для них приоритеты</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221" name="Google Shape;221;p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11055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464f6fc44a_1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464f6fc44a_1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Бинарными называются операции, производимые над двумя множествами. Строго говоря, эти операции могут применяться и с большим количеством множеств, но пока мы говорим об элементарных операциях и для них необходимо, чтобы множеств было как минимум два.</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2565357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4aebba93f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sz="1050">
                <a:solidFill>
                  <a:schemeClr val="dk1"/>
                </a:solidFill>
                <a:highlight>
                  <a:schemeClr val="lt1"/>
                </a:highlight>
              </a:rPr>
              <a:t>Пересечение - бинарная операция над множествами, возвращающая элементы, входящие одновременно в оба множества. Серым цветом на данном рисунке залито пересечение красного и синего множеств. Относительно пересечения множества могут полностью пересекаться (совпадать), не пересекаться, входить одно в другое или находится в общем положении (когда есть элементы, входящие и в А и в В, входящие исключительно в А и входящие исключительно в В).</a:t>
            </a:r>
            <a:endParaRPr/>
          </a:p>
        </p:txBody>
      </p:sp>
      <p:sp>
        <p:nvSpPr>
          <p:cNvPr id="234" name="Google Shape;234;g4aebba93fd_1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46188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4aebba93fd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Объединение - бинарная операция над множествами, возвращающая элементы, входящие в оба множества. Серым цветом на рисунке залито объединение красного и синего множеств. Мощность объединения равна сумме мощностей исходных множеств за вычетом мощности пересечения. Связано это с тем, что элементы, входящие в каждое множество в объединение входят лишь один раз.</a:t>
            </a:r>
            <a:endParaRPr/>
          </a:p>
        </p:txBody>
      </p:sp>
      <p:sp>
        <p:nvSpPr>
          <p:cNvPr id="246" name="Google Shape;246;g4aebba93fd_1_1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8487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aebba93fd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Разность - бинарная операция над множествами, возвращающая элементы, входящие в уменьшаемое, кроме входящих при этом в вычитаемое.  Серым цветом на данном рисунке залита разность красного и синего множеств. Мощность разности множеств равна разности мощностей уменьшаемого множества и его пересечения с вычитаемым.</a:t>
            </a:r>
            <a:endParaRPr sz="1250">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sz="1050">
              <a:solidFill>
                <a:schemeClr val="dk1"/>
              </a:solidFill>
              <a:highlight>
                <a:schemeClr val="lt1"/>
              </a:highlight>
            </a:endParaRPr>
          </a:p>
          <a:p>
            <a:pPr marL="0" lvl="0" indent="0" algn="l" rtl="0">
              <a:spcBef>
                <a:spcPts val="0"/>
              </a:spcBef>
              <a:spcAft>
                <a:spcPts val="0"/>
              </a:spcAft>
              <a:buNone/>
            </a:pPr>
            <a:endParaRPr/>
          </a:p>
        </p:txBody>
      </p:sp>
      <p:sp>
        <p:nvSpPr>
          <p:cNvPr id="258" name="Google Shape;258;g4aebba93fd_1_1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13427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4aebba93fd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Симметрическая разность - бинарная операция над множествами, возвращающая элементы, входящие в любое из множеств, но не в оба сразу.  Серым цветом на рисунке перед Вами залита симметрическая разность красного и синего множеств.</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Мощность симметрической разности равна сумме мощностей двух множеств за вычетом двух мощностей пересечения этих множеств или же разнице мощностей объединения и пересечения.</a:t>
            </a:r>
            <a:endParaRPr sz="1050">
              <a:solidFill>
                <a:schemeClr val="dk1"/>
              </a:solidFill>
              <a:highlight>
                <a:schemeClr val="lt1"/>
              </a:highlight>
            </a:endParaRPr>
          </a:p>
          <a:p>
            <a:pPr marL="0" lvl="0" indent="0" algn="l" rtl="0">
              <a:spcBef>
                <a:spcPts val="0"/>
              </a:spcBef>
              <a:spcAft>
                <a:spcPts val="0"/>
              </a:spcAft>
              <a:buNone/>
            </a:pPr>
            <a:endParaRPr/>
          </a:p>
        </p:txBody>
      </p:sp>
      <p:sp>
        <p:nvSpPr>
          <p:cNvPr id="272" name="Google Shape;272;g4aebba93fd_1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4655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4aebba93fd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Декартово произведение - бинарная операция над множествами, возвращающая элементы, являющиеся всеми возможными упорядоченными парами элементов обоих множеств. Мощность декартова произведения равна произведению мощностей исходных множеств.</a:t>
            </a:r>
            <a:endParaRPr sz="1050">
              <a:solidFill>
                <a:schemeClr val="dk1"/>
              </a:solidFill>
              <a:highlight>
                <a:schemeClr val="lt1"/>
              </a:highlight>
            </a:endParaRPr>
          </a:p>
          <a:p>
            <a:pPr marL="0" lvl="0" indent="0" algn="l" rtl="0">
              <a:spcBef>
                <a:spcPts val="0"/>
              </a:spcBef>
              <a:spcAft>
                <a:spcPts val="0"/>
              </a:spcAft>
              <a:buNone/>
            </a:pPr>
            <a:endParaRPr/>
          </a:p>
        </p:txBody>
      </p:sp>
      <p:sp>
        <p:nvSpPr>
          <p:cNvPr id="292" name="Google Shape;292;g4aebba93fd_1_1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36565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aebba93fd_1_1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4aebba93fd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Унарными называются операции, выполняемые над одним множеством. Опять же, унарные операции могут выполняться над результатом бинарных операций, но пока мы рассматриваем элементарные операции и для этих достаточно наличие всего одного множества.</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796036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4aebba93fd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Дополнение - унарная операция, похожая на отрицание в булевой логике, возвращающая элементы, не входящие в исходное множество. Дополнение предусматривает наличие в задачи фиксированного универсума U Серым цветом залито дополнение множества А.</a:t>
            </a:r>
            <a:endParaRPr sz="1050">
              <a:solidFill>
                <a:schemeClr val="dk1"/>
              </a:solidFill>
              <a:highlight>
                <a:schemeClr val="lt1"/>
              </a:highlight>
            </a:endParaRPr>
          </a:p>
          <a:p>
            <a:pPr marL="0" lvl="0" indent="0" algn="l" rtl="0">
              <a:spcBef>
                <a:spcPts val="0"/>
              </a:spcBef>
              <a:spcAft>
                <a:spcPts val="0"/>
              </a:spcAft>
              <a:buNone/>
            </a:pPr>
            <a:endParaRPr/>
          </a:p>
        </p:txBody>
      </p:sp>
      <p:sp>
        <p:nvSpPr>
          <p:cNvPr id="309" name="Google Shape;309;g4aebba93fd_1_1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3291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b8f70cb2a_2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b8f70cb2a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highlight>
                  <a:schemeClr val="lt1"/>
                </a:highlight>
              </a:rPr>
              <a:t>Один из таких парадоксов сформулировал сам Кантор, который заметил, что не существует максимального кардинального числа. К множеству всех натуральных чисел можно добавить максимальное на текущий момент число, добавив к нему единицу. Как говорят туристы: “В любой самый туго набитый рюкзак можно впихнуть еще одного слона”</a:t>
            </a: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a:solidFill>
                  <a:schemeClr val="dk1"/>
                </a:solidFill>
                <a:highlight>
                  <a:schemeClr val="lt1"/>
                </a:highlight>
              </a:rPr>
              <a:t>Также имеет место парадокс Рассела, который утверждал, что по теории Кантора нельзя составить множество всех множеств. С этим парадоксом связана задача-шутка про лжеца, который говорит “Это утверждение - ложно”. Нельзя однозначно утверждать истинно оно или ложно. Другая задача про парикмахера, который брил в деревне всех, кто не бреется сам и только их. Брил ли он сам себя?</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Эти и другие парадоксы возникли на рубеже 19 и 20 веков и привели к кризису оснований	математики. </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Развитие канторовой теории множеств привело к возможности выразить в терминах этой теории все основные математические понятия. Возможность построения математики на теоретико-множественном фундаменте Гильберт охарактеризовал как «рай для математиков», а уже построенную на этой основе часть математики называл «симфонией бесконечного». Однако восторги сменились шоковым состоянием, когда была обнаружена противоречивость данного подхода. Если сравнивать, то, например, если бы строили небоскреб и на середине стройки обнаружили, что вместо цемента фундамент засыпан пенопластовой крошкой.</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aebba93fd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Булеан - унарная операция, возвращающая все возможные подмножества исходного множества, в том числе тривиальные. Его мощность равна двум в степени мощности исходного множества.</a:t>
            </a:r>
            <a:endParaRPr sz="1050">
              <a:solidFill>
                <a:schemeClr val="dk1"/>
              </a:solidFill>
              <a:highlight>
                <a:schemeClr val="lt1"/>
              </a:highlight>
            </a:endParaRPr>
          </a:p>
          <a:p>
            <a:pPr marL="0" lvl="0" indent="0" algn="l" rtl="0">
              <a:spcBef>
                <a:spcPts val="0"/>
              </a:spcBef>
              <a:spcAft>
                <a:spcPts val="0"/>
              </a:spcAft>
              <a:buNone/>
            </a:pPr>
            <a:endParaRPr/>
          </a:p>
        </p:txBody>
      </p:sp>
      <p:sp>
        <p:nvSpPr>
          <p:cNvPr id="318" name="Google Shape;318;g4aebba93fd_1_1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78701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4aebba93fd_1_18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4aebba93fd_1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sz="1050">
                <a:solidFill>
                  <a:schemeClr val="dk1"/>
                </a:solidFill>
                <a:highlight>
                  <a:schemeClr val="lt1"/>
                </a:highlight>
              </a:rPr>
              <a:t>В первую очередь выполняются унарные операции, во вторую - пересечение, в третью - объединение и разность, имеющие равный приоритет. Последовательность может быть изменена скобками, в отсутствие которых равноприоритетные операции выполняются слева направо. Свойство ассоциативности для множеств не выполняется. Если мы рассматриваем вариант, когда унарные операции применены для результата бинарных операций, тогда сначала выполняются эти бинарные операции,</a:t>
            </a:r>
            <a:endParaRPr sz="1050">
              <a:solidFill>
                <a:schemeClr val="dk1"/>
              </a:solidFill>
              <a:highlight>
                <a:schemeClr val="lt1"/>
              </a:highlight>
            </a:endParaRPr>
          </a:p>
          <a:p>
            <a:pPr marL="0" lvl="0" indent="0" algn="l" rtl="0">
              <a:spcBef>
                <a:spcPts val="0"/>
              </a:spcBef>
              <a:spcAft>
                <a:spcPts val="0"/>
              </a:spcAft>
              <a:buNone/>
            </a:pPr>
            <a:r>
              <a:rPr lang="ru-RU" sz="1050">
                <a:solidFill>
                  <a:schemeClr val="dk1"/>
                </a:solidFill>
                <a:highlight>
                  <a:schemeClr val="lt1"/>
                </a:highlight>
              </a:rPr>
              <a:t>и только потом - унарная - над их результатом.</a:t>
            </a:r>
            <a:endParaRPr sz="1050">
              <a:solidFill>
                <a:schemeClr val="dk1"/>
              </a:solidFill>
              <a:highlight>
                <a:schemeClr val="lt1"/>
              </a:highlight>
            </a:endParaRPr>
          </a:p>
          <a:p>
            <a:pPr marL="0" lvl="0" indent="0" algn="l" rtl="0">
              <a:spcBef>
                <a:spcPts val="0"/>
              </a:spcBef>
              <a:spcAft>
                <a:spcPts val="0"/>
              </a:spcAft>
              <a:buNone/>
            </a:pP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sz="1050">
              <a:solidFill>
                <a:schemeClr val="dk1"/>
              </a:solidFill>
              <a:highlight>
                <a:schemeClr val="lt1"/>
              </a:highlight>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6925056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adb1245c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Рассмотрим пример выполнения каждой из операций.</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Здесь множество А состоит из чисел 20 30 и 40, B - 30, 40 50. Также задан универсум для данной задачи - числа от 10 до 90, делящиеся на 10 без остатка. Перавя операция - пересечение, ее результат включает только число 40, которое входит и в А и в Б.</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Вторая операция - объединение. Она содержит элементы обоих множеств, однако обратите внимание, что число 40 входит в результат всего один раз, несмотря на то, что встречается в обоих множествах.</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Разность А и Б содержит элементы А, которых нет в Б.</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Разность Б и А содержит элементы Б, которых нет в А. Результаты, как можно видеть, отличаются.</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Это свойство разности называется антикоммутативностью. Также и в числах, например: 40 минус 20 не равно 20 минус 40.</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333" name="Google Shape;333;g4adb1245c3_0_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09094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4adb1245c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Симметрическая разность содержит только те элементы, которые встречаются либо в А, либо в Б, но не одновременно. Эта операция похожа на операцию исключающего ИЛИ </a:t>
            </a:r>
            <a:endParaRPr>
              <a:solidFill>
                <a:schemeClr val="dk1"/>
              </a:solidFill>
            </a:endParaRPr>
          </a:p>
          <a:p>
            <a:pPr marL="0" lvl="0" indent="0" algn="l" rtl="0">
              <a:spcBef>
                <a:spcPts val="0"/>
              </a:spcBef>
              <a:spcAft>
                <a:spcPts val="0"/>
              </a:spcAft>
              <a:buNone/>
            </a:pPr>
            <a:r>
              <a:rPr lang="ru-RU">
                <a:solidFill>
                  <a:schemeClr val="dk1"/>
                </a:solidFill>
              </a:rPr>
              <a:t>Декартово умножение возвращает нам все возможные упорядоченные пары элементов обоих множеств. Упорядоченные - значит на первом месте в паре всегда элемент первого множества, а на втором - второго. Вот как раз случай, когда элементами множества являются множества. Однако, если мы возьмем одну такую упорядоченную пару, она будет являться подмножеством декартова произведения, состоящем из одного элемента.</a:t>
            </a:r>
            <a:endParaRPr>
              <a:solidFill>
                <a:schemeClr val="dk1"/>
              </a:solidFill>
            </a:endParaRPr>
          </a:p>
        </p:txBody>
      </p:sp>
      <p:sp>
        <p:nvSpPr>
          <p:cNvPr id="347" name="Google Shape;347;g4adb1245c3_0_8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42259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4adb1245c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Для обеспечения дополнения специально был введен универсум для данной задачи. Разность универсума и множества А и будет дополнением множества А.</a:t>
            </a:r>
            <a:endParaRPr>
              <a:solidFill>
                <a:schemeClr val="dk1"/>
              </a:solidFill>
            </a:endParaRPr>
          </a:p>
          <a:p>
            <a:pPr marL="0" lvl="0" indent="0" algn="l" rtl="0">
              <a:spcBef>
                <a:spcPts val="0"/>
              </a:spcBef>
              <a:spcAft>
                <a:spcPts val="0"/>
              </a:spcAft>
              <a:buNone/>
            </a:pPr>
            <a:r>
              <a:rPr lang="ru-RU">
                <a:solidFill>
                  <a:schemeClr val="dk1"/>
                </a:solidFill>
              </a:rPr>
              <a:t>Булеан возвращает все возможные подмножества множества А, в том числе тривиальные. Можно видеть, что в данном примере мощность булеана равна двум в степени три - то есть восьми. Опять же, обратите внимание, если я вдруг возьму пустое множество в качестве подмножества булеана, то это будет подмножество, состоящее из одного элемента, хотя само по себе пустое множество по определению содержит ноль элементов. В теории множеств есть бесконечное множество, состоящее целиком из пустых множеств, однако элементы которого все же не повторяются: вcпомните аксиому о существовании бесконечного множества из системы ZFC.</a:t>
            </a:r>
            <a:endParaRPr>
              <a:solidFill>
                <a:schemeClr val="dk1"/>
              </a:solidFill>
            </a:endParaRPr>
          </a:p>
        </p:txBody>
      </p:sp>
      <p:sp>
        <p:nvSpPr>
          <p:cNvPr id="357" name="Google Shape;357;g4adb1245c3_0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95907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4edc423c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a:solidFill>
                  <a:schemeClr val="dk1"/>
                </a:solidFill>
              </a:rPr>
              <a:t>Рассмотрим несколько примеров на приоритет операций. В девятом примере множество А объединяется с пересечением множеств В и С. Пересечение, как я уже говорил ранее, имеет приоритет над объединением. Пересечение В и С равно множеству из одному элемента, равного тридцати. Объединение результата пересечения со множеством А дает множество из четырех элементов - 20, 40, 60 и 30. </a:t>
            </a:r>
            <a:endParaRPr>
              <a:solidFill>
                <a:schemeClr val="dk1"/>
              </a:solidFill>
            </a:endParaRPr>
          </a:p>
          <a:p>
            <a:pPr marL="0" lvl="0" indent="0" algn="l" rtl="0">
              <a:spcBef>
                <a:spcPts val="0"/>
              </a:spcBef>
              <a:spcAft>
                <a:spcPts val="0"/>
              </a:spcAft>
              <a:buNone/>
            </a:pPr>
            <a:r>
              <a:rPr lang="ru-RU">
                <a:solidFill>
                  <a:schemeClr val="dk1"/>
                </a:solidFill>
              </a:rPr>
              <a:t>В десятом примере изменен приоритет с помощью скобок. Теперь сначала выполняется объединение А и Б, которое в результате даёт множество из пяти элементов - 20, 40, 60, 30 и 50, а затем пересечение с множеством С, которое дает в результате множество из двух элементов - 20 и 30.</a:t>
            </a:r>
            <a:endParaRPr>
              <a:solidFill>
                <a:schemeClr val="dk1"/>
              </a:solidFill>
            </a:endParaRPr>
          </a:p>
        </p:txBody>
      </p:sp>
      <p:sp>
        <p:nvSpPr>
          <p:cNvPr id="364" name="Google Shape;364;g4edc423c0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40436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4eca9bba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a:solidFill>
                  <a:schemeClr val="dk1"/>
                </a:solidFill>
              </a:rPr>
              <a:t>Если дополнение берется от бинарной операции, то сначала находится результат этой операции, а уже потом дополнение. Кроме того, дополнение можно выразить через разность между универсумом и множеством под знаком дополнения и это преобразование не приводит к противоречиям, потому что в случае с пересечением первым выполняется пересечение, а потом уже разность. Объединение же с разностью имеют равный приоритет, но мы знаем, что равноприоритетные операции выполняются слева направо, поэтому смысл от этого не изменится.</a:t>
            </a:r>
            <a:endParaRPr>
              <a:solidFill>
                <a:schemeClr val="dk1"/>
              </a:solidFill>
            </a:endParaRPr>
          </a:p>
        </p:txBody>
      </p:sp>
      <p:sp>
        <p:nvSpPr>
          <p:cNvPr id="374" name="Google Shape;374;g4eca9bba3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69604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a:solidFill>
                  <a:schemeClr val="dk1"/>
                </a:solidFill>
              </a:rPr>
              <a:t>В этом видео мы познакомились с пятью бинарными операциями и двумя унарными. Каждая из операций похожа на операцию в двоичной логике. О таком соответствии операций можете подумать самостоятельно. На этом все. До свидания, уважаемые слушатели, до встречи в следующих видео.</a:t>
            </a:r>
            <a:endParaRPr>
              <a:solidFill>
                <a:schemeClr val="dk1"/>
              </a:solidFill>
            </a:endParaRPr>
          </a:p>
        </p:txBody>
      </p:sp>
      <p:sp>
        <p:nvSpPr>
          <p:cNvPr id="384" name="Google Shape;384;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3280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e32c4eb16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e32c4eb1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1050">
                <a:solidFill>
                  <a:srgbClr val="222222"/>
                </a:solidFill>
                <a:highlight>
                  <a:srgbClr val="FFFFFF"/>
                </a:highlight>
              </a:rPr>
              <a:t>В то время жесточайшей критике подверглось все вплоть до метода доказательств от противного, тогда же возник ряд неклассических логик и образовался ряд математических школ: самая популярная - формалистская, ярким представителем которой являлся Давид Гильберт. Основным противником данной школы была школа интуиционистов, отрицавшая возможность использования двойного отрицания и считающая недопустимым принятие принципа абстракции актуальной бесконечности. Возглавлял школу Лёйтзен Брауэр. Он безбоязненно отвергал формализм как бессмыссленную игру с символами.</a:t>
            </a:r>
            <a:endParaRPr sz="105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r>
              <a:rPr lang="ru-RU" sz="1050">
                <a:solidFill>
                  <a:srgbClr val="222222"/>
                </a:solidFill>
                <a:highlight>
                  <a:srgbClr val="FFFFFF"/>
                </a:highlight>
              </a:rPr>
              <a:t>Кризис всё ещё не пройден, но он затух. Большинство математиков или не работают с уровня аксиоматических систем, или, если работают, то не сомневаются в корректности системы  Цермело-Френеля ZFC, наиболее популярной аксиоматической системы, содержащей 10 фундаментальных аксиом, призванных ограничить парадоксы в теории Кантора. В большинстве разделов практической математики математические парадоксы и так не играли никакой роли, а в тех разделах, которые напрямую связаны с основами математики — в частности, математическая логика и теория категорий, — их можно обойти. Существуют и другие аксиоматические системы. Кратко рассмотрим структуру ZFC и ее сильные стороны на фоне наивной теории Кантора.</a:t>
            </a:r>
            <a:endParaRPr sz="1050">
              <a:solidFill>
                <a:srgbClr val="222222"/>
              </a:solidFill>
              <a:highlight>
                <a:srgbClr val="FFFFFF"/>
              </a:highlight>
            </a:endParaRPr>
          </a:p>
          <a:p>
            <a:pPr marL="0" lvl="0" indent="0" algn="l" rtl="0">
              <a:spcBef>
                <a:spcPts val="0"/>
              </a:spcBef>
              <a:spcAft>
                <a:spcPts val="0"/>
              </a:spcAft>
              <a:buNone/>
            </a:pPr>
            <a:endParaRPr sz="1050">
              <a:solidFill>
                <a:srgbClr val="222222"/>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eb94647f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eb94647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1050">
                <a:solidFill>
                  <a:srgbClr val="222222"/>
                </a:solidFill>
                <a:highlight>
                  <a:srgbClr val="FFFFFF"/>
                </a:highlight>
              </a:rPr>
              <a:t>Аксиома экстенсиональности, которую иногда называют аксиомой объемности выглядит следующим образом. Дословно при желании можете прочитать сами, смысл ее в слежующем: Если каждый элемент первого множества принадлежит второму множеству, а каждый элемент второго множества принадлежит первому множеству, тогда оба множества идентичны. Эту аксиому также называют критерием равенства множеств.</a:t>
            </a:r>
            <a:endParaRPr sz="1050">
              <a:solidFill>
                <a:srgbClr val="222222"/>
              </a:solidFill>
              <a:highlight>
                <a:srgbClr val="FFFFFF"/>
              </a:highlight>
            </a:endParaRPr>
          </a:p>
          <a:p>
            <a:pPr marL="0" lvl="0" indent="0" algn="l" rtl="0">
              <a:spcBef>
                <a:spcPts val="0"/>
              </a:spcBef>
              <a:spcAft>
                <a:spcPts val="0"/>
              </a:spcAft>
              <a:buNone/>
            </a:pPr>
            <a:endParaRPr sz="1050">
              <a:solidFill>
                <a:srgbClr val="222222"/>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eb94647f2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eb94647f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1050">
                <a:solidFill>
                  <a:srgbClr val="222222"/>
                </a:solidFill>
                <a:highlight>
                  <a:srgbClr val="FFFFFF"/>
                </a:highlight>
              </a:rPr>
              <a:t>Все аксиомы ZFC делятся на три большие группы. Первая группа - аксиомы о существовании множеств. Всего их две и обе они представлены на слайде.</a:t>
            </a:r>
            <a:endParaRPr sz="105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endParaRPr sz="105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r>
              <a:rPr lang="ru-RU" sz="1050">
                <a:solidFill>
                  <a:srgbClr val="222222"/>
                </a:solidFill>
                <a:highlight>
                  <a:srgbClr val="FFFFFF"/>
                </a:highlight>
              </a:rPr>
              <a:t>Первая запись - аксиома пустого множества. Существует по меньшей мере одно множество без единого элемента.</a:t>
            </a:r>
            <a:endParaRPr sz="105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r>
              <a:rPr lang="ru-RU" sz="1050">
                <a:solidFill>
                  <a:srgbClr val="222222"/>
                </a:solidFill>
                <a:highlight>
                  <a:srgbClr val="FFFFFF"/>
                </a:highlight>
              </a:rPr>
              <a:t>Вторая запись - аксиома о бесконечном множестве. Обратите внимание, что она исключает существование множества всех множеств.</a:t>
            </a:r>
            <a:endParaRPr sz="1050">
              <a:solidFill>
                <a:srgbClr val="222222"/>
              </a:solidFill>
              <a:highlight>
                <a:srgbClr val="FFFFFF"/>
              </a:highlight>
            </a:endParaRPr>
          </a:p>
          <a:p>
            <a:pPr marL="0" lvl="0" indent="0" algn="l" rtl="0">
              <a:spcBef>
                <a:spcPts val="0"/>
              </a:spcBef>
              <a:spcAft>
                <a:spcPts val="0"/>
              </a:spcAft>
              <a:buNone/>
            </a:pPr>
            <a:endParaRPr sz="1050">
              <a:solidFill>
                <a:srgbClr val="222222"/>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eb94647f2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eb94647f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1050">
                <a:solidFill>
                  <a:srgbClr val="222222"/>
                </a:solidFill>
                <a:highlight>
                  <a:srgbClr val="FFFFFF"/>
                </a:highlight>
              </a:rPr>
              <a:t>Вторая группа - аксиомы об образовании множеств, подробно разбирать их не будем, просто обозначу, что они есть. О способах задания множеств поговорим позже.</a:t>
            </a:r>
            <a:endParaRPr sz="105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r>
              <a:rPr lang="ru-RU" sz="1050">
                <a:solidFill>
                  <a:srgbClr val="222222"/>
                </a:solidFill>
                <a:highlight>
                  <a:srgbClr val="FFFFFF"/>
                </a:highlight>
              </a:rPr>
              <a:t>Аксиома пары - предусматривает задание множества перечислением элементов.</a:t>
            </a:r>
            <a:endParaRPr sz="105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r>
              <a:rPr lang="ru-RU" sz="1050">
                <a:solidFill>
                  <a:srgbClr val="222222"/>
                </a:solidFill>
                <a:highlight>
                  <a:srgbClr val="FFFFFF"/>
                </a:highlight>
              </a:rPr>
              <a:t>Декларации об учреждении и об упразднении семейств множеств включают в себя две аксиомы - аксиому множества подмножеств (булеана) и аксиому объединения</a:t>
            </a:r>
            <a:endParaRPr sz="105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r>
              <a:rPr lang="ru-RU" sz="1050">
                <a:solidFill>
                  <a:srgbClr val="222222"/>
                </a:solidFill>
                <a:highlight>
                  <a:srgbClr val="FFFFFF"/>
                </a:highlight>
              </a:rPr>
              <a:t>Схемы образования множеств с помощью математически корректных суждений также две: это схема выделения и схема преобразования. В подробности опять же вникать не будем.</a:t>
            </a:r>
            <a:endParaRPr sz="1050">
              <a:solidFill>
                <a:srgbClr val="222222"/>
              </a:solidFill>
              <a:highlight>
                <a:srgbClr val="FFFFFF"/>
              </a:highlight>
            </a:endParaRPr>
          </a:p>
          <a:p>
            <a:pPr marL="0" lvl="0" indent="0" algn="l" rtl="0">
              <a:spcBef>
                <a:spcPts val="0"/>
              </a:spcBef>
              <a:spcAft>
                <a:spcPts val="0"/>
              </a:spcAft>
              <a:buNone/>
            </a:pPr>
            <a:endParaRPr sz="1050">
              <a:solidFill>
                <a:srgbClr val="222222"/>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eb94647f2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eb94647f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1050">
                <a:solidFill>
                  <a:srgbClr val="222222"/>
                </a:solidFill>
                <a:highlight>
                  <a:srgbClr val="FFFFFF"/>
                </a:highlight>
              </a:rPr>
              <a:t>Третья группа - это аксиомы об упорядоченности множеств, а именно аксиома регулярности и аксиома выбора. В частности аксиома регулярности, сформулированная фон Нейманом, подвела черту под историей математических парадоксов. Я не даю вам аксиомы ZFC подробно для изучения, потому что, как я уже говорил ранее, математики, которые с ней работают принимают на веру ее непротиворечивость и состоятельность. Речь идёт об основах анализа и математики в целом, а ZFC - не единственная действующая аксиоматическая система теории множеств на текущий момент.</a:t>
            </a:r>
            <a:endParaRPr sz="1050">
              <a:solidFill>
                <a:srgbClr val="222222"/>
              </a:solidFill>
              <a:highlight>
                <a:srgbClr val="FFFFFF"/>
              </a:highlight>
            </a:endParaRPr>
          </a:p>
          <a:p>
            <a:pPr marL="0" lvl="0" indent="0" algn="l" rtl="0">
              <a:spcBef>
                <a:spcPts val="0"/>
              </a:spcBef>
              <a:spcAft>
                <a:spcPts val="0"/>
              </a:spcAft>
              <a:buNone/>
            </a:pPr>
            <a:endParaRPr sz="1050">
              <a:solidFill>
                <a:srgbClr val="222222"/>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Титульный слайд">
  <p:cSld name="2_Титульный слайд">
    <p:bg>
      <p:bgPr>
        <a:solidFill>
          <a:schemeClr val="dk1"/>
        </a:solidFill>
        <a:effectLst/>
      </p:bgPr>
    </p:bg>
    <p:spTree>
      <p:nvGrpSpPr>
        <p:cNvPr id="1" name="Shape 6"/>
        <p:cNvGrpSpPr/>
        <p:nvPr/>
      </p:nvGrpSpPr>
      <p:grpSpPr>
        <a:xfrm>
          <a:off x="0" y="0"/>
          <a:ext cx="0" cy="0"/>
          <a:chOff x="0" y="0"/>
          <a:chExt cx="0" cy="0"/>
        </a:xfrm>
      </p:grpSpPr>
      <p:sp>
        <p:nvSpPr>
          <p:cNvPr id="7" name="Google Shape;7;p2"/>
          <p:cNvSpPr>
            <a:spLocks noGrp="1"/>
          </p:cNvSpPr>
          <p:nvPr>
            <p:ph type="pic" idx="2"/>
          </p:nvPr>
        </p:nvSpPr>
        <p:spPr>
          <a:xfrm>
            <a:off x="-1" y="0"/>
            <a:ext cx="12192000" cy="687146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imes New Roman"/>
                <a:ea typeface="Times New Roman"/>
                <a:cs typeface="Times New Roman"/>
                <a:sym typeface="Times New Roman"/>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imes New Roman"/>
                <a:ea typeface="Times New Roman"/>
                <a:cs typeface="Times New Roman"/>
                <a:sym typeface="Times New Roman"/>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imes New Roman"/>
                <a:ea typeface="Times New Roman"/>
                <a:cs typeface="Times New Roman"/>
                <a:sym typeface="Times New Roman"/>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9pPr>
          </a:lstStyle>
          <a:p>
            <a:endParaRPr/>
          </a:p>
        </p:txBody>
      </p:sp>
      <p:sp>
        <p:nvSpPr>
          <p:cNvPr id="8" name="Google Shape;8;p2"/>
          <p:cNvSpPr txBox="1">
            <a:spLocks noGrp="1"/>
          </p:cNvSpPr>
          <p:nvPr>
            <p:ph type="title"/>
          </p:nvPr>
        </p:nvSpPr>
        <p:spPr>
          <a:xfrm>
            <a:off x="690847" y="1425574"/>
            <a:ext cx="9917886" cy="260138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7200"/>
              <a:buFont typeface="Roboto"/>
              <a:buNone/>
              <a:defRPr sz="7200" b="0" i="0" u="none" strike="noStrike" cap="none">
                <a:solidFill>
                  <a:schemeClr val="lt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2"/>
          <p:cNvSpPr txBox="1">
            <a:spLocks noGrp="1"/>
          </p:cNvSpPr>
          <p:nvPr>
            <p:ph type="body" idx="1"/>
          </p:nvPr>
        </p:nvSpPr>
        <p:spPr>
          <a:xfrm>
            <a:off x="690847" y="4243914"/>
            <a:ext cx="9917886" cy="503614"/>
          </a:xfrm>
          <a:prstGeom prst="rect">
            <a:avLst/>
          </a:prstGeom>
          <a:noFill/>
          <a:ln>
            <a:noFill/>
          </a:ln>
        </p:spPr>
        <p:txBody>
          <a:bodyPr spcFirstLastPara="1" wrap="square" lIns="91425" tIns="45700" rIns="91425" bIns="45700" anchor="t" anchorCtr="0"/>
          <a:lstStyle>
            <a:lvl1pPr marL="457200" marR="0" lvl="0" indent="-228600" algn="l" rtl="0">
              <a:lnSpc>
                <a:spcPct val="142727"/>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0_Текст + списки">
  <p:cSld name="19_Только заголовок">
    <p:spTree>
      <p:nvGrpSpPr>
        <p:cNvPr id="1" name="Shape 42"/>
        <p:cNvGrpSpPr/>
        <p:nvPr/>
      </p:nvGrpSpPr>
      <p:grpSpPr>
        <a:xfrm>
          <a:off x="0" y="0"/>
          <a:ext cx="0" cy="0"/>
          <a:chOff x="0" y="0"/>
          <a:chExt cx="0" cy="0"/>
        </a:xfrm>
      </p:grpSpPr>
      <p:sp>
        <p:nvSpPr>
          <p:cNvPr id="43" name="Google Shape;43;p12"/>
          <p:cNvSpPr txBox="1">
            <a:spLocks noGrp="1"/>
          </p:cNvSpPr>
          <p:nvPr>
            <p:ph type="title"/>
          </p:nvPr>
        </p:nvSpPr>
        <p:spPr>
          <a:xfrm>
            <a:off x="690847" y="460070"/>
            <a:ext cx="10810200" cy="7845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4" name="Google Shape;44;p12"/>
          <p:cNvSpPr txBox="1">
            <a:spLocks noGrp="1"/>
          </p:cNvSpPr>
          <p:nvPr>
            <p:ph type="body" idx="1"/>
          </p:nvPr>
        </p:nvSpPr>
        <p:spPr>
          <a:xfrm>
            <a:off x="690846" y="1880129"/>
            <a:ext cx="10810200" cy="2353200"/>
          </a:xfrm>
          <a:prstGeom prst="rect">
            <a:avLst/>
          </a:prstGeom>
          <a:noFill/>
          <a:ln>
            <a:noFill/>
          </a:ln>
        </p:spPr>
        <p:txBody>
          <a:bodyPr spcFirstLastPara="1" wrap="square" lIns="91425" tIns="45700" rIns="91425" bIns="45700" anchor="t" anchorCtr="0"/>
          <a:lstStyle>
            <a:lvl1pPr marL="457200" marR="0" lvl="0" indent="-438150" algn="l" rtl="0">
              <a:lnSpc>
                <a:spcPct val="142727"/>
              </a:lnSpc>
              <a:spcBef>
                <a:spcPts val="1000"/>
              </a:spcBef>
              <a:spcAft>
                <a:spcPts val="0"/>
              </a:spcAft>
              <a:buClr>
                <a:srgbClr val="6E32E0"/>
              </a:buClr>
              <a:buSzPts val="3300"/>
              <a:buFont typeface="Arial"/>
              <a:buAutoNum type="arabicPeriod"/>
              <a:defRPr sz="2200" b="0" i="0" u="none" strike="noStrike" cap="none">
                <a:solidFill>
                  <a:schemeClr val="dk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45" name="Google Shape;45;p12"/>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7_Заголовок + Текст на цветном фоне">
  <p:cSld name="20_Только заголовок">
    <p:spTree>
      <p:nvGrpSpPr>
        <p:cNvPr id="1" name="Shape 46"/>
        <p:cNvGrpSpPr/>
        <p:nvPr/>
      </p:nvGrpSpPr>
      <p:grpSpPr>
        <a:xfrm>
          <a:off x="0" y="0"/>
          <a:ext cx="0" cy="0"/>
          <a:chOff x="0" y="0"/>
          <a:chExt cx="0" cy="0"/>
        </a:xfrm>
      </p:grpSpPr>
      <p:sp>
        <p:nvSpPr>
          <p:cNvPr id="47" name="Google Shape;47;p13"/>
          <p:cNvSpPr/>
          <p:nvPr/>
        </p:nvSpPr>
        <p:spPr>
          <a:xfrm>
            <a:off x="0" y="1651000"/>
            <a:ext cx="12192000" cy="52071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48" name="Google Shape;48;p13"/>
          <p:cNvSpPr txBox="1">
            <a:spLocks noGrp="1"/>
          </p:cNvSpPr>
          <p:nvPr>
            <p:ph type="title"/>
          </p:nvPr>
        </p:nvSpPr>
        <p:spPr>
          <a:xfrm>
            <a:off x="690847" y="460070"/>
            <a:ext cx="10810200" cy="7845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9" name="Google Shape;49;p13"/>
          <p:cNvSpPr txBox="1">
            <a:spLocks noGrp="1"/>
          </p:cNvSpPr>
          <p:nvPr>
            <p:ph type="body" idx="1"/>
          </p:nvPr>
        </p:nvSpPr>
        <p:spPr>
          <a:xfrm>
            <a:off x="690846" y="2247774"/>
            <a:ext cx="10810200" cy="2353200"/>
          </a:xfrm>
          <a:prstGeom prst="rect">
            <a:avLst/>
          </a:prstGeom>
          <a:noFill/>
          <a:ln>
            <a:noFill/>
          </a:ln>
        </p:spPr>
        <p:txBody>
          <a:bodyPr spcFirstLastPara="1" wrap="square" lIns="91425" tIns="45700" rIns="91425" bIns="45700" anchor="t" anchorCtr="0"/>
          <a:lstStyle>
            <a:lvl1pPr marL="457200" marR="0" lvl="0" indent="-438150" algn="l" rtl="0">
              <a:lnSpc>
                <a:spcPct val="142727"/>
              </a:lnSpc>
              <a:spcBef>
                <a:spcPts val="1000"/>
              </a:spcBef>
              <a:spcAft>
                <a:spcPts val="0"/>
              </a:spcAft>
              <a:buClr>
                <a:schemeClr val="lt1"/>
              </a:buClr>
              <a:buSzPts val="3300"/>
              <a:buFont typeface="Arial"/>
              <a:buAutoNum type="arabicPeriod"/>
              <a:defRPr sz="2200" b="0" i="0" u="none" strike="noStrike" cap="none">
                <a:solidFill>
                  <a:srgbClr val="F5F5F5"/>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50" name="Google Shape;50;p13"/>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Только заголовок">
  <p:cSld name="17_Только заголовок">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690847" y="460070"/>
            <a:ext cx="10810200" cy="7845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53" name="Google Shape;53;p14"/>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9_Заголовок + 2 Блока текста">
  <p:cSld name="3_Только заголовок">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690847" y="692150"/>
            <a:ext cx="4681200" cy="54114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6" name="Google Shape;56;p15"/>
          <p:cNvSpPr/>
          <p:nvPr/>
        </p:nvSpPr>
        <p:spPr>
          <a:xfrm>
            <a:off x="6096000" y="0"/>
            <a:ext cx="6096000" cy="34290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57" name="Google Shape;57;p15"/>
          <p:cNvSpPr txBox="1">
            <a:spLocks noGrp="1"/>
          </p:cNvSpPr>
          <p:nvPr>
            <p:ph type="body" idx="1"/>
          </p:nvPr>
        </p:nvSpPr>
        <p:spPr>
          <a:xfrm>
            <a:off x="6788489" y="692150"/>
            <a:ext cx="4681200" cy="2036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58" name="Google Shape;58;p15"/>
          <p:cNvSpPr/>
          <p:nvPr/>
        </p:nvSpPr>
        <p:spPr>
          <a:xfrm>
            <a:off x="6096000" y="3429000"/>
            <a:ext cx="6096000" cy="34374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59" name="Google Shape;59;p15"/>
          <p:cNvSpPr txBox="1">
            <a:spLocks noGrp="1"/>
          </p:cNvSpPr>
          <p:nvPr>
            <p:ph type="body" idx="2"/>
          </p:nvPr>
        </p:nvSpPr>
        <p:spPr>
          <a:xfrm>
            <a:off x="6788489" y="4133851"/>
            <a:ext cx="4681200" cy="2036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60" name="Google Shape;60;p15"/>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5_Заголовок + Текст + Картинка">
  <p:cSld name="Только заголовок">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90847" y="654803"/>
            <a:ext cx="46812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3" name="Google Shape;63;p16"/>
          <p:cNvSpPr txBox="1">
            <a:spLocks noGrp="1"/>
          </p:cNvSpPr>
          <p:nvPr>
            <p:ph type="body" idx="1"/>
          </p:nvPr>
        </p:nvSpPr>
        <p:spPr>
          <a:xfrm>
            <a:off x="690846" y="2506662"/>
            <a:ext cx="4681200" cy="3422100"/>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64" name="Google Shape;64;p16"/>
          <p:cNvSpPr/>
          <p:nvPr/>
        </p:nvSpPr>
        <p:spPr>
          <a:xfrm>
            <a:off x="6096000" y="0"/>
            <a:ext cx="6096000" cy="6858000"/>
          </a:xfrm>
          <a:prstGeom prst="rect">
            <a:avLst/>
          </a:prstGeom>
          <a:solidFill>
            <a:srgbClr val="F3F3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pic>
        <p:nvPicPr>
          <p:cNvPr id="65" name="Google Shape;65;p16"/>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0_Заголовок + текст + таблица/схема">
  <p:cSld name="21_Только заголовок">
    <p:spTree>
      <p:nvGrpSpPr>
        <p:cNvPr id="1" name="Shape 66"/>
        <p:cNvGrpSpPr/>
        <p:nvPr/>
      </p:nvGrpSpPr>
      <p:grpSpPr>
        <a:xfrm>
          <a:off x="0" y="0"/>
          <a:ext cx="0" cy="0"/>
          <a:chOff x="0" y="0"/>
          <a:chExt cx="0" cy="0"/>
        </a:xfrm>
      </p:grpSpPr>
      <p:sp>
        <p:nvSpPr>
          <p:cNvPr id="67" name="Google Shape;67;p17"/>
          <p:cNvSpPr/>
          <p:nvPr/>
        </p:nvSpPr>
        <p:spPr>
          <a:xfrm>
            <a:off x="0" y="0"/>
            <a:ext cx="4233300" cy="68580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68" name="Google Shape;68;p17"/>
          <p:cNvSpPr txBox="1">
            <a:spLocks noGrp="1"/>
          </p:cNvSpPr>
          <p:nvPr>
            <p:ph type="body" idx="1"/>
          </p:nvPr>
        </p:nvSpPr>
        <p:spPr>
          <a:xfrm>
            <a:off x="690847" y="2506662"/>
            <a:ext cx="3155400" cy="3422100"/>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69" name="Google Shape;69;p17"/>
          <p:cNvSpPr txBox="1">
            <a:spLocks noGrp="1"/>
          </p:cNvSpPr>
          <p:nvPr>
            <p:ph type="title"/>
          </p:nvPr>
        </p:nvSpPr>
        <p:spPr>
          <a:xfrm>
            <a:off x="690847" y="874849"/>
            <a:ext cx="3505500" cy="13803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4400"/>
              <a:buFont typeface="Roboto"/>
              <a:buNone/>
              <a:defRPr sz="4400" b="0" i="0" u="none" strike="noStrike" cap="none">
                <a:solidFill>
                  <a:schemeClr val="lt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70" name="Google Shape;70;p17"/>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2_2 блока с текстом">
  <p:cSld name="5_Только заголовок">
    <p:spTree>
      <p:nvGrpSpPr>
        <p:cNvPr id="1" name="Shape 71"/>
        <p:cNvGrpSpPr/>
        <p:nvPr/>
      </p:nvGrpSpPr>
      <p:grpSpPr>
        <a:xfrm>
          <a:off x="0" y="0"/>
          <a:ext cx="0" cy="0"/>
          <a:chOff x="0" y="0"/>
          <a:chExt cx="0" cy="0"/>
        </a:xfrm>
      </p:grpSpPr>
      <p:sp>
        <p:nvSpPr>
          <p:cNvPr id="72" name="Google Shape;72;p18"/>
          <p:cNvSpPr/>
          <p:nvPr/>
        </p:nvSpPr>
        <p:spPr>
          <a:xfrm>
            <a:off x="6096000" y="0"/>
            <a:ext cx="6096000" cy="68580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73" name="Google Shape;73;p18"/>
          <p:cNvSpPr txBox="1">
            <a:spLocks noGrp="1"/>
          </p:cNvSpPr>
          <p:nvPr>
            <p:ph type="body" idx="1"/>
          </p:nvPr>
        </p:nvSpPr>
        <p:spPr>
          <a:xfrm>
            <a:off x="6788489" y="692150"/>
            <a:ext cx="4681200" cy="5411400"/>
          </a:xfrm>
          <a:prstGeom prst="rect">
            <a:avLst/>
          </a:prstGeom>
          <a:noFill/>
          <a:ln>
            <a:noFill/>
          </a:ln>
        </p:spPr>
        <p:txBody>
          <a:bodyPr spcFirstLastPara="1" wrap="square" lIns="91425" tIns="45700" rIns="91425" bIns="45700" anchor="ctr" anchorCtr="0"/>
          <a:lstStyle>
            <a:lvl1pPr marL="457200" marR="0" lvl="0" indent="-228600" algn="l" rtl="0">
              <a:lnSpc>
                <a:spcPct val="142727"/>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74" name="Google Shape;74;p18"/>
          <p:cNvSpPr txBox="1">
            <a:spLocks noGrp="1"/>
          </p:cNvSpPr>
          <p:nvPr>
            <p:ph type="body" idx="2"/>
          </p:nvPr>
        </p:nvSpPr>
        <p:spPr>
          <a:xfrm>
            <a:off x="679318" y="692150"/>
            <a:ext cx="4681200" cy="54114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75" name="Google Shape;75;p18"/>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_Заголовок + Текст + 2 Картинки">
  <p:cSld name="1_Только заголовок">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690847" y="654803"/>
            <a:ext cx="46812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8" name="Google Shape;78;p19"/>
          <p:cNvSpPr txBox="1">
            <a:spLocks noGrp="1"/>
          </p:cNvSpPr>
          <p:nvPr>
            <p:ph type="body" idx="1"/>
          </p:nvPr>
        </p:nvSpPr>
        <p:spPr>
          <a:xfrm>
            <a:off x="690846" y="2506662"/>
            <a:ext cx="4681200" cy="3422100"/>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79" name="Google Shape;79;p19"/>
          <p:cNvSpPr txBox="1"/>
          <p:nvPr/>
        </p:nvSpPr>
        <p:spPr>
          <a:xfrm rot="10800000" flipH="1">
            <a:off x="6093700" y="-11100"/>
            <a:ext cx="6109500" cy="3440100"/>
          </a:xfrm>
          <a:prstGeom prst="rect">
            <a:avLst/>
          </a:pr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9"/>
          <p:cNvSpPr txBox="1"/>
          <p:nvPr/>
        </p:nvSpPr>
        <p:spPr>
          <a:xfrm rot="10800000" flipH="1">
            <a:off x="6093700" y="3428850"/>
            <a:ext cx="6109500" cy="34608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 name="Google Shape;81;p19"/>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_Заголовок + 3 Блока текста">
  <p:cSld name="11_Только заголовок">
    <p:spTree>
      <p:nvGrpSpPr>
        <p:cNvPr id="1" name="Shape 82"/>
        <p:cNvGrpSpPr/>
        <p:nvPr/>
      </p:nvGrpSpPr>
      <p:grpSpPr>
        <a:xfrm>
          <a:off x="0" y="0"/>
          <a:ext cx="0" cy="0"/>
          <a:chOff x="0" y="0"/>
          <a:chExt cx="0" cy="0"/>
        </a:xfrm>
      </p:grpSpPr>
      <p:sp>
        <p:nvSpPr>
          <p:cNvPr id="83" name="Google Shape;83;p20"/>
          <p:cNvSpPr/>
          <p:nvPr/>
        </p:nvSpPr>
        <p:spPr>
          <a:xfrm>
            <a:off x="6096000" y="0"/>
            <a:ext cx="6096000" cy="2285100"/>
          </a:xfrm>
          <a:prstGeom prst="rect">
            <a:avLst/>
          </a:prstGeom>
          <a:solidFill>
            <a:srgbClr val="DCDD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84" name="Google Shape;84;p20"/>
          <p:cNvSpPr/>
          <p:nvPr/>
        </p:nvSpPr>
        <p:spPr>
          <a:xfrm>
            <a:off x="6096000" y="2285156"/>
            <a:ext cx="6096000" cy="22851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85" name="Google Shape;85;p20"/>
          <p:cNvSpPr/>
          <p:nvPr/>
        </p:nvSpPr>
        <p:spPr>
          <a:xfrm>
            <a:off x="6096000" y="4572844"/>
            <a:ext cx="6096000" cy="22851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86" name="Google Shape;86;p20"/>
          <p:cNvSpPr txBox="1">
            <a:spLocks noGrp="1"/>
          </p:cNvSpPr>
          <p:nvPr>
            <p:ph type="title"/>
          </p:nvPr>
        </p:nvSpPr>
        <p:spPr>
          <a:xfrm>
            <a:off x="690847" y="692150"/>
            <a:ext cx="4681200" cy="54114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87" name="Google Shape;87;p20"/>
          <p:cNvSpPr txBox="1">
            <a:spLocks noGrp="1"/>
          </p:cNvSpPr>
          <p:nvPr>
            <p:ph type="body" idx="1"/>
          </p:nvPr>
        </p:nvSpPr>
        <p:spPr>
          <a:xfrm>
            <a:off x="6788489" y="692151"/>
            <a:ext cx="4681200" cy="905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88" name="Google Shape;88;p20"/>
          <p:cNvSpPr txBox="1">
            <a:spLocks noGrp="1"/>
          </p:cNvSpPr>
          <p:nvPr>
            <p:ph type="body" idx="2"/>
          </p:nvPr>
        </p:nvSpPr>
        <p:spPr>
          <a:xfrm>
            <a:off x="6788489" y="2975189"/>
            <a:ext cx="4681200" cy="905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89" name="Google Shape;89;p20"/>
          <p:cNvSpPr txBox="1">
            <a:spLocks noGrp="1"/>
          </p:cNvSpPr>
          <p:nvPr>
            <p:ph type="body" idx="3"/>
          </p:nvPr>
        </p:nvSpPr>
        <p:spPr>
          <a:xfrm>
            <a:off x="6788489" y="5262877"/>
            <a:ext cx="4681200" cy="905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90" name="Google Shape;90;p20"/>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_Содержание: заголовок + список">
  <p:cSld name="4_Только заголовок">
    <p:spTree>
      <p:nvGrpSpPr>
        <p:cNvPr id="1" name="Shape 91"/>
        <p:cNvGrpSpPr/>
        <p:nvPr/>
      </p:nvGrpSpPr>
      <p:grpSpPr>
        <a:xfrm>
          <a:off x="0" y="0"/>
          <a:ext cx="0" cy="0"/>
          <a:chOff x="0" y="0"/>
          <a:chExt cx="0" cy="0"/>
        </a:xfrm>
      </p:grpSpPr>
      <p:sp>
        <p:nvSpPr>
          <p:cNvPr id="92" name="Google Shape;92;p21"/>
          <p:cNvSpPr txBox="1">
            <a:spLocks noGrp="1"/>
          </p:cNvSpPr>
          <p:nvPr>
            <p:ph type="title"/>
          </p:nvPr>
        </p:nvSpPr>
        <p:spPr>
          <a:xfrm>
            <a:off x="690847" y="692150"/>
            <a:ext cx="4681200" cy="54114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3" name="Google Shape;93;p21"/>
          <p:cNvSpPr/>
          <p:nvPr/>
        </p:nvSpPr>
        <p:spPr>
          <a:xfrm>
            <a:off x="6096000" y="0"/>
            <a:ext cx="6096000" cy="68580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94" name="Google Shape;94;p21"/>
          <p:cNvSpPr txBox="1">
            <a:spLocks noGrp="1"/>
          </p:cNvSpPr>
          <p:nvPr>
            <p:ph type="body" idx="1"/>
          </p:nvPr>
        </p:nvSpPr>
        <p:spPr>
          <a:xfrm>
            <a:off x="6788489" y="692150"/>
            <a:ext cx="4681200" cy="5411400"/>
          </a:xfrm>
          <a:prstGeom prst="rect">
            <a:avLst/>
          </a:prstGeom>
          <a:noFill/>
          <a:ln>
            <a:noFill/>
          </a:ln>
        </p:spPr>
        <p:txBody>
          <a:bodyPr spcFirstLastPara="1" wrap="square" lIns="91425" tIns="45700" rIns="91425" bIns="45700" anchor="ctr" anchorCtr="0"/>
          <a:lstStyle>
            <a:lvl1pPr marL="457200" marR="0" lvl="0" indent="-368300" algn="l" rtl="0">
              <a:lnSpc>
                <a:spcPct val="120000"/>
              </a:lnSpc>
              <a:spcBef>
                <a:spcPts val="1000"/>
              </a:spcBef>
              <a:spcAft>
                <a:spcPts val="0"/>
              </a:spcAft>
              <a:buClr>
                <a:schemeClr val="lt1"/>
              </a:buClr>
              <a:buSzPts val="2200"/>
              <a:buFont typeface="Arial"/>
              <a:buAutoNum type="arabicPeriod"/>
              <a:defRPr sz="2200" b="0" i="0" u="none" strike="noStrike" cap="none">
                <a:solidFill>
                  <a:schemeClr val="lt1"/>
                </a:solidFill>
                <a:latin typeface="Roboto"/>
                <a:ea typeface="Roboto"/>
                <a:cs typeface="Roboto"/>
                <a:sym typeface="Roboto"/>
              </a:defRPr>
            </a:lvl1pPr>
            <a:lvl2pPr marL="914400" marR="0" lvl="1" indent="-317500" algn="l" rtl="0">
              <a:lnSpc>
                <a:spcPct val="90000"/>
              </a:lnSpc>
              <a:spcBef>
                <a:spcPts val="500"/>
              </a:spcBef>
              <a:spcAft>
                <a:spcPts val="0"/>
              </a:spcAft>
              <a:buClr>
                <a:schemeClr val="dk1"/>
              </a:buClr>
              <a:buSzPts val="1400"/>
              <a:buFont typeface="Arial"/>
              <a:buAutoNum type="arabicPeriod"/>
              <a:defRPr sz="1400" b="0" i="0" u="none" strike="noStrike" cap="none">
                <a:solidFill>
                  <a:schemeClr val="dk1"/>
                </a:solidFill>
                <a:latin typeface="Times New Roman"/>
                <a:ea typeface="Times New Roman"/>
                <a:cs typeface="Times New Roman"/>
                <a:sym typeface="Times New Roman"/>
              </a:defRPr>
            </a:lvl2pPr>
            <a:lvl3pPr marL="1371600" marR="0" lvl="2" indent="-304800" algn="l" rtl="0">
              <a:lnSpc>
                <a:spcPct val="90000"/>
              </a:lnSpc>
              <a:spcBef>
                <a:spcPts val="500"/>
              </a:spcBef>
              <a:spcAft>
                <a:spcPts val="0"/>
              </a:spcAft>
              <a:buClr>
                <a:schemeClr val="dk1"/>
              </a:buClr>
              <a:buSzPts val="1200"/>
              <a:buFont typeface="Arial"/>
              <a:buAutoNum type="arabicPeriod"/>
              <a:defRPr sz="1200" b="0" i="0" u="none" strike="noStrike" cap="none">
                <a:solidFill>
                  <a:schemeClr val="dk1"/>
                </a:solidFill>
                <a:latin typeface="Times New Roman"/>
                <a:ea typeface="Times New Roman"/>
                <a:cs typeface="Times New Roman"/>
                <a:sym typeface="Times New Roman"/>
              </a:defRPr>
            </a:lvl3pPr>
            <a:lvl4pPr marL="1828800" marR="0" lvl="3"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4pPr>
            <a:lvl5pPr marL="2286000" marR="0" lvl="4"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5pPr>
            <a:lvl6pPr marL="2743200" marR="0" lvl="5"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6pPr>
            <a:lvl7pPr marL="3200400" marR="0" lvl="6"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7pPr>
            <a:lvl8pPr marL="3657600" marR="0" lvl="7"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8pPr>
            <a:lvl9pPr marL="4114800" marR="0" lvl="8"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95" name="Google Shape;95;p21"/>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4_Титульный слайд">
  <p:cSld name="4_Титульный слайд">
    <p:bg>
      <p:bgPr>
        <a:solidFill>
          <a:srgbClr val="6E32E0"/>
        </a:solidFill>
        <a:effectLst/>
      </p:bgPr>
    </p:bg>
    <p:spTree>
      <p:nvGrpSpPr>
        <p:cNvPr id="1" name="Shape 10"/>
        <p:cNvGrpSpPr/>
        <p:nvPr/>
      </p:nvGrpSpPr>
      <p:grpSpPr>
        <a:xfrm>
          <a:off x="0" y="0"/>
          <a:ext cx="0" cy="0"/>
          <a:chOff x="0" y="0"/>
          <a:chExt cx="0" cy="0"/>
        </a:xfrm>
      </p:grpSpPr>
      <p:sp>
        <p:nvSpPr>
          <p:cNvPr id="11" name="Google Shape;11;p3"/>
          <p:cNvSpPr>
            <a:spLocks noGrp="1"/>
          </p:cNvSpPr>
          <p:nvPr>
            <p:ph type="pic" idx="2"/>
          </p:nvPr>
        </p:nvSpPr>
        <p:spPr>
          <a:xfrm>
            <a:off x="-1" y="0"/>
            <a:ext cx="12192000" cy="687146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imes New Roman"/>
                <a:ea typeface="Times New Roman"/>
                <a:cs typeface="Times New Roman"/>
                <a:sym typeface="Times New Roman"/>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imes New Roman"/>
                <a:ea typeface="Times New Roman"/>
                <a:cs typeface="Times New Roman"/>
                <a:sym typeface="Times New Roman"/>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imes New Roman"/>
                <a:ea typeface="Times New Roman"/>
                <a:cs typeface="Times New Roman"/>
                <a:sym typeface="Times New Roman"/>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9pPr>
          </a:lstStyle>
          <a:p>
            <a:endParaRPr/>
          </a:p>
        </p:txBody>
      </p:sp>
      <p:sp>
        <p:nvSpPr>
          <p:cNvPr id="12" name="Google Shape;12;p3"/>
          <p:cNvSpPr txBox="1">
            <a:spLocks noGrp="1"/>
          </p:cNvSpPr>
          <p:nvPr>
            <p:ph type="title"/>
          </p:nvPr>
        </p:nvSpPr>
        <p:spPr>
          <a:xfrm>
            <a:off x="690847" y="3704734"/>
            <a:ext cx="9917886" cy="1792804"/>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7200"/>
              <a:buFont typeface="Roboto Medium"/>
              <a:buNone/>
              <a:defRPr sz="7200" b="0" i="0" u="none" strike="noStrike" cap="none">
                <a:solidFill>
                  <a:schemeClr val="lt1"/>
                </a:solidFill>
                <a:latin typeface="Roboto Medium"/>
                <a:ea typeface="Roboto Medium"/>
                <a:cs typeface="Roboto Medium"/>
                <a:sym typeface="Roboto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3"/>
          <p:cNvSpPr txBox="1">
            <a:spLocks noGrp="1"/>
          </p:cNvSpPr>
          <p:nvPr>
            <p:ph type="body" idx="1"/>
          </p:nvPr>
        </p:nvSpPr>
        <p:spPr>
          <a:xfrm>
            <a:off x="690847" y="5714495"/>
            <a:ext cx="9917886" cy="503614"/>
          </a:xfrm>
          <a:prstGeom prst="rect">
            <a:avLst/>
          </a:prstGeom>
          <a:noFill/>
          <a:ln>
            <a:noFill/>
          </a:ln>
        </p:spPr>
        <p:txBody>
          <a:bodyPr spcFirstLastPara="1" wrap="square" lIns="91425" tIns="45700" rIns="91425" bIns="45700" anchor="t" anchorCtr="0"/>
          <a:lstStyle>
            <a:lvl1pPr marL="457200" marR="0" lvl="0" indent="-228600" algn="l" rtl="0">
              <a:lnSpc>
                <a:spcPct val="142727"/>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Титульный слайд">
  <p:cSld name="5_Титульный слайд">
    <p:bg>
      <p:bgPr>
        <a:solidFill>
          <a:schemeClr val="dk1"/>
        </a:solidFill>
        <a:effectLst/>
      </p:bgPr>
    </p:bg>
    <p:spTree>
      <p:nvGrpSpPr>
        <p:cNvPr id="1" name="Shape 96"/>
        <p:cNvGrpSpPr/>
        <p:nvPr/>
      </p:nvGrpSpPr>
      <p:grpSpPr>
        <a:xfrm>
          <a:off x="0" y="0"/>
          <a:ext cx="0" cy="0"/>
          <a:chOff x="0" y="0"/>
          <a:chExt cx="0" cy="0"/>
        </a:xfrm>
      </p:grpSpPr>
      <p:sp>
        <p:nvSpPr>
          <p:cNvPr id="97" name="Google Shape;97;p22"/>
          <p:cNvSpPr txBox="1">
            <a:spLocks noGrp="1"/>
          </p:cNvSpPr>
          <p:nvPr>
            <p:ph type="title"/>
          </p:nvPr>
        </p:nvSpPr>
        <p:spPr>
          <a:xfrm>
            <a:off x="690847" y="2896155"/>
            <a:ext cx="9918000" cy="26013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7200"/>
              <a:buFont typeface="Roboto Medium"/>
              <a:buNone/>
              <a:defRPr sz="7200" b="0" i="0" u="none" strike="noStrike" cap="none">
                <a:solidFill>
                  <a:schemeClr val="lt1"/>
                </a:solidFill>
                <a:latin typeface="Roboto Medium"/>
                <a:ea typeface="Roboto Medium"/>
                <a:cs typeface="Roboto Medium"/>
                <a:sym typeface="Roboto Medium"/>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8" name="Google Shape;98;p22"/>
          <p:cNvSpPr txBox="1">
            <a:spLocks noGrp="1"/>
          </p:cNvSpPr>
          <p:nvPr>
            <p:ph type="body" idx="1"/>
          </p:nvPr>
        </p:nvSpPr>
        <p:spPr>
          <a:xfrm>
            <a:off x="690847" y="5714495"/>
            <a:ext cx="9918000" cy="503700"/>
          </a:xfrm>
          <a:prstGeom prst="rect">
            <a:avLst/>
          </a:prstGeom>
          <a:noFill/>
          <a:ln>
            <a:noFill/>
          </a:ln>
        </p:spPr>
        <p:txBody>
          <a:bodyPr spcFirstLastPara="1" wrap="square" lIns="91425" tIns="45700" rIns="91425" bIns="45700" anchor="t" anchorCtr="0"/>
          <a:lstStyle>
            <a:lvl1pPr marL="457200" marR="0" lvl="0" indent="-228600" algn="l" rtl="0">
              <a:lnSpc>
                <a:spcPct val="112142"/>
              </a:lnSpc>
              <a:spcBef>
                <a:spcPts val="1000"/>
              </a:spcBef>
              <a:spcAft>
                <a:spcPts val="0"/>
              </a:spcAft>
              <a:buClr>
                <a:schemeClr val="lt1"/>
              </a:buClr>
              <a:buSzPts val="2800"/>
              <a:buFont typeface="Arial"/>
              <a:buNone/>
              <a:defRPr sz="2800" b="0" i="0" u="none" strike="noStrike" cap="none">
                <a:solidFill>
                  <a:schemeClr val="lt1"/>
                </a:solidFill>
                <a:latin typeface="Roboto"/>
                <a:ea typeface="Roboto"/>
                <a:cs typeface="Roboto"/>
                <a:sym typeface="Roboto"/>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5_Только заголовок">
  <p:cSld name="15_Только заголовок">
    <p:spTree>
      <p:nvGrpSpPr>
        <p:cNvPr id="1" name="Shape 99"/>
        <p:cNvGrpSpPr/>
        <p:nvPr/>
      </p:nvGrpSpPr>
      <p:grpSpPr>
        <a:xfrm>
          <a:off x="0" y="0"/>
          <a:ext cx="0" cy="0"/>
          <a:chOff x="0" y="0"/>
          <a:chExt cx="0" cy="0"/>
        </a:xfrm>
      </p:grpSpPr>
      <p:sp>
        <p:nvSpPr>
          <p:cNvPr id="100" name="Google Shape;100;p23"/>
          <p:cNvSpPr txBox="1">
            <a:spLocks noGrp="1"/>
          </p:cNvSpPr>
          <p:nvPr>
            <p:ph type="title"/>
          </p:nvPr>
        </p:nvSpPr>
        <p:spPr>
          <a:xfrm>
            <a:off x="690847" y="654803"/>
            <a:ext cx="31269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01" name="Google Shape;101;p23"/>
          <p:cNvSpPr txBox="1">
            <a:spLocks noGrp="1"/>
          </p:cNvSpPr>
          <p:nvPr>
            <p:ph type="body" idx="1"/>
          </p:nvPr>
        </p:nvSpPr>
        <p:spPr>
          <a:xfrm>
            <a:off x="690847" y="2506662"/>
            <a:ext cx="3126900" cy="3422100"/>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102" name="Google Shape;102;p23"/>
          <p:cNvSpPr/>
          <p:nvPr/>
        </p:nvSpPr>
        <p:spPr>
          <a:xfrm>
            <a:off x="4233300" y="0"/>
            <a:ext cx="7958700" cy="6858000"/>
          </a:xfrm>
          <a:prstGeom prst="rect">
            <a:avLst/>
          </a:prstGeom>
          <a:solidFill>
            <a:srgbClr val="DCDD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pic>
        <p:nvPicPr>
          <p:cNvPr id="103" name="Google Shape;103;p23"/>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4_Только заголовок">
  <p:cSld name="14_Только заголовок">
    <p:spTree>
      <p:nvGrpSpPr>
        <p:cNvPr id="1" name="Shape 104"/>
        <p:cNvGrpSpPr/>
        <p:nvPr/>
      </p:nvGrpSpPr>
      <p:grpSpPr>
        <a:xfrm>
          <a:off x="0" y="0"/>
          <a:ext cx="0" cy="0"/>
          <a:chOff x="0" y="0"/>
          <a:chExt cx="0" cy="0"/>
        </a:xfrm>
      </p:grpSpPr>
      <p:sp>
        <p:nvSpPr>
          <p:cNvPr id="105" name="Google Shape;105;p24"/>
          <p:cNvSpPr/>
          <p:nvPr/>
        </p:nvSpPr>
        <p:spPr>
          <a:xfrm>
            <a:off x="0" y="0"/>
            <a:ext cx="7958700" cy="6858000"/>
          </a:xfrm>
          <a:prstGeom prst="rect">
            <a:avLst/>
          </a:prstGeom>
          <a:solidFill>
            <a:srgbClr val="DCDD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06" name="Google Shape;106;p24"/>
          <p:cNvSpPr txBox="1">
            <a:spLocks noGrp="1"/>
          </p:cNvSpPr>
          <p:nvPr>
            <p:ph type="body" idx="1"/>
          </p:nvPr>
        </p:nvSpPr>
        <p:spPr>
          <a:xfrm>
            <a:off x="8666447" y="1717992"/>
            <a:ext cx="2814300" cy="3422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107" name="Google Shape;107;p24"/>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6_Текст + Картинка">
  <p:cSld name="12_Только заголовок">
    <p:spTree>
      <p:nvGrpSpPr>
        <p:cNvPr id="1" name="Shape 108"/>
        <p:cNvGrpSpPr/>
        <p:nvPr/>
      </p:nvGrpSpPr>
      <p:grpSpPr>
        <a:xfrm>
          <a:off x="0" y="0"/>
          <a:ext cx="0" cy="0"/>
          <a:chOff x="0" y="0"/>
          <a:chExt cx="0" cy="0"/>
        </a:xfrm>
      </p:grpSpPr>
      <p:sp>
        <p:nvSpPr>
          <p:cNvPr id="109" name="Google Shape;109;p25"/>
          <p:cNvSpPr/>
          <p:nvPr/>
        </p:nvSpPr>
        <p:spPr>
          <a:xfrm>
            <a:off x="6096000" y="0"/>
            <a:ext cx="6096000" cy="6858000"/>
          </a:xfrm>
          <a:prstGeom prst="rect">
            <a:avLst/>
          </a:prstGeom>
          <a:solidFill>
            <a:srgbClr val="DCDD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10" name="Google Shape;110;p25"/>
          <p:cNvSpPr txBox="1">
            <a:spLocks noGrp="1"/>
          </p:cNvSpPr>
          <p:nvPr>
            <p:ph type="body" idx="1"/>
          </p:nvPr>
        </p:nvSpPr>
        <p:spPr>
          <a:xfrm>
            <a:off x="679318" y="692150"/>
            <a:ext cx="4681200" cy="54114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111" name="Google Shape;111;p25"/>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15"/>
        <p:cNvGrpSpPr/>
        <p:nvPr/>
      </p:nvGrpSpPr>
      <p:grpSpPr>
        <a:xfrm>
          <a:off x="0" y="0"/>
          <a:ext cx="0" cy="0"/>
          <a:chOff x="0" y="0"/>
          <a:chExt cx="0" cy="0"/>
        </a:xfrm>
      </p:grpSpPr>
      <p:pic>
        <p:nvPicPr>
          <p:cNvPr id="16" name="Google Shape;16;p5"/>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3_Заголовок и текст">
  <p:cSld name="18_Только заголовок">
    <p:spTree>
      <p:nvGrpSpPr>
        <p:cNvPr id="1" name="Shape 17"/>
        <p:cNvGrpSpPr/>
        <p:nvPr/>
      </p:nvGrpSpPr>
      <p:grpSpPr>
        <a:xfrm>
          <a:off x="0" y="0"/>
          <a:ext cx="0" cy="0"/>
          <a:chOff x="0" y="0"/>
          <a:chExt cx="0" cy="0"/>
        </a:xfrm>
      </p:grpSpPr>
      <p:sp>
        <p:nvSpPr>
          <p:cNvPr id="18" name="Google Shape;18;p6"/>
          <p:cNvSpPr txBox="1">
            <a:spLocks noGrp="1"/>
          </p:cNvSpPr>
          <p:nvPr>
            <p:ph type="body" idx="1"/>
          </p:nvPr>
        </p:nvSpPr>
        <p:spPr>
          <a:xfrm>
            <a:off x="775296" y="2641600"/>
            <a:ext cx="10650000" cy="36030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9" name="Google Shape;19;p6"/>
          <p:cNvSpPr txBox="1">
            <a:spLocks noGrp="1"/>
          </p:cNvSpPr>
          <p:nvPr>
            <p:ph type="body" idx="2"/>
          </p:nvPr>
        </p:nvSpPr>
        <p:spPr>
          <a:xfrm>
            <a:off x="690846" y="1496260"/>
            <a:ext cx="10810200" cy="764400"/>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dk1"/>
              </a:buClr>
              <a:buSzPts val="2200"/>
              <a:buFont typeface="Roboto"/>
              <a:buNone/>
              <a:defRPr sz="2200" i="0" u="none" strike="noStrike" cap="none">
                <a:solidFill>
                  <a:schemeClr val="dk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Roboto"/>
              <a:buNone/>
              <a:defRPr sz="1400" i="0" u="none" strike="noStrike" cap="none">
                <a:solidFill>
                  <a:schemeClr val="dk1"/>
                </a:solidFill>
                <a:latin typeface="Roboto"/>
                <a:ea typeface="Roboto"/>
                <a:cs typeface="Roboto"/>
                <a:sym typeface="Roboto"/>
              </a:defRPr>
            </a:lvl2pPr>
            <a:lvl3pPr marL="1371600" marR="0" lvl="2" indent="-228600" algn="l" rtl="0">
              <a:lnSpc>
                <a:spcPct val="90000"/>
              </a:lnSpc>
              <a:spcBef>
                <a:spcPts val="500"/>
              </a:spcBef>
              <a:spcAft>
                <a:spcPts val="0"/>
              </a:spcAft>
              <a:buClr>
                <a:schemeClr val="dk1"/>
              </a:buClr>
              <a:buSzPts val="1200"/>
              <a:buFont typeface="Roboto"/>
              <a:buNone/>
              <a:defRPr sz="1200" i="0" u="none" strike="noStrike" cap="none">
                <a:solidFill>
                  <a:schemeClr val="dk1"/>
                </a:solidFill>
                <a:latin typeface="Roboto"/>
                <a:ea typeface="Roboto"/>
                <a:cs typeface="Roboto"/>
                <a:sym typeface="Roboto"/>
              </a:defRPr>
            </a:lvl3pPr>
            <a:lvl4pPr marL="1828800" marR="0" lvl="3"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4pPr>
            <a:lvl5pPr marL="2286000" marR="0" lvl="4"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5pPr>
            <a:lvl6pPr marL="2743200" marR="0" lvl="5"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6pPr>
            <a:lvl7pPr marL="3200400" marR="0" lvl="6"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7pPr>
            <a:lvl8pPr marL="3657600" marR="0" lvl="7"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8pPr>
            <a:lvl9pPr marL="4114800" marR="0" lvl="8"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9pPr>
          </a:lstStyle>
          <a:p>
            <a:endParaRPr/>
          </a:p>
        </p:txBody>
      </p:sp>
      <p:sp>
        <p:nvSpPr>
          <p:cNvPr id="20" name="Google Shape;20;p6"/>
          <p:cNvSpPr txBox="1">
            <a:spLocks noGrp="1"/>
          </p:cNvSpPr>
          <p:nvPr>
            <p:ph type="title"/>
          </p:nvPr>
        </p:nvSpPr>
        <p:spPr>
          <a:xfrm>
            <a:off x="623400" y="460070"/>
            <a:ext cx="10810200" cy="7845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21" name="Google Shape;21;p6"/>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1_Текст + Схема">
  <p:cSld name="10_Только заголовок">
    <p:spTree>
      <p:nvGrpSpPr>
        <p:cNvPr id="1" name="Shape 22"/>
        <p:cNvGrpSpPr/>
        <p:nvPr/>
      </p:nvGrpSpPr>
      <p:grpSpPr>
        <a:xfrm>
          <a:off x="0" y="0"/>
          <a:ext cx="0" cy="0"/>
          <a:chOff x="0" y="0"/>
          <a:chExt cx="0" cy="0"/>
        </a:xfrm>
      </p:grpSpPr>
      <p:sp>
        <p:nvSpPr>
          <p:cNvPr id="23" name="Google Shape;23;p7"/>
          <p:cNvSpPr/>
          <p:nvPr/>
        </p:nvSpPr>
        <p:spPr>
          <a:xfrm>
            <a:off x="6096000" y="0"/>
            <a:ext cx="6096000" cy="6858000"/>
          </a:xfrm>
          <a:prstGeom prst="rect">
            <a:avLst/>
          </a:prstGeom>
          <a:solidFill>
            <a:srgbClr val="DCDD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 name="Google Shape;24;p7"/>
          <p:cNvSpPr txBox="1">
            <a:spLocks noGrp="1"/>
          </p:cNvSpPr>
          <p:nvPr>
            <p:ph type="body" idx="1"/>
          </p:nvPr>
        </p:nvSpPr>
        <p:spPr>
          <a:xfrm>
            <a:off x="679318" y="692150"/>
            <a:ext cx="4681200" cy="54114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25" name="Google Shape;25;p7"/>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6_Заголовок + Текст/Код на цветном фоне">
  <p:cSld name="16_Только заголовок">
    <p:spTree>
      <p:nvGrpSpPr>
        <p:cNvPr id="1" name="Shape 26"/>
        <p:cNvGrpSpPr/>
        <p:nvPr/>
      </p:nvGrpSpPr>
      <p:grpSpPr>
        <a:xfrm>
          <a:off x="0" y="0"/>
          <a:ext cx="0" cy="0"/>
          <a:chOff x="0" y="0"/>
          <a:chExt cx="0" cy="0"/>
        </a:xfrm>
      </p:grpSpPr>
      <p:sp>
        <p:nvSpPr>
          <p:cNvPr id="27" name="Google Shape;27;p8"/>
          <p:cNvSpPr/>
          <p:nvPr/>
        </p:nvSpPr>
        <p:spPr>
          <a:xfrm>
            <a:off x="0" y="1651000"/>
            <a:ext cx="12192000" cy="52071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8" name="Google Shape;28;p8"/>
          <p:cNvSpPr txBox="1">
            <a:spLocks noGrp="1"/>
          </p:cNvSpPr>
          <p:nvPr>
            <p:ph type="title"/>
          </p:nvPr>
        </p:nvSpPr>
        <p:spPr>
          <a:xfrm>
            <a:off x="690847" y="460070"/>
            <a:ext cx="10810200" cy="7845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29" name="Google Shape;29;p8"/>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9_Текст + фото на фоне">
  <p:cSld name="16_Только заголовок_1">
    <p:spTree>
      <p:nvGrpSpPr>
        <p:cNvPr id="1" name="Shape 30"/>
        <p:cNvGrpSpPr/>
        <p:nvPr/>
      </p:nvGrpSpPr>
      <p:grpSpPr>
        <a:xfrm>
          <a:off x="0" y="0"/>
          <a:ext cx="0" cy="0"/>
          <a:chOff x="0" y="0"/>
          <a:chExt cx="0" cy="0"/>
        </a:xfrm>
      </p:grpSpPr>
      <p:sp>
        <p:nvSpPr>
          <p:cNvPr id="31" name="Google Shape;31;p9"/>
          <p:cNvSpPr/>
          <p:nvPr/>
        </p:nvSpPr>
        <p:spPr>
          <a:xfrm>
            <a:off x="0" y="225"/>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pic>
        <p:nvPicPr>
          <p:cNvPr id="32" name="Google Shape;32;p9"/>
          <p:cNvPicPr preferRelativeResize="0"/>
          <p:nvPr/>
        </p:nvPicPr>
        <p:blipFill>
          <a:blip r:embed="rId2">
            <a:alphaModFix/>
          </a:blip>
          <a:stretch>
            <a:fillRect/>
          </a:stretch>
        </p:blipFill>
        <p:spPr>
          <a:xfrm>
            <a:off x="773639" y="6164546"/>
            <a:ext cx="841530" cy="127000"/>
          </a:xfrm>
          <a:prstGeom prst="rect">
            <a:avLst/>
          </a:prstGeom>
          <a:noFill/>
          <a:ln>
            <a:noFill/>
          </a:ln>
        </p:spPr>
      </p:pic>
      <p:sp>
        <p:nvSpPr>
          <p:cNvPr id="33" name="Google Shape;33;p9"/>
          <p:cNvSpPr txBox="1">
            <a:spLocks noGrp="1"/>
          </p:cNvSpPr>
          <p:nvPr>
            <p:ph type="title"/>
          </p:nvPr>
        </p:nvSpPr>
        <p:spPr>
          <a:xfrm>
            <a:off x="690850" y="460075"/>
            <a:ext cx="8232600" cy="54321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FFFFFF"/>
              </a:buClr>
              <a:buSzPts val="4400"/>
              <a:buFont typeface="Roboto"/>
              <a:buNone/>
              <a:defRPr sz="4400" b="0" i="0" u="none" strike="noStrike" cap="none">
                <a:solidFill>
                  <a:srgbClr val="FFFFFF"/>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Титульный слайд">
  <p:cSld name="16_Только заголовок_1_1">
    <p:spTree>
      <p:nvGrpSpPr>
        <p:cNvPr id="1" name="Shape 34"/>
        <p:cNvGrpSpPr/>
        <p:nvPr/>
      </p:nvGrpSpPr>
      <p:grpSpPr>
        <a:xfrm>
          <a:off x="0" y="0"/>
          <a:ext cx="0" cy="0"/>
          <a:chOff x="0" y="0"/>
          <a:chExt cx="0" cy="0"/>
        </a:xfrm>
      </p:grpSpPr>
      <p:sp>
        <p:nvSpPr>
          <p:cNvPr id="35" name="Google Shape;35;p10"/>
          <p:cNvSpPr/>
          <p:nvPr/>
        </p:nvSpPr>
        <p:spPr>
          <a:xfrm>
            <a:off x="0" y="225"/>
            <a:ext cx="12192000" cy="6858000"/>
          </a:xfrm>
          <a:prstGeom prst="rect">
            <a:avLst/>
          </a:prstGeom>
          <a:solidFill>
            <a:srgbClr val="3E1C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36" name="Google Shape;36;p10"/>
          <p:cNvSpPr txBox="1">
            <a:spLocks noGrp="1"/>
          </p:cNvSpPr>
          <p:nvPr>
            <p:ph type="title"/>
          </p:nvPr>
        </p:nvSpPr>
        <p:spPr>
          <a:xfrm>
            <a:off x="690847" y="3704734"/>
            <a:ext cx="9918000" cy="17928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7200"/>
              <a:buFont typeface="Roboto Medium"/>
              <a:buNone/>
              <a:defRPr sz="7200" b="0" i="0" u="none" strike="noStrike" cap="none">
                <a:solidFill>
                  <a:schemeClr val="lt1"/>
                </a:solidFill>
                <a:latin typeface="Roboto Medium"/>
                <a:ea typeface="Roboto Medium"/>
                <a:cs typeface="Roboto Medium"/>
                <a:sym typeface="Roboto Medium"/>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37" name="Google Shape;37;p10"/>
          <p:cNvSpPr txBox="1">
            <a:spLocks noGrp="1"/>
          </p:cNvSpPr>
          <p:nvPr>
            <p:ph type="body" idx="1"/>
          </p:nvPr>
        </p:nvSpPr>
        <p:spPr>
          <a:xfrm>
            <a:off x="690847" y="5714495"/>
            <a:ext cx="9918000" cy="503700"/>
          </a:xfrm>
          <a:prstGeom prst="rect">
            <a:avLst/>
          </a:prstGeom>
          <a:noFill/>
          <a:ln>
            <a:noFill/>
          </a:ln>
        </p:spPr>
        <p:txBody>
          <a:bodyPr spcFirstLastPara="1" wrap="square" lIns="91425" tIns="45700" rIns="91425" bIns="45700" anchor="t" anchorCtr="0"/>
          <a:lstStyle>
            <a:lvl1pPr marL="457200" marR="0" lvl="0" indent="-228600" algn="l" rtl="0">
              <a:lnSpc>
                <a:spcPct val="142727"/>
              </a:lnSpc>
              <a:spcBef>
                <a:spcPts val="1000"/>
              </a:spcBef>
              <a:spcAft>
                <a:spcPts val="0"/>
              </a:spcAft>
              <a:buClr>
                <a:schemeClr val="lt1"/>
              </a:buClr>
              <a:buSzPts val="2800"/>
              <a:buFont typeface="Arial"/>
              <a:buNone/>
              <a:defRPr sz="2800" b="0" i="0" u="none" strike="noStrike" cap="none">
                <a:solidFill>
                  <a:schemeClr val="lt1"/>
                </a:solidFill>
                <a:latin typeface="Roboto"/>
                <a:ea typeface="Roboto"/>
                <a:cs typeface="Roboto"/>
                <a:sym typeface="Roboto"/>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8_Текст + фото на фоне">
  <p:cSld name="16_Только заголовок_1_1_1">
    <p:spTree>
      <p:nvGrpSpPr>
        <p:cNvPr id="1" name="Shape 38"/>
        <p:cNvGrpSpPr/>
        <p:nvPr/>
      </p:nvGrpSpPr>
      <p:grpSpPr>
        <a:xfrm>
          <a:off x="0" y="0"/>
          <a:ext cx="0" cy="0"/>
          <a:chOff x="0" y="0"/>
          <a:chExt cx="0" cy="0"/>
        </a:xfrm>
      </p:grpSpPr>
      <p:sp>
        <p:nvSpPr>
          <p:cNvPr id="39" name="Google Shape;39;p11"/>
          <p:cNvSpPr/>
          <p:nvPr/>
        </p:nvSpPr>
        <p:spPr>
          <a:xfrm>
            <a:off x="0" y="225"/>
            <a:ext cx="12192000" cy="6858000"/>
          </a:xfrm>
          <a:prstGeom prst="rect">
            <a:avLst/>
          </a:prstGeom>
          <a:solidFill>
            <a:srgbClr val="3E1C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pic>
        <p:nvPicPr>
          <p:cNvPr id="40" name="Google Shape;40;p11"/>
          <p:cNvPicPr preferRelativeResize="0"/>
          <p:nvPr/>
        </p:nvPicPr>
        <p:blipFill>
          <a:blip r:embed="rId2">
            <a:alphaModFix/>
          </a:blip>
          <a:stretch>
            <a:fillRect/>
          </a:stretch>
        </p:blipFill>
        <p:spPr>
          <a:xfrm>
            <a:off x="773639" y="6164546"/>
            <a:ext cx="841530" cy="127000"/>
          </a:xfrm>
          <a:prstGeom prst="rect">
            <a:avLst/>
          </a:prstGeom>
          <a:noFill/>
          <a:ln>
            <a:noFill/>
          </a:ln>
        </p:spPr>
      </p:pic>
      <p:sp>
        <p:nvSpPr>
          <p:cNvPr id="41" name="Google Shape;41;p11"/>
          <p:cNvSpPr txBox="1">
            <a:spLocks noGrp="1"/>
          </p:cNvSpPr>
          <p:nvPr>
            <p:ph type="title"/>
          </p:nvPr>
        </p:nvSpPr>
        <p:spPr>
          <a:xfrm>
            <a:off x="690850" y="460075"/>
            <a:ext cx="8232600" cy="54321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FFFFFF"/>
              </a:buClr>
              <a:buSzPts val="4400"/>
              <a:buFont typeface="Roboto"/>
              <a:buNone/>
              <a:defRPr sz="4400" b="0" i="0" u="none" strike="noStrike" cap="none">
                <a:solidFill>
                  <a:srgbClr val="FFFFFF"/>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1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1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42.xml"/><Relationship Id="rId1" Type="http://schemas.openxmlformats.org/officeDocument/2006/relationships/slideLayout" Target="../slideLayouts/slideLayout11.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1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45.xml"/><Relationship Id="rId1" Type="http://schemas.openxmlformats.org/officeDocument/2006/relationships/slideLayout" Target="../slideLayouts/slideLayout1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71.png"/><Relationship Id="rId2" Type="http://schemas.openxmlformats.org/officeDocument/2006/relationships/notesSlide" Target="../notesSlides/notesSlide46.xml"/><Relationship Id="rId1" Type="http://schemas.openxmlformats.org/officeDocument/2006/relationships/slideLayout" Target="../slideLayouts/slideLayout11.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6" descr="http://nig-politis.com/wp-content/uploads/2015/07/Data_Processing1.jpg"/>
          <p:cNvPicPr preferRelativeResize="0"/>
          <p:nvPr/>
        </p:nvPicPr>
        <p:blipFill rotWithShape="1">
          <a:blip r:embed="rId3">
            <a:alphaModFix amt="50000"/>
          </a:blip>
          <a:srcRect r="15261"/>
          <a:stretch/>
        </p:blipFill>
        <p:spPr>
          <a:xfrm>
            <a:off x="-1" y="0"/>
            <a:ext cx="12192001" cy="6858000"/>
          </a:xfrm>
          <a:prstGeom prst="rect">
            <a:avLst/>
          </a:prstGeom>
          <a:noFill/>
          <a:ln>
            <a:noFill/>
          </a:ln>
        </p:spPr>
      </p:pic>
      <p:pic>
        <p:nvPicPr>
          <p:cNvPr id="117" name="Google Shape;117;p26"/>
          <p:cNvPicPr preferRelativeResize="0"/>
          <p:nvPr/>
        </p:nvPicPr>
        <p:blipFill>
          <a:blip r:embed="rId4">
            <a:alphaModFix/>
          </a:blip>
          <a:stretch>
            <a:fillRect/>
          </a:stretch>
        </p:blipFill>
        <p:spPr>
          <a:xfrm>
            <a:off x="797450" y="644050"/>
            <a:ext cx="2795676" cy="834050"/>
          </a:xfrm>
          <a:prstGeom prst="rect">
            <a:avLst/>
          </a:prstGeom>
          <a:noFill/>
          <a:ln>
            <a:noFill/>
          </a:ln>
        </p:spPr>
      </p:pic>
      <p:sp>
        <p:nvSpPr>
          <p:cNvPr id="118" name="Google Shape;118;p26"/>
          <p:cNvSpPr txBox="1"/>
          <p:nvPr/>
        </p:nvSpPr>
        <p:spPr>
          <a:xfrm>
            <a:off x="690846" y="2728453"/>
            <a:ext cx="10281900" cy="2769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6480">
                <a:solidFill>
                  <a:srgbClr val="FFFFFF"/>
                </a:solidFill>
                <a:latin typeface="Roboto Medium"/>
                <a:ea typeface="Roboto Medium"/>
                <a:cs typeface="Roboto Medium"/>
                <a:sym typeface="Roboto Medium"/>
              </a:rPr>
              <a:t>Понятие о множестве</a:t>
            </a:r>
            <a:endParaRPr sz="6480">
              <a:solidFill>
                <a:srgbClr val="FFFFFF"/>
              </a:solidFill>
              <a:latin typeface="Roboto Medium"/>
              <a:ea typeface="Roboto Medium"/>
              <a:cs typeface="Roboto Medium"/>
              <a:sym typeface="Roboto Medium"/>
            </a:endParaRPr>
          </a:p>
        </p:txBody>
      </p:sp>
      <p:sp>
        <p:nvSpPr>
          <p:cNvPr id="119" name="Google Shape;119;p26"/>
          <p:cNvSpPr txBox="1"/>
          <p:nvPr/>
        </p:nvSpPr>
        <p:spPr>
          <a:xfrm>
            <a:off x="690847" y="5714495"/>
            <a:ext cx="9918000" cy="503700"/>
          </a:xfrm>
          <a:prstGeom prst="rect">
            <a:avLst/>
          </a:prstGeom>
          <a:noFill/>
          <a:ln>
            <a:noFill/>
          </a:ln>
        </p:spPr>
        <p:txBody>
          <a:bodyPr spcFirstLastPara="1" wrap="square" lIns="91425" tIns="45700" rIns="91425" bIns="45700" anchor="t" anchorCtr="0">
            <a:noAutofit/>
          </a:bodyPr>
          <a:lstStyle/>
          <a:p>
            <a:pPr marL="0" lvl="0" indent="0" algn="l" rtl="0">
              <a:lnSpc>
                <a:spcPct val="142727"/>
              </a:lnSpc>
              <a:spcBef>
                <a:spcPts val="0"/>
              </a:spcBef>
              <a:spcAft>
                <a:spcPts val="0"/>
              </a:spcAft>
              <a:buNone/>
            </a:pPr>
            <a:r>
              <a:rPr lang="ru-RU" sz="2200">
                <a:solidFill>
                  <a:srgbClr val="FFFFFF"/>
                </a:solidFill>
                <a:latin typeface="Roboto"/>
                <a:ea typeface="Roboto"/>
                <a:cs typeface="Roboto"/>
                <a:sym typeface="Roboto"/>
              </a:rPr>
              <a:t>Определение и свойства математического множества</a:t>
            </a:r>
            <a:endParaRPr sz="2200">
              <a:solidFill>
                <a:srgbClr val="FFFFFF"/>
              </a:solidFill>
              <a:latin typeface="Roboto"/>
              <a:ea typeface="Roboto"/>
              <a:cs typeface="Roboto"/>
              <a:sym typeface="Roboto"/>
            </a:endParaRPr>
          </a:p>
        </p:txBody>
      </p:sp>
      <p:sp>
        <p:nvSpPr>
          <p:cNvPr id="120" name="Google Shape;120;p26"/>
          <p:cNvSpPr txBox="1"/>
          <p:nvPr/>
        </p:nvSpPr>
        <p:spPr>
          <a:xfrm>
            <a:off x="6504494" y="809270"/>
            <a:ext cx="5024100" cy="503700"/>
          </a:xfrm>
          <a:prstGeom prst="rect">
            <a:avLst/>
          </a:prstGeom>
          <a:noFill/>
          <a:ln>
            <a:noFill/>
          </a:ln>
        </p:spPr>
        <p:txBody>
          <a:bodyPr spcFirstLastPara="1" wrap="square" lIns="91425" tIns="45700" rIns="91425" bIns="45700" anchor="ctr" anchorCtr="0">
            <a:noAutofit/>
          </a:bodyPr>
          <a:lstStyle/>
          <a:p>
            <a:pPr marL="0" marR="0" lvl="0" indent="0" algn="r" rtl="0">
              <a:lnSpc>
                <a:spcPct val="142727"/>
              </a:lnSpc>
              <a:spcBef>
                <a:spcPts val="0"/>
              </a:spcBef>
              <a:spcAft>
                <a:spcPts val="0"/>
              </a:spcAft>
              <a:buClr>
                <a:srgbClr val="FFFFFF"/>
              </a:buClr>
              <a:buSzPts val="2200"/>
              <a:buFont typeface="Arial"/>
              <a:buNone/>
            </a:pPr>
            <a:r>
              <a:rPr lang="ru-RU" sz="2200" b="0" i="0" u="none" strike="noStrike" cap="none">
                <a:solidFill>
                  <a:srgbClr val="FFFFFF"/>
                </a:solidFill>
                <a:latin typeface="Roboto"/>
                <a:ea typeface="Roboto"/>
                <a:cs typeface="Roboto"/>
                <a:sym typeface="Roboto"/>
              </a:rPr>
              <a:t>Часть </a:t>
            </a:r>
            <a:r>
              <a:rPr lang="ru-RU" sz="2200">
                <a:solidFill>
                  <a:srgbClr val="FFFFFF"/>
                </a:solidFill>
                <a:latin typeface="Roboto"/>
                <a:ea typeface="Roboto"/>
                <a:cs typeface="Roboto"/>
                <a:sym typeface="Roboto"/>
              </a:rPr>
              <a:t>2</a:t>
            </a:r>
            <a:r>
              <a:rPr lang="ru-RU" sz="2200" b="0" i="0" u="none" strike="noStrike" cap="none">
                <a:solidFill>
                  <a:srgbClr val="FFFFFF"/>
                </a:solidFill>
                <a:latin typeface="Roboto"/>
                <a:ea typeface="Roboto"/>
                <a:cs typeface="Roboto"/>
                <a:sym typeface="Roboto"/>
              </a:rPr>
              <a:t> Тема 1</a:t>
            </a:r>
            <a:endParaRPr sz="2200" b="0" i="0" u="none" strike="noStrike" cap="none">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5"/>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Обозначения множества</a:t>
            </a:r>
            <a:endParaRPr sz="4400">
              <a:solidFill>
                <a:srgbClr val="000000"/>
              </a:solidFill>
              <a:latin typeface="Roboto"/>
              <a:ea typeface="Roboto"/>
              <a:cs typeface="Roboto"/>
              <a:sym typeface="Roboto"/>
            </a:endParaRPr>
          </a:p>
        </p:txBody>
      </p:sp>
      <p:sp>
        <p:nvSpPr>
          <p:cNvPr id="179" name="Google Shape;179;p35"/>
          <p:cNvSpPr txBox="1"/>
          <p:nvPr/>
        </p:nvSpPr>
        <p:spPr>
          <a:xfrm>
            <a:off x="690850" y="2247775"/>
            <a:ext cx="10810200" cy="3675900"/>
          </a:xfrm>
          <a:prstGeom prst="rect">
            <a:avLst/>
          </a:prstGeom>
          <a:noFill/>
          <a:ln>
            <a:noFill/>
          </a:ln>
        </p:spPr>
        <p:txBody>
          <a:bodyPr spcFirstLastPara="1" wrap="square" lIns="91425" tIns="45700" rIns="91425" bIns="45700" anchor="t" anchorCtr="0">
            <a:noAutofit/>
          </a:bodyPr>
          <a:lstStyle/>
          <a:p>
            <a:pPr marL="0" lvl="0" indent="0" algn="l" rtl="0">
              <a:lnSpc>
                <a:spcPct val="142727"/>
              </a:lnSpc>
              <a:spcBef>
                <a:spcPts val="0"/>
              </a:spcBef>
              <a:spcAft>
                <a:spcPts val="0"/>
              </a:spcAft>
              <a:buNone/>
            </a:pPr>
            <a:r>
              <a:rPr lang="ru-RU" sz="2200">
                <a:solidFill>
                  <a:srgbClr val="F5F5F5"/>
                </a:solidFill>
                <a:latin typeface="Roboto"/>
                <a:ea typeface="Roboto"/>
                <a:cs typeface="Roboto"/>
                <a:sym typeface="Roboto"/>
              </a:rPr>
              <a:t>Множество обозначается латинской заглавной буквой, кроме C, R, Z, N и Q - букв, которыми обозначены фундаментальные числовые множества. Например:</a:t>
            </a:r>
            <a:endParaRPr sz="22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endParaRPr sz="2200">
              <a:solidFill>
                <a:srgbClr val="F5F5F5"/>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3300"/>
              <a:buAutoNum type="arabicPeriod"/>
            </a:pPr>
            <a:endParaRPr sz="2200">
              <a:solidFill>
                <a:srgbClr val="F5F5F5"/>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3300"/>
              <a:buAutoNum type="arabicPeriod"/>
            </a:pPr>
            <a:endParaRPr sz="2200">
              <a:solidFill>
                <a:srgbClr val="F5F5F5"/>
              </a:solidFill>
              <a:latin typeface="Roboto"/>
              <a:ea typeface="Roboto"/>
              <a:cs typeface="Roboto"/>
              <a:sym typeface="Roboto"/>
            </a:endParaRPr>
          </a:p>
        </p:txBody>
      </p:sp>
      <p:pic>
        <p:nvPicPr>
          <p:cNvPr id="180" name="Google Shape;180;p35" descr="A=\{5;1;2\}" title="MathEquation,#ffffff"/>
          <p:cNvPicPr preferRelativeResize="0"/>
          <p:nvPr/>
        </p:nvPicPr>
        <p:blipFill>
          <a:blip r:embed="rId3">
            <a:alphaModFix/>
          </a:blip>
          <a:stretch>
            <a:fillRect/>
          </a:stretch>
        </p:blipFill>
        <p:spPr>
          <a:xfrm>
            <a:off x="1158450" y="3818262"/>
            <a:ext cx="2001800" cy="440375"/>
          </a:xfrm>
          <a:prstGeom prst="rect">
            <a:avLst/>
          </a:prstGeom>
          <a:noFill/>
          <a:ln>
            <a:noFill/>
          </a:ln>
        </p:spPr>
      </p:pic>
      <p:pic>
        <p:nvPicPr>
          <p:cNvPr id="181" name="Google Shape;181;p35" descr="B=[4;3;5;1]" title="MathEquation,#ffffff"/>
          <p:cNvPicPr preferRelativeResize="0"/>
          <p:nvPr/>
        </p:nvPicPr>
        <p:blipFill>
          <a:blip r:embed="rId4">
            <a:alphaModFix/>
          </a:blip>
          <a:stretch>
            <a:fillRect/>
          </a:stretch>
        </p:blipFill>
        <p:spPr>
          <a:xfrm>
            <a:off x="1158450" y="4680138"/>
            <a:ext cx="2188196" cy="440375"/>
          </a:xfrm>
          <a:prstGeom prst="rect">
            <a:avLst/>
          </a:prstGeom>
          <a:noFill/>
          <a:ln>
            <a:noFill/>
          </a:ln>
        </p:spPr>
      </p:pic>
      <p:pic>
        <p:nvPicPr>
          <p:cNvPr id="182" name="Google Shape;182;p35" descr="0=\{\}= ø" title="MathEquation,#ffffff"/>
          <p:cNvPicPr preferRelativeResize="0"/>
          <p:nvPr/>
        </p:nvPicPr>
        <p:blipFill>
          <a:blip r:embed="rId5">
            <a:alphaModFix/>
          </a:blip>
          <a:stretch>
            <a:fillRect/>
          </a:stretch>
        </p:blipFill>
        <p:spPr>
          <a:xfrm>
            <a:off x="1249505" y="5483300"/>
            <a:ext cx="1646296" cy="44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Способы задания множеств</a:t>
            </a:r>
            <a:endParaRPr sz="4400">
              <a:solidFill>
                <a:srgbClr val="000000"/>
              </a:solidFill>
              <a:latin typeface="Roboto"/>
              <a:ea typeface="Roboto"/>
              <a:cs typeface="Roboto"/>
              <a:sym typeface="Roboto"/>
            </a:endParaRPr>
          </a:p>
        </p:txBody>
      </p:sp>
      <p:sp>
        <p:nvSpPr>
          <p:cNvPr id="188" name="Google Shape;188;p36"/>
          <p:cNvSpPr txBox="1"/>
          <p:nvPr/>
        </p:nvSpPr>
        <p:spPr>
          <a:xfrm>
            <a:off x="690850" y="2247775"/>
            <a:ext cx="10810200" cy="36759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0"/>
              </a:spcBef>
              <a:spcAft>
                <a:spcPts val="0"/>
              </a:spcAft>
              <a:buClr>
                <a:srgbClr val="FFFFFF"/>
              </a:buClr>
              <a:buSzPts val="3300"/>
              <a:buAutoNum type="arabicPeriod"/>
            </a:pPr>
            <a:r>
              <a:rPr lang="ru-RU" sz="2200">
                <a:solidFill>
                  <a:srgbClr val="F5F5F5"/>
                </a:solidFill>
                <a:latin typeface="Roboto"/>
                <a:ea typeface="Roboto"/>
                <a:cs typeface="Roboto"/>
                <a:sym typeface="Roboto"/>
              </a:rPr>
              <a:t>A = {“карандаш”; “бумага”; “ластик”}</a:t>
            </a:r>
            <a:endParaRPr sz="2200">
              <a:solidFill>
                <a:srgbClr val="F5F5F5"/>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3300"/>
              <a:buAutoNum type="arabicPeriod"/>
            </a:pPr>
            <a:endParaRPr sz="2200">
              <a:solidFill>
                <a:srgbClr val="F5F5F5"/>
              </a:solidFill>
              <a:latin typeface="Roboto"/>
              <a:ea typeface="Roboto"/>
              <a:cs typeface="Roboto"/>
              <a:sym typeface="Roboto"/>
            </a:endParaRPr>
          </a:p>
          <a:p>
            <a:pPr marL="457200" lvl="0" indent="-457200" algn="l" rtl="0">
              <a:lnSpc>
                <a:spcPct val="115000"/>
              </a:lnSpc>
              <a:spcBef>
                <a:spcPts val="1000"/>
              </a:spcBef>
              <a:spcAft>
                <a:spcPts val="0"/>
              </a:spcAft>
              <a:buClr>
                <a:srgbClr val="FFFFFF"/>
              </a:buClr>
              <a:buSzPts val="3300"/>
              <a:buAutoNum type="arabicPeriod"/>
            </a:pPr>
            <a:r>
              <a:rPr lang="ru-RU" sz="2200">
                <a:solidFill>
                  <a:srgbClr val="F5F5F5"/>
                </a:solidFill>
                <a:latin typeface="Roboto"/>
                <a:ea typeface="Roboto"/>
                <a:cs typeface="Roboto"/>
                <a:sym typeface="Roboto"/>
              </a:rPr>
              <a:t>1.    </a:t>
            </a:r>
            <a:endParaRPr sz="2200">
              <a:solidFill>
                <a:srgbClr val="F5F5F5"/>
              </a:solidFill>
              <a:latin typeface="Roboto"/>
              <a:ea typeface="Roboto"/>
              <a:cs typeface="Roboto"/>
              <a:sym typeface="Roboto"/>
            </a:endParaRPr>
          </a:p>
          <a:p>
            <a:pPr marL="457200" lvl="0" indent="0" algn="l" rtl="0">
              <a:lnSpc>
                <a:spcPct val="142727"/>
              </a:lnSpc>
              <a:spcBef>
                <a:spcPts val="1000"/>
              </a:spcBef>
              <a:spcAft>
                <a:spcPts val="0"/>
              </a:spcAft>
              <a:buNone/>
            </a:pPr>
            <a:r>
              <a:rPr lang="ru-RU" sz="2200">
                <a:solidFill>
                  <a:srgbClr val="F5F5F5"/>
                </a:solidFill>
                <a:latin typeface="Roboto"/>
                <a:ea typeface="Roboto"/>
                <a:cs typeface="Roboto"/>
                <a:sym typeface="Roboto"/>
              </a:rPr>
              <a:t>2.     Если </a:t>
            </a:r>
            <a:endParaRPr sz="2200">
              <a:solidFill>
                <a:srgbClr val="F5F5F5"/>
              </a:solidFill>
              <a:latin typeface="Roboto"/>
              <a:ea typeface="Roboto"/>
              <a:cs typeface="Roboto"/>
              <a:sym typeface="Roboto"/>
            </a:endParaRPr>
          </a:p>
          <a:p>
            <a:pPr marL="457200" lvl="0" indent="0" algn="l" rtl="0">
              <a:lnSpc>
                <a:spcPct val="142727"/>
              </a:lnSpc>
              <a:spcBef>
                <a:spcPts val="0"/>
              </a:spcBef>
              <a:spcAft>
                <a:spcPts val="0"/>
              </a:spcAft>
              <a:buNone/>
            </a:pPr>
            <a:r>
              <a:rPr lang="ru-RU" sz="2200">
                <a:solidFill>
                  <a:srgbClr val="F5F5F5"/>
                </a:solidFill>
                <a:latin typeface="Roboto"/>
                <a:ea typeface="Roboto"/>
                <a:cs typeface="Roboto"/>
                <a:sym typeface="Roboto"/>
              </a:rPr>
              <a:t>3.     Повторить</a:t>
            </a:r>
            <a:endParaRPr sz="2200">
              <a:solidFill>
                <a:srgbClr val="F5F5F5"/>
              </a:solidFill>
              <a:latin typeface="Roboto"/>
              <a:ea typeface="Roboto"/>
              <a:cs typeface="Roboto"/>
              <a:sym typeface="Roboto"/>
            </a:endParaRPr>
          </a:p>
          <a:p>
            <a:pPr marL="457200" lvl="0" indent="0" algn="l" rtl="0">
              <a:spcBef>
                <a:spcPts val="1000"/>
              </a:spcBef>
              <a:spcAft>
                <a:spcPts val="0"/>
              </a:spcAft>
              <a:buNone/>
            </a:pPr>
            <a:endParaRPr sz="2200">
              <a:solidFill>
                <a:srgbClr val="F5F5F5"/>
              </a:solidFill>
              <a:latin typeface="Roboto"/>
              <a:ea typeface="Roboto"/>
              <a:cs typeface="Roboto"/>
              <a:sym typeface="Roboto"/>
            </a:endParaRPr>
          </a:p>
        </p:txBody>
      </p:sp>
      <p:pic>
        <p:nvPicPr>
          <p:cNvPr id="189" name="Google Shape;189;p36" descr="B=\{x\text{  }|\text{  }3&lt;x&lt;9 \text{  }\&amp; \text{  }x\in \mathbb N\}" title="MathEquation,#ffffff"/>
          <p:cNvPicPr preferRelativeResize="0"/>
          <p:nvPr/>
        </p:nvPicPr>
        <p:blipFill>
          <a:blip r:embed="rId3">
            <a:alphaModFix/>
          </a:blip>
          <a:stretch>
            <a:fillRect/>
          </a:stretch>
        </p:blipFill>
        <p:spPr>
          <a:xfrm>
            <a:off x="1260000" y="3267575"/>
            <a:ext cx="3781150" cy="401750"/>
          </a:xfrm>
          <a:prstGeom prst="rect">
            <a:avLst/>
          </a:prstGeom>
          <a:noFill/>
          <a:ln>
            <a:noFill/>
          </a:ln>
        </p:spPr>
      </p:pic>
      <p:pic>
        <p:nvPicPr>
          <p:cNvPr id="190" name="Google Shape;190;p36" descr="2\in C" title="MathEquation,#ffffff"/>
          <p:cNvPicPr preferRelativeResize="0"/>
          <p:nvPr/>
        </p:nvPicPr>
        <p:blipFill>
          <a:blip r:embed="rId4">
            <a:alphaModFix/>
          </a:blip>
          <a:stretch>
            <a:fillRect/>
          </a:stretch>
        </p:blipFill>
        <p:spPr>
          <a:xfrm>
            <a:off x="1788650" y="4107800"/>
            <a:ext cx="945276" cy="345025"/>
          </a:xfrm>
          <a:prstGeom prst="rect">
            <a:avLst/>
          </a:prstGeom>
          <a:noFill/>
          <a:ln>
            <a:noFill/>
          </a:ln>
        </p:spPr>
      </p:pic>
      <p:pic>
        <p:nvPicPr>
          <p:cNvPr id="191" name="Google Shape;191;p36" descr="x\in C, то \text{  }2^x\in C" title="MathEquation,#ffffff"/>
          <p:cNvPicPr preferRelativeResize="0"/>
          <p:nvPr/>
        </p:nvPicPr>
        <p:blipFill>
          <a:blip r:embed="rId5">
            <a:alphaModFix/>
          </a:blip>
          <a:stretch>
            <a:fillRect/>
          </a:stretch>
        </p:blipFill>
        <p:spPr>
          <a:xfrm>
            <a:off x="2557875" y="4669875"/>
            <a:ext cx="1971574" cy="345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7"/>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200">
                <a:solidFill>
                  <a:srgbClr val="000000"/>
                </a:solidFill>
                <a:latin typeface="Roboto"/>
                <a:ea typeface="Roboto"/>
                <a:cs typeface="Roboto"/>
                <a:sym typeface="Roboto"/>
              </a:rPr>
              <a:t>Множество в языках программирования</a:t>
            </a:r>
            <a:endParaRPr sz="4200">
              <a:solidFill>
                <a:srgbClr val="000000"/>
              </a:solidFill>
              <a:latin typeface="Roboto"/>
              <a:ea typeface="Roboto"/>
              <a:cs typeface="Roboto"/>
              <a:sym typeface="Roboto"/>
            </a:endParaRPr>
          </a:p>
        </p:txBody>
      </p:sp>
      <p:sp>
        <p:nvSpPr>
          <p:cNvPr id="197" name="Google Shape;197;p37"/>
          <p:cNvSpPr txBox="1"/>
          <p:nvPr/>
        </p:nvSpPr>
        <p:spPr>
          <a:xfrm>
            <a:off x="851000" y="1902225"/>
            <a:ext cx="3103500" cy="33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sz="2000">
                <a:solidFill>
                  <a:srgbClr val="FFFFFF"/>
                </a:solidFill>
              </a:rPr>
              <a:t>JavaScript</a:t>
            </a:r>
            <a:endParaRPr sz="2000">
              <a:solidFill>
                <a:srgbClr val="FFFFFF"/>
              </a:solidFill>
            </a:endParaRPr>
          </a:p>
        </p:txBody>
      </p:sp>
      <p:sp>
        <p:nvSpPr>
          <p:cNvPr id="198" name="Google Shape;198;p37"/>
          <p:cNvSpPr txBox="1"/>
          <p:nvPr/>
        </p:nvSpPr>
        <p:spPr>
          <a:xfrm>
            <a:off x="960350" y="2388225"/>
            <a:ext cx="10540800" cy="12849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ru-RU" sz="2200">
                <a:solidFill>
                  <a:srgbClr val="FFFFFF"/>
                </a:solidFill>
                <a:latin typeface="Courier New"/>
                <a:ea typeface="Courier New"/>
                <a:cs typeface="Courier New"/>
                <a:sym typeface="Courier New"/>
              </a:rPr>
              <a:t>let arr = [1, 1, 2, 3, 4, 5, 2, 4];</a:t>
            </a:r>
            <a:endParaRPr sz="2200">
              <a:solidFill>
                <a:srgbClr val="FFFFFF"/>
              </a:solidFill>
              <a:latin typeface="Courier New"/>
              <a:ea typeface="Courier New"/>
              <a:cs typeface="Courier New"/>
              <a:sym typeface="Courier New"/>
            </a:endParaRPr>
          </a:p>
          <a:p>
            <a:pPr marL="0" lvl="0" indent="0" algn="l" rtl="0">
              <a:spcBef>
                <a:spcPts val="0"/>
              </a:spcBef>
              <a:spcAft>
                <a:spcPts val="0"/>
              </a:spcAft>
              <a:buClr>
                <a:srgbClr val="000000"/>
              </a:buClr>
              <a:buSzPts val="1100"/>
              <a:buFont typeface="Arial"/>
              <a:buNone/>
            </a:pPr>
            <a:r>
              <a:rPr lang="ru-RU" sz="2200">
                <a:solidFill>
                  <a:srgbClr val="FFFFFF"/>
                </a:solidFill>
                <a:latin typeface="Courier New"/>
                <a:ea typeface="Courier New"/>
                <a:cs typeface="Courier New"/>
                <a:sym typeface="Courier New"/>
              </a:rPr>
              <a:t>let numbers = </a:t>
            </a:r>
            <a:r>
              <a:rPr lang="ru-RU" sz="2200">
                <a:solidFill>
                  <a:srgbClr val="FF0000"/>
                </a:solidFill>
                <a:latin typeface="Courier New"/>
                <a:ea typeface="Courier New"/>
                <a:cs typeface="Courier New"/>
                <a:sym typeface="Courier New"/>
              </a:rPr>
              <a:t>new</a:t>
            </a:r>
            <a:r>
              <a:rPr lang="ru-RU" sz="2200">
                <a:solidFill>
                  <a:srgbClr val="FFFFFF"/>
                </a:solidFill>
                <a:latin typeface="Courier New"/>
                <a:ea typeface="Courier New"/>
                <a:cs typeface="Courier New"/>
                <a:sym typeface="Courier New"/>
              </a:rPr>
              <a:t> Set(arr);</a:t>
            </a:r>
            <a:endParaRPr sz="22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ru-RU" sz="2200">
                <a:solidFill>
                  <a:srgbClr val="FFFFFF"/>
                </a:solidFill>
                <a:latin typeface="Courier New"/>
                <a:ea typeface="Courier New"/>
                <a:cs typeface="Courier New"/>
                <a:sym typeface="Courier New"/>
              </a:rPr>
              <a:t>console.log(numbers);           </a:t>
            </a:r>
            <a:r>
              <a:rPr lang="ru-RU" sz="2200">
                <a:solidFill>
                  <a:srgbClr val="00FF00"/>
                </a:solidFill>
                <a:latin typeface="Courier New"/>
                <a:ea typeface="Courier New"/>
                <a:cs typeface="Courier New"/>
                <a:sym typeface="Courier New"/>
              </a:rPr>
              <a:t>// Set(5) {1, 2, 3, 4, 5}</a:t>
            </a:r>
            <a:endParaRPr sz="2200">
              <a:solidFill>
                <a:srgbClr val="00FF00"/>
              </a:solidFill>
              <a:latin typeface="Courier New"/>
              <a:ea typeface="Courier New"/>
              <a:cs typeface="Courier New"/>
              <a:sym typeface="Courier New"/>
            </a:endParaRPr>
          </a:p>
          <a:p>
            <a:pPr marL="0" lvl="0" indent="0" algn="l" rtl="0">
              <a:spcBef>
                <a:spcPts val="0"/>
              </a:spcBef>
              <a:spcAft>
                <a:spcPts val="0"/>
              </a:spcAft>
              <a:buNone/>
            </a:pPr>
            <a:endParaRPr sz="1800">
              <a:solidFill>
                <a:srgbClr val="FFFFFF"/>
              </a:solidFill>
              <a:latin typeface="Courier New"/>
              <a:ea typeface="Courier New"/>
              <a:cs typeface="Courier New"/>
              <a:sym typeface="Courier New"/>
            </a:endParaRPr>
          </a:p>
        </p:txBody>
      </p:sp>
      <p:sp>
        <p:nvSpPr>
          <p:cNvPr id="199" name="Google Shape;199;p37"/>
          <p:cNvSpPr txBox="1"/>
          <p:nvPr/>
        </p:nvSpPr>
        <p:spPr>
          <a:xfrm>
            <a:off x="851000" y="3837225"/>
            <a:ext cx="3103500" cy="33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sz="2000">
                <a:solidFill>
                  <a:srgbClr val="FFFFFF"/>
                </a:solidFill>
              </a:rPr>
              <a:t>Python 3</a:t>
            </a:r>
            <a:endParaRPr sz="2000">
              <a:solidFill>
                <a:srgbClr val="FFFFFF"/>
              </a:solidFill>
            </a:endParaRPr>
          </a:p>
        </p:txBody>
      </p:sp>
      <p:sp>
        <p:nvSpPr>
          <p:cNvPr id="200" name="Google Shape;200;p37"/>
          <p:cNvSpPr txBox="1"/>
          <p:nvPr/>
        </p:nvSpPr>
        <p:spPr>
          <a:xfrm>
            <a:off x="960350" y="4323225"/>
            <a:ext cx="10540800" cy="12849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ru-RU" sz="2200">
                <a:solidFill>
                  <a:srgbClr val="FFFF00"/>
                </a:solidFill>
                <a:latin typeface="Courier New"/>
                <a:ea typeface="Courier New"/>
                <a:cs typeface="Courier New"/>
                <a:sym typeface="Courier New"/>
              </a:rPr>
              <a:t>&gt;&gt;&gt;</a:t>
            </a:r>
            <a:r>
              <a:rPr lang="ru-RU" sz="2200">
                <a:solidFill>
                  <a:srgbClr val="FFFFFF"/>
                </a:solidFill>
                <a:latin typeface="Courier New"/>
                <a:ea typeface="Courier New"/>
                <a:cs typeface="Courier New"/>
                <a:sym typeface="Courier New"/>
              </a:rPr>
              <a:t> a = set(</a:t>
            </a:r>
            <a:r>
              <a:rPr lang="ru-RU" sz="2200">
                <a:solidFill>
                  <a:srgbClr val="0000FF"/>
                </a:solidFill>
                <a:latin typeface="Courier New"/>
                <a:ea typeface="Courier New"/>
                <a:cs typeface="Courier New"/>
                <a:sym typeface="Courier New"/>
              </a:rPr>
              <a:t>'hello'</a:t>
            </a:r>
            <a:r>
              <a:rPr lang="ru-RU" sz="2200">
                <a:solidFill>
                  <a:srgbClr val="FFFFFF"/>
                </a:solidFill>
                <a:latin typeface="Courier New"/>
                <a:ea typeface="Courier New"/>
                <a:cs typeface="Courier New"/>
                <a:sym typeface="Courier New"/>
              </a:rPr>
              <a:t>)</a:t>
            </a:r>
            <a:endParaRPr sz="22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ru-RU" sz="2200">
                <a:solidFill>
                  <a:srgbClr val="FFFF00"/>
                </a:solidFill>
                <a:latin typeface="Courier New"/>
                <a:ea typeface="Courier New"/>
                <a:cs typeface="Courier New"/>
                <a:sym typeface="Courier New"/>
              </a:rPr>
              <a:t>&gt;&gt;&gt;</a:t>
            </a:r>
            <a:r>
              <a:rPr lang="ru-RU" sz="2200">
                <a:solidFill>
                  <a:srgbClr val="FFFFFF"/>
                </a:solidFill>
                <a:latin typeface="Courier New"/>
                <a:ea typeface="Courier New"/>
                <a:cs typeface="Courier New"/>
                <a:sym typeface="Courier New"/>
              </a:rPr>
              <a:t> a</a:t>
            </a:r>
            <a:endParaRPr sz="2200">
              <a:solidFill>
                <a:srgbClr val="FFFFFF"/>
              </a:solidFill>
              <a:latin typeface="Courier New"/>
              <a:ea typeface="Courier New"/>
              <a:cs typeface="Courier New"/>
              <a:sym typeface="Courier New"/>
            </a:endParaRPr>
          </a:p>
          <a:p>
            <a:pPr marL="0" lvl="0" indent="0" algn="l" rtl="0">
              <a:spcBef>
                <a:spcPts val="0"/>
              </a:spcBef>
              <a:spcAft>
                <a:spcPts val="0"/>
              </a:spcAft>
              <a:buNone/>
            </a:pPr>
            <a:r>
              <a:rPr lang="ru-RU" sz="2200">
                <a:solidFill>
                  <a:srgbClr val="FFFFFF"/>
                </a:solidFill>
                <a:latin typeface="Courier New"/>
                <a:ea typeface="Courier New"/>
                <a:cs typeface="Courier New"/>
                <a:sym typeface="Courier New"/>
              </a:rPr>
              <a:t>{</a:t>
            </a:r>
            <a:r>
              <a:rPr lang="ru-RU" sz="2200">
                <a:solidFill>
                  <a:srgbClr val="0000FF"/>
                </a:solidFill>
                <a:latin typeface="Courier New"/>
                <a:ea typeface="Courier New"/>
                <a:cs typeface="Courier New"/>
                <a:sym typeface="Courier New"/>
              </a:rPr>
              <a:t>'h'</a:t>
            </a:r>
            <a:r>
              <a:rPr lang="ru-RU" sz="2200">
                <a:solidFill>
                  <a:srgbClr val="FFFFFF"/>
                </a:solidFill>
                <a:latin typeface="Courier New"/>
                <a:ea typeface="Courier New"/>
                <a:cs typeface="Courier New"/>
                <a:sym typeface="Courier New"/>
              </a:rPr>
              <a:t>, </a:t>
            </a:r>
            <a:r>
              <a:rPr lang="ru-RU" sz="2200">
                <a:solidFill>
                  <a:srgbClr val="0000FF"/>
                </a:solidFill>
                <a:latin typeface="Courier New"/>
                <a:ea typeface="Courier New"/>
                <a:cs typeface="Courier New"/>
                <a:sym typeface="Courier New"/>
              </a:rPr>
              <a:t>'o'</a:t>
            </a:r>
            <a:r>
              <a:rPr lang="ru-RU" sz="2200">
                <a:solidFill>
                  <a:srgbClr val="FFFFFF"/>
                </a:solidFill>
                <a:latin typeface="Courier New"/>
                <a:ea typeface="Courier New"/>
                <a:cs typeface="Courier New"/>
                <a:sym typeface="Courier New"/>
              </a:rPr>
              <a:t>, </a:t>
            </a:r>
            <a:r>
              <a:rPr lang="ru-RU" sz="2200">
                <a:solidFill>
                  <a:srgbClr val="0000FF"/>
                </a:solidFill>
                <a:latin typeface="Courier New"/>
                <a:ea typeface="Courier New"/>
                <a:cs typeface="Courier New"/>
                <a:sym typeface="Courier New"/>
              </a:rPr>
              <a:t>'l'</a:t>
            </a:r>
            <a:r>
              <a:rPr lang="ru-RU" sz="2200">
                <a:solidFill>
                  <a:srgbClr val="FFFFFF"/>
                </a:solidFill>
                <a:latin typeface="Courier New"/>
                <a:ea typeface="Courier New"/>
                <a:cs typeface="Courier New"/>
                <a:sym typeface="Courier New"/>
              </a:rPr>
              <a:t>, </a:t>
            </a:r>
            <a:r>
              <a:rPr lang="ru-RU" sz="2200">
                <a:solidFill>
                  <a:srgbClr val="0000FF"/>
                </a:solidFill>
                <a:latin typeface="Courier New"/>
                <a:ea typeface="Courier New"/>
                <a:cs typeface="Courier New"/>
                <a:sym typeface="Courier New"/>
              </a:rPr>
              <a:t>'e'</a:t>
            </a:r>
            <a:r>
              <a:rPr lang="ru-RU" sz="2200">
                <a:solidFill>
                  <a:srgbClr val="FFFFFF"/>
                </a:solidFill>
                <a:latin typeface="Courier New"/>
                <a:ea typeface="Courier New"/>
                <a:cs typeface="Courier New"/>
                <a:sym typeface="Courier New"/>
              </a:rPr>
              <a:t>}</a:t>
            </a:r>
            <a:endParaRPr sz="22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1800">
              <a:solidFill>
                <a:srgbClr val="FFFFFF"/>
              </a:solidFill>
              <a:latin typeface="Courier New"/>
              <a:ea typeface="Courier New"/>
              <a:cs typeface="Courier New"/>
              <a:sym typeface="Courier New"/>
            </a:endParaRPr>
          </a:p>
          <a:p>
            <a:pPr marL="0" lvl="0" indent="0" algn="l" rtl="0">
              <a:spcBef>
                <a:spcPts val="0"/>
              </a:spcBef>
              <a:spcAft>
                <a:spcPts val="0"/>
              </a:spcAft>
              <a:buNone/>
            </a:pPr>
            <a:endParaRPr sz="1800">
              <a:solidFill>
                <a:srgbClr val="FFFFFF"/>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38"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206" name="Google Shape;206;p38"/>
          <p:cNvSpPr/>
          <p:nvPr/>
        </p:nvSpPr>
        <p:spPr>
          <a:xfrm>
            <a:off x="-38000" y="0"/>
            <a:ext cx="12192000" cy="6858000"/>
          </a:xfrm>
          <a:prstGeom prst="rect">
            <a:avLst/>
          </a:prstGeom>
          <a:solidFill>
            <a:srgbClr val="43219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207" name="Google Shape;207;p38"/>
          <p:cNvSpPr txBox="1"/>
          <p:nvPr/>
        </p:nvSpPr>
        <p:spPr>
          <a:xfrm>
            <a:off x="690851" y="499650"/>
            <a:ext cx="107343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Мощность множества - </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количество его элементов.</a:t>
            </a:r>
            <a:endParaRPr sz="4400">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9"/>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Например:</a:t>
            </a:r>
            <a:endParaRPr sz="4400">
              <a:solidFill>
                <a:srgbClr val="000000"/>
              </a:solidFill>
              <a:latin typeface="Roboto"/>
              <a:ea typeface="Roboto"/>
              <a:cs typeface="Roboto"/>
              <a:sym typeface="Roboto"/>
            </a:endParaRPr>
          </a:p>
        </p:txBody>
      </p:sp>
      <p:sp>
        <p:nvSpPr>
          <p:cNvPr id="213" name="Google Shape;213;p39"/>
          <p:cNvSpPr txBox="1"/>
          <p:nvPr/>
        </p:nvSpPr>
        <p:spPr>
          <a:xfrm>
            <a:off x="690850" y="1880124"/>
            <a:ext cx="10810200" cy="36597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1000"/>
              </a:spcBef>
              <a:spcAft>
                <a:spcPts val="0"/>
              </a:spcAft>
              <a:buClr>
                <a:srgbClr val="6E32E0"/>
              </a:buClr>
              <a:buSzPts val="3300"/>
              <a:buAutoNum type="arabicPeriod"/>
            </a:pPr>
            <a:r>
              <a:rPr lang="ru-RU" sz="2200">
                <a:latin typeface="Roboto"/>
                <a:ea typeface="Roboto"/>
                <a:cs typeface="Roboto"/>
                <a:sym typeface="Roboto"/>
              </a:rPr>
              <a:t>                     </a:t>
            </a:r>
            <a:r>
              <a:rPr lang="ru-RU" sz="2200">
                <a:solidFill>
                  <a:srgbClr val="000000"/>
                </a:solidFill>
                <a:latin typeface="Roboto"/>
                <a:ea typeface="Roboto"/>
                <a:cs typeface="Roboto"/>
                <a:sym typeface="Roboto"/>
              </a:rPr>
              <a:t>- множество, состоящее из двух элементов.</a:t>
            </a:r>
            <a:endParaRPr sz="2200">
              <a:solidFill>
                <a:srgbClr val="000000"/>
              </a:solidFill>
              <a:latin typeface="Roboto"/>
              <a:ea typeface="Roboto"/>
              <a:cs typeface="Roboto"/>
              <a:sym typeface="Roboto"/>
            </a:endParaRPr>
          </a:p>
          <a:p>
            <a:pPr marL="457200" lvl="0" indent="-457200" algn="l" rtl="0">
              <a:lnSpc>
                <a:spcPct val="142727"/>
              </a:lnSpc>
              <a:spcBef>
                <a:spcPts val="1000"/>
              </a:spcBef>
              <a:spcAft>
                <a:spcPts val="0"/>
              </a:spcAft>
              <a:buClr>
                <a:srgbClr val="6E32E0"/>
              </a:buClr>
              <a:buSzPts val="3300"/>
              <a:buAutoNum type="arabicPeriod"/>
            </a:pPr>
            <a:r>
              <a:rPr lang="ru-RU" sz="2200">
                <a:latin typeface="Roboto"/>
                <a:ea typeface="Roboto"/>
                <a:cs typeface="Roboto"/>
                <a:sym typeface="Roboto"/>
              </a:rPr>
              <a:t>                     </a:t>
            </a:r>
            <a:r>
              <a:rPr lang="ru-RU" sz="2200">
                <a:solidFill>
                  <a:srgbClr val="000000"/>
                </a:solidFill>
                <a:latin typeface="Roboto"/>
                <a:ea typeface="Roboto"/>
                <a:cs typeface="Roboto"/>
                <a:sym typeface="Roboto"/>
              </a:rPr>
              <a:t>- множество, тождественно равное множеству A </a:t>
            </a:r>
            <a:endParaRPr sz="2200">
              <a:solidFill>
                <a:srgbClr val="000000"/>
              </a:solidFill>
              <a:latin typeface="Roboto"/>
              <a:ea typeface="Roboto"/>
              <a:cs typeface="Roboto"/>
              <a:sym typeface="Roboto"/>
            </a:endParaRPr>
          </a:p>
          <a:p>
            <a:pPr marL="457200" lvl="0" indent="-457200" algn="l" rtl="0">
              <a:lnSpc>
                <a:spcPct val="142727"/>
              </a:lnSpc>
              <a:spcBef>
                <a:spcPts val="1000"/>
              </a:spcBef>
              <a:spcAft>
                <a:spcPts val="0"/>
              </a:spcAft>
              <a:buClr>
                <a:srgbClr val="6E32E0"/>
              </a:buClr>
              <a:buSzPts val="3300"/>
              <a:buAutoNum type="arabicPeriod"/>
            </a:pPr>
            <a:r>
              <a:rPr lang="ru-RU" sz="2200">
                <a:latin typeface="Roboto"/>
                <a:ea typeface="Roboto"/>
                <a:cs typeface="Roboto"/>
                <a:sym typeface="Roboto"/>
              </a:rPr>
              <a:t>                                   </a:t>
            </a:r>
            <a:r>
              <a:rPr lang="ru-RU" sz="2200">
                <a:solidFill>
                  <a:srgbClr val="000000"/>
                </a:solidFill>
                <a:latin typeface="Roboto"/>
                <a:ea typeface="Roboto"/>
                <a:cs typeface="Roboto"/>
                <a:sym typeface="Roboto"/>
              </a:rPr>
              <a:t>- мультимножество</a:t>
            </a:r>
            <a:endParaRPr sz="2200">
              <a:solidFill>
                <a:srgbClr val="000000"/>
              </a:solidFill>
              <a:latin typeface="Roboto"/>
              <a:ea typeface="Roboto"/>
              <a:cs typeface="Roboto"/>
              <a:sym typeface="Roboto"/>
            </a:endParaRPr>
          </a:p>
          <a:p>
            <a:pPr marL="457200" lvl="0" indent="-457200" algn="l" rtl="0">
              <a:lnSpc>
                <a:spcPct val="142727"/>
              </a:lnSpc>
              <a:spcBef>
                <a:spcPts val="1000"/>
              </a:spcBef>
              <a:spcAft>
                <a:spcPts val="0"/>
              </a:spcAft>
              <a:buClr>
                <a:srgbClr val="6E32E0"/>
              </a:buClr>
              <a:buSzPts val="3300"/>
              <a:buAutoNum type="arabicPeriod"/>
            </a:pPr>
            <a:r>
              <a:rPr lang="ru-RU" sz="2200">
                <a:latin typeface="Roboto"/>
                <a:ea typeface="Roboto"/>
                <a:cs typeface="Roboto"/>
                <a:sym typeface="Roboto"/>
              </a:rPr>
              <a:t>              </a:t>
            </a:r>
            <a:r>
              <a:rPr lang="ru-RU" sz="2200">
                <a:solidFill>
                  <a:srgbClr val="000000"/>
                </a:solidFill>
                <a:latin typeface="Roboto"/>
                <a:ea typeface="Roboto"/>
                <a:cs typeface="Roboto"/>
                <a:sym typeface="Roboto"/>
              </a:rPr>
              <a:t>- эта запись означает, что мощность D равна пяти.</a:t>
            </a:r>
            <a:endParaRPr sz="2200">
              <a:solidFill>
                <a:srgbClr val="000000"/>
              </a:solidFill>
              <a:latin typeface="Roboto"/>
              <a:ea typeface="Roboto"/>
              <a:cs typeface="Roboto"/>
              <a:sym typeface="Roboto"/>
            </a:endParaRPr>
          </a:p>
        </p:txBody>
      </p:sp>
      <p:pic>
        <p:nvPicPr>
          <p:cNvPr id="214" name="Google Shape;214;p39" descr="A=\{7,13\}" title="MathEquation,#000000"/>
          <p:cNvPicPr preferRelativeResize="0"/>
          <p:nvPr/>
        </p:nvPicPr>
        <p:blipFill>
          <a:blip r:embed="rId3">
            <a:alphaModFix/>
          </a:blip>
          <a:stretch>
            <a:fillRect/>
          </a:stretch>
        </p:blipFill>
        <p:spPr>
          <a:xfrm>
            <a:off x="1232575" y="2226875"/>
            <a:ext cx="1453074" cy="348725"/>
          </a:xfrm>
          <a:prstGeom prst="rect">
            <a:avLst/>
          </a:prstGeom>
          <a:noFill/>
          <a:ln>
            <a:noFill/>
          </a:ln>
        </p:spPr>
      </p:pic>
      <p:pic>
        <p:nvPicPr>
          <p:cNvPr id="215" name="Google Shape;215;p39" descr="B=\{13,7\}" title="MathEquation,#000000"/>
          <p:cNvPicPr preferRelativeResize="0"/>
          <p:nvPr/>
        </p:nvPicPr>
        <p:blipFill>
          <a:blip r:embed="rId4">
            <a:alphaModFix/>
          </a:blip>
          <a:stretch>
            <a:fillRect/>
          </a:stretch>
        </p:blipFill>
        <p:spPr>
          <a:xfrm>
            <a:off x="1232575" y="3080275"/>
            <a:ext cx="1452970" cy="348725"/>
          </a:xfrm>
          <a:prstGeom prst="rect">
            <a:avLst/>
          </a:prstGeom>
          <a:noFill/>
          <a:ln>
            <a:noFill/>
          </a:ln>
        </p:spPr>
      </p:pic>
      <p:pic>
        <p:nvPicPr>
          <p:cNvPr id="216" name="Google Shape;216;p39" descr="D=\{7,13,7,7,13\}" title="MathEquation,#000000"/>
          <p:cNvPicPr preferRelativeResize="0"/>
          <p:nvPr/>
        </p:nvPicPr>
        <p:blipFill>
          <a:blip r:embed="rId5">
            <a:alphaModFix/>
          </a:blip>
          <a:stretch>
            <a:fillRect/>
          </a:stretch>
        </p:blipFill>
        <p:spPr>
          <a:xfrm>
            <a:off x="1232575" y="3933675"/>
            <a:ext cx="2447200" cy="348725"/>
          </a:xfrm>
          <a:prstGeom prst="rect">
            <a:avLst/>
          </a:prstGeom>
          <a:noFill/>
          <a:ln>
            <a:noFill/>
          </a:ln>
        </p:spPr>
      </p:pic>
      <p:pic>
        <p:nvPicPr>
          <p:cNvPr id="217" name="Google Shape;217;p39" descr="|D|=5" title="MathEquation,#000000"/>
          <p:cNvPicPr preferRelativeResize="0"/>
          <p:nvPr/>
        </p:nvPicPr>
        <p:blipFill>
          <a:blip r:embed="rId6">
            <a:alphaModFix/>
          </a:blip>
          <a:stretch>
            <a:fillRect/>
          </a:stretch>
        </p:blipFill>
        <p:spPr>
          <a:xfrm>
            <a:off x="1232575" y="4787075"/>
            <a:ext cx="929928" cy="348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40" descr="http://nig-politis.com/wp-content/uploads/2015/07/Data_Processing1.jpg"/>
          <p:cNvPicPr preferRelativeResize="0"/>
          <p:nvPr/>
        </p:nvPicPr>
        <p:blipFill rotWithShape="1">
          <a:blip r:embed="rId3">
            <a:alphaModFix amt="50000"/>
          </a:blip>
          <a:srcRect l="42373" r="15257"/>
          <a:stretch/>
        </p:blipFill>
        <p:spPr>
          <a:xfrm>
            <a:off x="6096000" y="0"/>
            <a:ext cx="6095999" cy="6858000"/>
          </a:xfrm>
          <a:prstGeom prst="rect">
            <a:avLst/>
          </a:prstGeom>
          <a:noFill/>
          <a:ln>
            <a:noFill/>
          </a:ln>
        </p:spPr>
      </p:pic>
      <p:sp>
        <p:nvSpPr>
          <p:cNvPr id="223" name="Google Shape;223;p40"/>
          <p:cNvSpPr txBox="1">
            <a:spLocks noGrp="1"/>
          </p:cNvSpPr>
          <p:nvPr>
            <p:ph type="title"/>
          </p:nvPr>
        </p:nvSpPr>
        <p:spPr>
          <a:xfrm>
            <a:off x="690847" y="692150"/>
            <a:ext cx="4681252" cy="54114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Roboto"/>
              <a:buNone/>
            </a:pPr>
            <a:r>
              <a:rPr lang="ru-RU"/>
              <a:t>Итоги</a:t>
            </a:r>
            <a:endParaRPr/>
          </a:p>
        </p:txBody>
      </p:sp>
      <p:sp>
        <p:nvSpPr>
          <p:cNvPr id="224" name="Google Shape;224;p40"/>
          <p:cNvSpPr txBox="1"/>
          <p:nvPr/>
        </p:nvSpPr>
        <p:spPr>
          <a:xfrm>
            <a:off x="6788489" y="692150"/>
            <a:ext cx="4681200" cy="5411400"/>
          </a:xfrm>
          <a:prstGeom prst="rect">
            <a:avLst/>
          </a:prstGeom>
          <a:noFill/>
          <a:ln>
            <a:noFill/>
          </a:ln>
        </p:spPr>
        <p:txBody>
          <a:bodyPr spcFirstLastPara="1" wrap="square" lIns="91425" tIns="45700" rIns="91425" bIns="45700" anchor="ctr" anchorCtr="0">
            <a:noAutofit/>
          </a:bodyPr>
          <a:lstStyle/>
          <a:p>
            <a:pPr marL="457200" lvl="0" indent="-457200" algn="l" rtl="0">
              <a:lnSpc>
                <a:spcPct val="142727"/>
              </a:lnSpc>
              <a:spcBef>
                <a:spcPts val="0"/>
              </a:spcBef>
              <a:spcAft>
                <a:spcPts val="0"/>
              </a:spcAft>
              <a:buClr>
                <a:srgbClr val="FFFFFF"/>
              </a:buClr>
              <a:buSzPts val="2200"/>
              <a:buAutoNum type="arabicPeriod"/>
            </a:pPr>
            <a:r>
              <a:rPr lang="ru-RU" sz="2200">
                <a:solidFill>
                  <a:srgbClr val="FFFFFF"/>
                </a:solidFill>
                <a:latin typeface="Roboto"/>
                <a:ea typeface="Roboto"/>
                <a:cs typeface="Roboto"/>
                <a:sym typeface="Roboto"/>
              </a:rPr>
              <a:t>Множество обозначается латинской заглавной буквой</a:t>
            </a:r>
            <a:endParaRPr sz="2200">
              <a:solidFill>
                <a:srgbClr val="FFFFFF"/>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2200"/>
              <a:buAutoNum type="arabicPeriod"/>
            </a:pPr>
            <a:r>
              <a:rPr lang="ru-RU" sz="2200">
                <a:solidFill>
                  <a:srgbClr val="FFFFFF"/>
                </a:solidFill>
                <a:latin typeface="Roboto"/>
                <a:ea typeface="Roboto"/>
                <a:cs typeface="Roboto"/>
                <a:sym typeface="Roboto"/>
              </a:rPr>
              <a:t>Элементы множества перечисляются в фигурных или квадратных скобках</a:t>
            </a:r>
            <a:endParaRPr sz="2200">
              <a:solidFill>
                <a:srgbClr val="FFFFFF"/>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2200"/>
              <a:buAutoNum type="arabicPeriod"/>
            </a:pPr>
            <a:r>
              <a:rPr lang="ru-RU" sz="2200">
                <a:solidFill>
                  <a:srgbClr val="FFFFFF"/>
                </a:solidFill>
                <a:latin typeface="Roboto"/>
                <a:ea typeface="Roboto"/>
                <a:cs typeface="Roboto"/>
                <a:sym typeface="Roboto"/>
              </a:rPr>
              <a:t>Мощность множества это количество его элементов</a:t>
            </a:r>
            <a:endParaRPr sz="2200">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6" descr="http://nig-politis.com/wp-content/uploads/2015/07/Data_Processing1.jpg"/>
          <p:cNvPicPr preferRelativeResize="0"/>
          <p:nvPr/>
        </p:nvPicPr>
        <p:blipFill rotWithShape="1">
          <a:blip r:embed="rId3">
            <a:alphaModFix amt="50000"/>
          </a:blip>
          <a:srcRect r="15261"/>
          <a:stretch/>
        </p:blipFill>
        <p:spPr>
          <a:xfrm>
            <a:off x="-1" y="0"/>
            <a:ext cx="12192001" cy="6858000"/>
          </a:xfrm>
          <a:prstGeom prst="rect">
            <a:avLst/>
          </a:prstGeom>
          <a:noFill/>
          <a:ln>
            <a:noFill/>
          </a:ln>
        </p:spPr>
      </p:pic>
      <p:pic>
        <p:nvPicPr>
          <p:cNvPr id="117" name="Google Shape;117;p26"/>
          <p:cNvPicPr preferRelativeResize="0"/>
          <p:nvPr/>
        </p:nvPicPr>
        <p:blipFill>
          <a:blip r:embed="rId4">
            <a:alphaModFix/>
          </a:blip>
          <a:stretch>
            <a:fillRect/>
          </a:stretch>
        </p:blipFill>
        <p:spPr>
          <a:xfrm>
            <a:off x="797450" y="644050"/>
            <a:ext cx="2795676" cy="834050"/>
          </a:xfrm>
          <a:prstGeom prst="rect">
            <a:avLst/>
          </a:prstGeom>
          <a:noFill/>
          <a:ln>
            <a:noFill/>
          </a:ln>
        </p:spPr>
      </p:pic>
      <p:sp>
        <p:nvSpPr>
          <p:cNvPr id="118" name="Google Shape;118;p26"/>
          <p:cNvSpPr txBox="1"/>
          <p:nvPr/>
        </p:nvSpPr>
        <p:spPr>
          <a:xfrm>
            <a:off x="690846" y="2728453"/>
            <a:ext cx="10281900" cy="2769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6480">
                <a:solidFill>
                  <a:srgbClr val="FFFFFF"/>
                </a:solidFill>
                <a:latin typeface="Roboto Medium"/>
                <a:ea typeface="Roboto Medium"/>
                <a:cs typeface="Roboto Medium"/>
                <a:sym typeface="Roboto Medium"/>
              </a:rPr>
              <a:t>Конечность множества. Подмножество.</a:t>
            </a:r>
            <a:endParaRPr sz="6480">
              <a:solidFill>
                <a:srgbClr val="FFFFFF"/>
              </a:solidFill>
              <a:latin typeface="Roboto Medium"/>
              <a:ea typeface="Roboto Medium"/>
              <a:cs typeface="Roboto Medium"/>
              <a:sym typeface="Roboto Medium"/>
            </a:endParaRPr>
          </a:p>
        </p:txBody>
      </p:sp>
      <p:sp>
        <p:nvSpPr>
          <p:cNvPr id="119" name="Google Shape;119;p26"/>
          <p:cNvSpPr txBox="1"/>
          <p:nvPr/>
        </p:nvSpPr>
        <p:spPr>
          <a:xfrm>
            <a:off x="690847" y="5714495"/>
            <a:ext cx="9918000" cy="503700"/>
          </a:xfrm>
          <a:prstGeom prst="rect">
            <a:avLst/>
          </a:prstGeom>
          <a:noFill/>
          <a:ln>
            <a:noFill/>
          </a:ln>
        </p:spPr>
        <p:txBody>
          <a:bodyPr spcFirstLastPara="1" wrap="square" lIns="91425" tIns="45700" rIns="91425" bIns="45700" anchor="t" anchorCtr="0">
            <a:noAutofit/>
          </a:bodyPr>
          <a:lstStyle/>
          <a:p>
            <a:pPr marL="0" lvl="0" indent="0" algn="l" rtl="0">
              <a:lnSpc>
                <a:spcPct val="142727"/>
              </a:lnSpc>
              <a:spcBef>
                <a:spcPts val="0"/>
              </a:spcBef>
              <a:spcAft>
                <a:spcPts val="0"/>
              </a:spcAft>
              <a:buNone/>
            </a:pPr>
            <a:r>
              <a:rPr lang="ru-RU" sz="2200">
                <a:solidFill>
                  <a:srgbClr val="FFFFFF"/>
                </a:solidFill>
                <a:latin typeface="Roboto"/>
                <a:ea typeface="Roboto"/>
                <a:cs typeface="Roboto"/>
                <a:sym typeface="Roboto"/>
              </a:rPr>
              <a:t>Определение подмножества и концепция конечности множеств</a:t>
            </a:r>
            <a:endParaRPr sz="2200">
              <a:solidFill>
                <a:srgbClr val="FFFFFF"/>
              </a:solidFill>
              <a:latin typeface="Roboto"/>
              <a:ea typeface="Roboto"/>
              <a:cs typeface="Roboto"/>
              <a:sym typeface="Roboto"/>
            </a:endParaRPr>
          </a:p>
        </p:txBody>
      </p:sp>
      <p:sp>
        <p:nvSpPr>
          <p:cNvPr id="120" name="Google Shape;120;p26"/>
          <p:cNvSpPr txBox="1"/>
          <p:nvPr/>
        </p:nvSpPr>
        <p:spPr>
          <a:xfrm>
            <a:off x="6504494" y="809270"/>
            <a:ext cx="5024100" cy="503700"/>
          </a:xfrm>
          <a:prstGeom prst="rect">
            <a:avLst/>
          </a:prstGeom>
          <a:noFill/>
          <a:ln>
            <a:noFill/>
          </a:ln>
        </p:spPr>
        <p:txBody>
          <a:bodyPr spcFirstLastPara="1" wrap="square" lIns="91425" tIns="45700" rIns="91425" bIns="45700" anchor="ctr" anchorCtr="0">
            <a:noAutofit/>
          </a:bodyPr>
          <a:lstStyle/>
          <a:p>
            <a:pPr marL="0" marR="0" lvl="0" indent="0" algn="r" rtl="0">
              <a:lnSpc>
                <a:spcPct val="142727"/>
              </a:lnSpc>
              <a:spcBef>
                <a:spcPts val="0"/>
              </a:spcBef>
              <a:spcAft>
                <a:spcPts val="0"/>
              </a:spcAft>
              <a:buClr>
                <a:srgbClr val="FFFFFF"/>
              </a:buClr>
              <a:buSzPts val="2200"/>
              <a:buFont typeface="Arial"/>
              <a:buNone/>
            </a:pPr>
            <a:r>
              <a:rPr lang="ru-RU" sz="2200" b="0" i="0" u="none" strike="noStrike" cap="none">
                <a:solidFill>
                  <a:srgbClr val="FFFFFF"/>
                </a:solidFill>
                <a:latin typeface="Roboto"/>
                <a:ea typeface="Roboto"/>
                <a:cs typeface="Roboto"/>
                <a:sym typeface="Roboto"/>
              </a:rPr>
              <a:t>Часть </a:t>
            </a:r>
            <a:r>
              <a:rPr lang="ru-RU" sz="2200">
                <a:solidFill>
                  <a:srgbClr val="FFFFFF"/>
                </a:solidFill>
                <a:latin typeface="Roboto"/>
                <a:ea typeface="Roboto"/>
                <a:cs typeface="Roboto"/>
                <a:sym typeface="Roboto"/>
              </a:rPr>
              <a:t>2</a:t>
            </a:r>
            <a:r>
              <a:rPr lang="ru-RU" sz="2200" b="0" i="0" u="none" strike="noStrike" cap="none">
                <a:solidFill>
                  <a:srgbClr val="FFFFFF"/>
                </a:solidFill>
                <a:latin typeface="Roboto"/>
                <a:ea typeface="Roboto"/>
                <a:cs typeface="Roboto"/>
                <a:sym typeface="Roboto"/>
              </a:rPr>
              <a:t> Тема </a:t>
            </a:r>
            <a:r>
              <a:rPr lang="ru-RU" sz="2200">
                <a:solidFill>
                  <a:srgbClr val="FFFFFF"/>
                </a:solidFill>
                <a:latin typeface="Roboto"/>
                <a:ea typeface="Roboto"/>
                <a:cs typeface="Roboto"/>
                <a:sym typeface="Roboto"/>
              </a:rPr>
              <a:t>2</a:t>
            </a:r>
            <a:endParaRPr sz="2200" b="0" i="0" u="none" strike="noStrike" cap="none">
              <a:solidFill>
                <a:srgbClr val="FFFFFF"/>
              </a:solidFill>
              <a:latin typeface="Roboto"/>
              <a:ea typeface="Roboto"/>
              <a:cs typeface="Roboto"/>
              <a:sym typeface="Roboto"/>
            </a:endParaRPr>
          </a:p>
        </p:txBody>
      </p:sp>
    </p:spTree>
    <p:extLst>
      <p:ext uri="{BB962C8B-B14F-4D97-AF65-F5344CB8AC3E}">
        <p14:creationId xmlns:p14="http://schemas.microsoft.com/office/powerpoint/2010/main" val="4262227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7" descr="http://nig-politis.com/wp-content/uploads/2015/07/Data_Processing1.jpg"/>
          <p:cNvPicPr preferRelativeResize="0"/>
          <p:nvPr/>
        </p:nvPicPr>
        <p:blipFill rotWithShape="1">
          <a:blip r:embed="rId3">
            <a:alphaModFix amt="50000"/>
          </a:blip>
          <a:srcRect l="42373" r="15257"/>
          <a:stretch/>
        </p:blipFill>
        <p:spPr>
          <a:xfrm>
            <a:off x="6096000" y="0"/>
            <a:ext cx="6095999" cy="6858000"/>
          </a:xfrm>
          <a:prstGeom prst="rect">
            <a:avLst/>
          </a:prstGeom>
          <a:noFill/>
          <a:ln>
            <a:noFill/>
          </a:ln>
        </p:spPr>
      </p:pic>
      <p:sp>
        <p:nvSpPr>
          <p:cNvPr id="126" name="Google Shape;126;p27"/>
          <p:cNvSpPr txBox="1">
            <a:spLocks noGrp="1"/>
          </p:cNvSpPr>
          <p:nvPr>
            <p:ph type="title"/>
          </p:nvPr>
        </p:nvSpPr>
        <p:spPr>
          <a:xfrm>
            <a:off x="690847" y="692150"/>
            <a:ext cx="4681200" cy="5411400"/>
          </a:xfrm>
          <a:prstGeom prst="rect">
            <a:avLst/>
          </a:prstGeom>
          <a:noFill/>
          <a:ln>
            <a:noFill/>
          </a:ln>
        </p:spPr>
        <p:txBody>
          <a:bodyPr spcFirstLastPara="1" wrap="square" lIns="91425" tIns="45700" rIns="91425" bIns="45700" anchor="ctr" anchorCtr="0">
            <a:noAutofit/>
          </a:bodyPr>
          <a:lstStyle/>
          <a:p>
            <a:pPr marL="0" lvl="0" indent="0" algn="l" rtl="0">
              <a:lnSpc>
                <a:spcPct val="71363"/>
              </a:lnSpc>
              <a:spcBef>
                <a:spcPts val="0"/>
              </a:spcBef>
              <a:spcAft>
                <a:spcPts val="0"/>
              </a:spcAft>
              <a:buClr>
                <a:schemeClr val="dk1"/>
              </a:buClr>
              <a:buSzPts val="4400"/>
              <a:buFont typeface="Roboto"/>
              <a:buNone/>
            </a:pPr>
            <a:r>
              <a:rPr lang="ru-RU"/>
              <a:t>В этом видео</a:t>
            </a:r>
            <a:endParaRPr/>
          </a:p>
        </p:txBody>
      </p:sp>
      <p:sp>
        <p:nvSpPr>
          <p:cNvPr id="127" name="Google Shape;127;p27"/>
          <p:cNvSpPr txBox="1"/>
          <p:nvPr/>
        </p:nvSpPr>
        <p:spPr>
          <a:xfrm>
            <a:off x="6788489" y="692150"/>
            <a:ext cx="4681200" cy="5411400"/>
          </a:xfrm>
          <a:prstGeom prst="rect">
            <a:avLst/>
          </a:prstGeom>
          <a:noFill/>
          <a:ln>
            <a:noFill/>
          </a:ln>
        </p:spPr>
        <p:txBody>
          <a:bodyPr spcFirstLastPara="1" wrap="square" lIns="91425" tIns="45700" rIns="91425" bIns="45700" anchor="ctr" anchorCtr="0">
            <a:noAutofit/>
          </a:bodyPr>
          <a:lstStyle/>
          <a:p>
            <a:pPr marL="457200" lvl="0" indent="-457200" algn="l" rtl="0">
              <a:lnSpc>
                <a:spcPct val="142727"/>
              </a:lnSpc>
              <a:spcBef>
                <a:spcPts val="2200"/>
              </a:spcBef>
              <a:spcAft>
                <a:spcPts val="0"/>
              </a:spcAft>
              <a:buClr>
                <a:srgbClr val="FFFFFF"/>
              </a:buClr>
              <a:buSzPts val="2200"/>
              <a:buAutoNum type="arabicPeriod"/>
            </a:pPr>
            <a:r>
              <a:rPr lang="ru-RU" sz="2200">
                <a:solidFill>
                  <a:srgbClr val="FFFFFF"/>
                </a:solidFill>
                <a:latin typeface="Roboto"/>
                <a:ea typeface="Roboto"/>
                <a:cs typeface="Roboto"/>
                <a:sym typeface="Roboto"/>
              </a:rPr>
              <a:t>Определение и проблема конечности множества</a:t>
            </a:r>
            <a:endParaRPr sz="2200">
              <a:solidFill>
                <a:srgbClr val="FFFFFF"/>
              </a:solidFill>
              <a:latin typeface="Roboto"/>
              <a:ea typeface="Roboto"/>
              <a:cs typeface="Roboto"/>
              <a:sym typeface="Roboto"/>
            </a:endParaRPr>
          </a:p>
          <a:p>
            <a:pPr marL="457200" lvl="0" indent="-457200" algn="l" rtl="0">
              <a:lnSpc>
                <a:spcPct val="142727"/>
              </a:lnSpc>
              <a:spcBef>
                <a:spcPts val="2200"/>
              </a:spcBef>
              <a:spcAft>
                <a:spcPts val="0"/>
              </a:spcAft>
              <a:buClr>
                <a:srgbClr val="FFFFFF"/>
              </a:buClr>
              <a:buSzPts val="2200"/>
              <a:buAutoNum type="arabicPeriod"/>
            </a:pPr>
            <a:r>
              <a:rPr lang="ru-RU" sz="2200">
                <a:solidFill>
                  <a:srgbClr val="FFFFFF"/>
                </a:solidFill>
                <a:latin typeface="Roboto"/>
                <a:ea typeface="Roboto"/>
                <a:cs typeface="Roboto"/>
                <a:sym typeface="Roboto"/>
              </a:rPr>
              <a:t>Эквивалентность множеств</a:t>
            </a:r>
            <a:endParaRPr sz="2200">
              <a:solidFill>
                <a:srgbClr val="FFFFFF"/>
              </a:solidFill>
              <a:latin typeface="Roboto"/>
              <a:ea typeface="Roboto"/>
              <a:cs typeface="Roboto"/>
              <a:sym typeface="Roboto"/>
            </a:endParaRPr>
          </a:p>
          <a:p>
            <a:pPr marL="457200" lvl="0" indent="-457200" algn="l" rtl="0">
              <a:lnSpc>
                <a:spcPct val="142727"/>
              </a:lnSpc>
              <a:spcBef>
                <a:spcPts val="2200"/>
              </a:spcBef>
              <a:spcAft>
                <a:spcPts val="0"/>
              </a:spcAft>
              <a:buClr>
                <a:srgbClr val="FFFFFF"/>
              </a:buClr>
              <a:buSzPts val="2200"/>
              <a:buAutoNum type="arabicPeriod"/>
            </a:pPr>
            <a:r>
              <a:rPr lang="ru-RU" sz="2200">
                <a:solidFill>
                  <a:srgbClr val="FFFFFF"/>
                </a:solidFill>
                <a:latin typeface="Roboto"/>
                <a:ea typeface="Roboto"/>
                <a:cs typeface="Roboto"/>
                <a:sym typeface="Roboto"/>
              </a:rPr>
              <a:t>Подмножества и надмножества.</a:t>
            </a:r>
            <a:endParaRPr sz="220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2123970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8"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33" name="Google Shape;133;p28"/>
          <p:cNvSpPr txBox="1"/>
          <p:nvPr/>
        </p:nvSpPr>
        <p:spPr>
          <a:xfrm>
            <a:off x="690850" y="481550"/>
            <a:ext cx="107058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Множество     называется индуктивным, если </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30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рефлексивным, если</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p:txBody>
      </p:sp>
      <p:pic>
        <p:nvPicPr>
          <p:cNvPr id="134" name="Google Shape;134;p28" descr="P" title="MathEquation,#ffffff"/>
          <p:cNvPicPr preferRelativeResize="0"/>
          <p:nvPr/>
        </p:nvPicPr>
        <p:blipFill>
          <a:blip r:embed="rId4">
            <a:alphaModFix/>
          </a:blip>
          <a:stretch>
            <a:fillRect/>
          </a:stretch>
        </p:blipFill>
        <p:spPr>
          <a:xfrm>
            <a:off x="3949500" y="546599"/>
            <a:ext cx="479000" cy="578400"/>
          </a:xfrm>
          <a:prstGeom prst="rect">
            <a:avLst/>
          </a:prstGeom>
          <a:noFill/>
          <a:ln>
            <a:noFill/>
          </a:ln>
        </p:spPr>
      </p:pic>
      <p:pic>
        <p:nvPicPr>
          <p:cNvPr id="135" name="Google Shape;135;p28" descr="\exists n\in \mathbb{N}^+:|P| =n" title="MathEquation,#ffffff"/>
          <p:cNvPicPr preferRelativeResize="0"/>
          <p:nvPr/>
        </p:nvPicPr>
        <p:blipFill>
          <a:blip r:embed="rId5">
            <a:alphaModFix/>
          </a:blip>
          <a:stretch>
            <a:fillRect/>
          </a:stretch>
        </p:blipFill>
        <p:spPr>
          <a:xfrm>
            <a:off x="850377" y="2387600"/>
            <a:ext cx="4410542" cy="711200"/>
          </a:xfrm>
          <a:prstGeom prst="rect">
            <a:avLst/>
          </a:prstGeom>
          <a:noFill/>
          <a:ln>
            <a:noFill/>
          </a:ln>
        </p:spPr>
      </p:pic>
      <p:pic>
        <p:nvPicPr>
          <p:cNvPr id="136" name="Google Shape;136;p28" descr="\exists P_0 \subseteq P : P_0 \sim P" title="MathEquation,#ffffff"/>
          <p:cNvPicPr preferRelativeResize="0"/>
          <p:nvPr/>
        </p:nvPicPr>
        <p:blipFill>
          <a:blip r:embed="rId6">
            <a:alphaModFix/>
          </a:blip>
          <a:stretch>
            <a:fillRect/>
          </a:stretch>
        </p:blipFill>
        <p:spPr>
          <a:xfrm>
            <a:off x="850377" y="4645802"/>
            <a:ext cx="5367548" cy="711200"/>
          </a:xfrm>
          <a:prstGeom prst="rect">
            <a:avLst/>
          </a:prstGeom>
          <a:noFill/>
          <a:ln>
            <a:noFill/>
          </a:ln>
        </p:spPr>
      </p:pic>
    </p:spTree>
    <p:extLst>
      <p:ext uri="{BB962C8B-B14F-4D97-AF65-F5344CB8AC3E}">
        <p14:creationId xmlns:p14="http://schemas.microsoft.com/office/powerpoint/2010/main" val="673127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9"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42" name="Google Shape;142;p29"/>
          <p:cNvSpPr txBox="1"/>
          <p:nvPr/>
        </p:nvSpPr>
        <p:spPr>
          <a:xfrm>
            <a:off x="690850" y="481550"/>
            <a:ext cx="107058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Множество     называется конечным, если оно эквивалентно                           при неотрицательном целом    .</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p:txBody>
      </p:sp>
      <p:pic>
        <p:nvPicPr>
          <p:cNvPr id="143" name="Google Shape;143;p29" descr="\{1;2;3;..;n\}" title="MathEquation,#ffffff"/>
          <p:cNvPicPr preferRelativeResize="0"/>
          <p:nvPr/>
        </p:nvPicPr>
        <p:blipFill>
          <a:blip r:embed="rId4">
            <a:alphaModFix/>
          </a:blip>
          <a:stretch>
            <a:fillRect/>
          </a:stretch>
        </p:blipFill>
        <p:spPr>
          <a:xfrm>
            <a:off x="7094725" y="1431625"/>
            <a:ext cx="3420350" cy="714000"/>
          </a:xfrm>
          <a:prstGeom prst="rect">
            <a:avLst/>
          </a:prstGeom>
          <a:noFill/>
          <a:ln>
            <a:noFill/>
          </a:ln>
        </p:spPr>
      </p:pic>
      <p:pic>
        <p:nvPicPr>
          <p:cNvPr id="144" name="Google Shape;144;p29" descr="n" title="MathEquation,#ffffff"/>
          <p:cNvPicPr preferRelativeResize="0"/>
          <p:nvPr/>
        </p:nvPicPr>
        <p:blipFill>
          <a:blip r:embed="rId5">
            <a:alphaModFix/>
          </a:blip>
          <a:stretch>
            <a:fillRect/>
          </a:stretch>
        </p:blipFill>
        <p:spPr>
          <a:xfrm>
            <a:off x="8522600" y="2360776"/>
            <a:ext cx="389124" cy="431925"/>
          </a:xfrm>
          <a:prstGeom prst="rect">
            <a:avLst/>
          </a:prstGeom>
          <a:noFill/>
          <a:ln>
            <a:noFill/>
          </a:ln>
        </p:spPr>
      </p:pic>
      <p:pic>
        <p:nvPicPr>
          <p:cNvPr id="145" name="Google Shape;145;p29" descr="P" title="MathEquation,#ffffff"/>
          <p:cNvPicPr preferRelativeResize="0"/>
          <p:nvPr/>
        </p:nvPicPr>
        <p:blipFill>
          <a:blip r:embed="rId6">
            <a:alphaModFix/>
          </a:blip>
          <a:stretch>
            <a:fillRect/>
          </a:stretch>
        </p:blipFill>
        <p:spPr>
          <a:xfrm>
            <a:off x="3949500" y="546599"/>
            <a:ext cx="479000" cy="578400"/>
          </a:xfrm>
          <a:prstGeom prst="rect">
            <a:avLst/>
          </a:prstGeom>
          <a:noFill/>
          <a:ln>
            <a:noFill/>
          </a:ln>
        </p:spPr>
      </p:pic>
      <p:pic>
        <p:nvPicPr>
          <p:cNvPr id="146" name="Google Shape;146;p29" descr="P\text{ - конечно}\Leftrightarrow P \sim\{1;2;3;..;n\} :n \in \mathbb N " title="MathEquation,#ffffff"/>
          <p:cNvPicPr preferRelativeResize="0"/>
          <p:nvPr/>
        </p:nvPicPr>
        <p:blipFill>
          <a:blip r:embed="rId7">
            <a:alphaModFix/>
          </a:blip>
          <a:stretch>
            <a:fillRect/>
          </a:stretch>
        </p:blipFill>
        <p:spPr>
          <a:xfrm>
            <a:off x="690850" y="3951925"/>
            <a:ext cx="9520010" cy="714000"/>
          </a:xfrm>
          <a:prstGeom prst="rect">
            <a:avLst/>
          </a:prstGeom>
          <a:noFill/>
          <a:ln>
            <a:noFill/>
          </a:ln>
        </p:spPr>
      </p:pic>
    </p:spTree>
    <p:extLst>
      <p:ext uri="{BB962C8B-B14F-4D97-AF65-F5344CB8AC3E}">
        <p14:creationId xmlns:p14="http://schemas.microsoft.com/office/powerpoint/2010/main" val="391957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7" descr="http://nig-politis.com/wp-content/uploads/2015/07/Data_Processing1.jpg"/>
          <p:cNvPicPr preferRelativeResize="0"/>
          <p:nvPr/>
        </p:nvPicPr>
        <p:blipFill rotWithShape="1">
          <a:blip r:embed="rId3">
            <a:alphaModFix amt="50000"/>
          </a:blip>
          <a:srcRect l="42373" r="15257"/>
          <a:stretch/>
        </p:blipFill>
        <p:spPr>
          <a:xfrm>
            <a:off x="6096000" y="0"/>
            <a:ext cx="6095999" cy="6858000"/>
          </a:xfrm>
          <a:prstGeom prst="rect">
            <a:avLst/>
          </a:prstGeom>
          <a:noFill/>
          <a:ln>
            <a:noFill/>
          </a:ln>
        </p:spPr>
      </p:pic>
      <p:sp>
        <p:nvSpPr>
          <p:cNvPr id="126" name="Google Shape;126;p27"/>
          <p:cNvSpPr txBox="1">
            <a:spLocks noGrp="1"/>
          </p:cNvSpPr>
          <p:nvPr>
            <p:ph type="title"/>
          </p:nvPr>
        </p:nvSpPr>
        <p:spPr>
          <a:xfrm>
            <a:off x="690847" y="692150"/>
            <a:ext cx="4681200" cy="5411400"/>
          </a:xfrm>
          <a:prstGeom prst="rect">
            <a:avLst/>
          </a:prstGeom>
          <a:noFill/>
          <a:ln>
            <a:noFill/>
          </a:ln>
        </p:spPr>
        <p:txBody>
          <a:bodyPr spcFirstLastPara="1" wrap="square" lIns="91425" tIns="45700" rIns="91425" bIns="45700" anchor="ctr" anchorCtr="0">
            <a:noAutofit/>
          </a:bodyPr>
          <a:lstStyle/>
          <a:p>
            <a:pPr marL="0" lvl="0" indent="0" algn="l" rtl="0">
              <a:lnSpc>
                <a:spcPct val="71363"/>
              </a:lnSpc>
              <a:spcBef>
                <a:spcPts val="0"/>
              </a:spcBef>
              <a:spcAft>
                <a:spcPts val="0"/>
              </a:spcAft>
              <a:buClr>
                <a:schemeClr val="dk1"/>
              </a:buClr>
              <a:buSzPts val="4400"/>
              <a:buFont typeface="Roboto"/>
              <a:buNone/>
            </a:pPr>
            <a:r>
              <a:rPr lang="ru-RU"/>
              <a:t>В этом видео</a:t>
            </a:r>
            <a:endParaRPr/>
          </a:p>
        </p:txBody>
      </p:sp>
      <p:sp>
        <p:nvSpPr>
          <p:cNvPr id="127" name="Google Shape;127;p27"/>
          <p:cNvSpPr txBox="1"/>
          <p:nvPr/>
        </p:nvSpPr>
        <p:spPr>
          <a:xfrm>
            <a:off x="6788489" y="692150"/>
            <a:ext cx="4681200" cy="5411400"/>
          </a:xfrm>
          <a:prstGeom prst="rect">
            <a:avLst/>
          </a:prstGeom>
          <a:noFill/>
          <a:ln>
            <a:noFill/>
          </a:ln>
        </p:spPr>
        <p:txBody>
          <a:bodyPr spcFirstLastPara="1" wrap="square" lIns="91425" tIns="45700" rIns="91425" bIns="45700" anchor="ctr" anchorCtr="0">
            <a:noAutofit/>
          </a:bodyPr>
          <a:lstStyle/>
          <a:p>
            <a:pPr marL="457200" lvl="0" indent="-457200" algn="l" rtl="0">
              <a:lnSpc>
                <a:spcPct val="142727"/>
              </a:lnSpc>
              <a:spcBef>
                <a:spcPts val="0"/>
              </a:spcBef>
              <a:spcAft>
                <a:spcPts val="0"/>
              </a:spcAft>
              <a:buClr>
                <a:srgbClr val="FFFFFF"/>
              </a:buClr>
              <a:buSzPts val="2200"/>
              <a:buAutoNum type="arabicPeriod"/>
            </a:pPr>
            <a:r>
              <a:rPr lang="ru-RU" sz="2200">
                <a:solidFill>
                  <a:srgbClr val="FFFFFF"/>
                </a:solidFill>
                <a:latin typeface="Roboto"/>
                <a:ea typeface="Roboto"/>
                <a:cs typeface="Roboto"/>
                <a:sym typeface="Roboto"/>
              </a:rPr>
              <a:t>Определение множества</a:t>
            </a:r>
            <a:endParaRPr sz="2200">
              <a:solidFill>
                <a:srgbClr val="FFFFFF"/>
              </a:solidFill>
              <a:latin typeface="Roboto"/>
              <a:ea typeface="Roboto"/>
              <a:cs typeface="Roboto"/>
              <a:sym typeface="Roboto"/>
            </a:endParaRPr>
          </a:p>
          <a:p>
            <a:pPr marL="457200" lvl="0" indent="-457200" algn="l" rtl="0">
              <a:lnSpc>
                <a:spcPct val="142727"/>
              </a:lnSpc>
              <a:spcBef>
                <a:spcPts val="2200"/>
              </a:spcBef>
              <a:spcAft>
                <a:spcPts val="0"/>
              </a:spcAft>
              <a:buClr>
                <a:srgbClr val="FFFFFF"/>
              </a:buClr>
              <a:buSzPts val="2200"/>
              <a:buAutoNum type="arabicPeriod"/>
            </a:pPr>
            <a:r>
              <a:rPr lang="ru-RU" sz="2200">
                <a:solidFill>
                  <a:srgbClr val="FFFFFF"/>
                </a:solidFill>
                <a:latin typeface="Roboto"/>
                <a:ea typeface="Roboto"/>
                <a:cs typeface="Roboto"/>
                <a:sym typeface="Roboto"/>
              </a:rPr>
              <a:t>Обозначение множества</a:t>
            </a:r>
            <a:endParaRPr sz="2200">
              <a:solidFill>
                <a:srgbClr val="FFFFFF"/>
              </a:solidFill>
              <a:latin typeface="Roboto"/>
              <a:ea typeface="Roboto"/>
              <a:cs typeface="Roboto"/>
              <a:sym typeface="Roboto"/>
            </a:endParaRPr>
          </a:p>
          <a:p>
            <a:pPr marL="457200" lvl="0" indent="-457200" algn="l" rtl="0">
              <a:lnSpc>
                <a:spcPct val="142727"/>
              </a:lnSpc>
              <a:spcBef>
                <a:spcPts val="2200"/>
              </a:spcBef>
              <a:spcAft>
                <a:spcPts val="0"/>
              </a:spcAft>
              <a:buClr>
                <a:srgbClr val="FFFFFF"/>
              </a:buClr>
              <a:buSzPts val="2200"/>
              <a:buAutoNum type="arabicPeriod"/>
            </a:pPr>
            <a:r>
              <a:rPr lang="ru-RU" sz="2200">
                <a:solidFill>
                  <a:srgbClr val="FFFFFF"/>
                </a:solidFill>
                <a:latin typeface="Roboto"/>
                <a:ea typeface="Roboto"/>
                <a:cs typeface="Roboto"/>
                <a:sym typeface="Roboto"/>
              </a:rPr>
              <a:t>Реализация концепции множества в программировании</a:t>
            </a:r>
            <a:endParaRPr sz="2200">
              <a:solidFill>
                <a:srgbClr val="FFFFFF"/>
              </a:solidFill>
              <a:latin typeface="Roboto"/>
              <a:ea typeface="Roboto"/>
              <a:cs typeface="Roboto"/>
              <a:sym typeface="Roboto"/>
            </a:endParaRPr>
          </a:p>
          <a:p>
            <a:pPr marL="457200" lvl="0" indent="-457200" algn="l" rtl="0">
              <a:lnSpc>
                <a:spcPct val="142727"/>
              </a:lnSpc>
              <a:spcBef>
                <a:spcPts val="2200"/>
              </a:spcBef>
              <a:spcAft>
                <a:spcPts val="0"/>
              </a:spcAft>
              <a:buClr>
                <a:srgbClr val="FFFFFF"/>
              </a:buClr>
              <a:buSzPts val="2200"/>
              <a:buAutoNum type="arabicPeriod"/>
            </a:pPr>
            <a:r>
              <a:rPr lang="ru-RU" sz="2200">
                <a:solidFill>
                  <a:srgbClr val="FFFFFF"/>
                </a:solidFill>
                <a:latin typeface="Roboto"/>
                <a:ea typeface="Roboto"/>
                <a:cs typeface="Roboto"/>
                <a:sym typeface="Roboto"/>
              </a:rPr>
              <a:t>Мощность множества</a:t>
            </a:r>
            <a:endParaRPr sz="2200">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30"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52" name="Google Shape;152;p30"/>
          <p:cNvSpPr/>
          <p:nvPr/>
        </p:nvSpPr>
        <p:spPr>
          <a:xfrm>
            <a:off x="0" y="0"/>
            <a:ext cx="12192000" cy="6858000"/>
          </a:xfrm>
          <a:prstGeom prst="rect">
            <a:avLst/>
          </a:prstGeom>
          <a:solidFill>
            <a:srgbClr val="43219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153" name="Google Shape;153;p30"/>
          <p:cNvSpPr txBox="1"/>
          <p:nvPr/>
        </p:nvSpPr>
        <p:spPr>
          <a:xfrm>
            <a:off x="690851" y="499650"/>
            <a:ext cx="103719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Теорема Трахтенброта</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гласит, что истинность высказываний логики первого порядка для конечных моделей неразрешима.</a:t>
            </a:r>
            <a:endParaRPr sz="440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3025901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31"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59" name="Google Shape;159;p31"/>
          <p:cNvSpPr txBox="1"/>
          <p:nvPr/>
        </p:nvSpPr>
        <p:spPr>
          <a:xfrm>
            <a:off x="690850" y="499650"/>
            <a:ext cx="94878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Множества называются эквивалентными, если их мощности равны.</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p:txBody>
      </p:sp>
      <p:pic>
        <p:nvPicPr>
          <p:cNvPr id="160" name="Google Shape;160;p31" descr="A\sim B \text {   или  |A|=|B|}" title="MathEquation,#ffffff"/>
          <p:cNvPicPr preferRelativeResize="0"/>
          <p:nvPr/>
        </p:nvPicPr>
        <p:blipFill>
          <a:blip r:embed="rId4">
            <a:alphaModFix/>
          </a:blip>
          <a:stretch>
            <a:fillRect/>
          </a:stretch>
        </p:blipFill>
        <p:spPr>
          <a:xfrm>
            <a:off x="690850" y="3904325"/>
            <a:ext cx="4478776" cy="794975"/>
          </a:xfrm>
          <a:prstGeom prst="rect">
            <a:avLst/>
          </a:prstGeom>
          <a:noFill/>
          <a:ln>
            <a:noFill/>
          </a:ln>
        </p:spPr>
      </p:pic>
    </p:spTree>
    <p:extLst>
      <p:ext uri="{BB962C8B-B14F-4D97-AF65-F5344CB8AC3E}">
        <p14:creationId xmlns:p14="http://schemas.microsoft.com/office/powerpoint/2010/main" val="3661786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32"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66" name="Google Shape;166;p32"/>
          <p:cNvSpPr/>
          <p:nvPr/>
        </p:nvSpPr>
        <p:spPr>
          <a:xfrm>
            <a:off x="0" y="0"/>
            <a:ext cx="12192000" cy="6858000"/>
          </a:xfrm>
          <a:prstGeom prst="rect">
            <a:avLst/>
          </a:prstGeom>
          <a:solidFill>
            <a:srgbClr val="43219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167" name="Google Shape;167;p32"/>
          <p:cNvSpPr txBox="1"/>
          <p:nvPr/>
        </p:nvSpPr>
        <p:spPr>
          <a:xfrm>
            <a:off x="690851" y="499650"/>
            <a:ext cx="103719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3200">
                <a:solidFill>
                  <a:srgbClr val="FFFFFF"/>
                </a:solidFill>
                <a:latin typeface="Roboto"/>
                <a:ea typeface="Roboto"/>
                <a:cs typeface="Roboto"/>
                <a:sym typeface="Roboto"/>
              </a:rPr>
              <a:t>Принцип Дирихле:</a:t>
            </a:r>
            <a:endParaRPr sz="32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r>
              <a:rPr lang="ru-RU" sz="3200">
                <a:solidFill>
                  <a:srgbClr val="FFFFFF"/>
                </a:solidFill>
                <a:latin typeface="Roboto"/>
                <a:ea typeface="Roboto"/>
                <a:cs typeface="Roboto"/>
                <a:sym typeface="Roboto"/>
              </a:rPr>
              <a:t>если одно конечное множество приведено в полное соответствие меньшему конечному множеству, то как минимум одному элементу второго множества соответствует более одного элемента первого множества.</a:t>
            </a:r>
            <a:endParaRPr sz="320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1977149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33"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73" name="Google Shape;173;p33"/>
          <p:cNvSpPr txBox="1"/>
          <p:nvPr/>
        </p:nvSpPr>
        <p:spPr>
          <a:xfrm>
            <a:off x="690850" y="499650"/>
            <a:ext cx="105891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Мощности бесконечных множеств называются алефами и обозначаются                                                                               </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                 - порядковый номер упорядоченного ряда алефов. </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20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3000"/>
          </a:p>
        </p:txBody>
      </p:sp>
      <p:pic>
        <p:nvPicPr>
          <p:cNvPr id="174" name="Google Shape;174;p33" descr="\aleph _n\text{- где n}" title="MathEquation,#ffffff"/>
          <p:cNvPicPr preferRelativeResize="0"/>
          <p:nvPr/>
        </p:nvPicPr>
        <p:blipFill>
          <a:blip r:embed="rId4">
            <a:alphaModFix/>
          </a:blip>
          <a:stretch>
            <a:fillRect/>
          </a:stretch>
        </p:blipFill>
        <p:spPr>
          <a:xfrm>
            <a:off x="768250" y="2146275"/>
            <a:ext cx="2340750" cy="754875"/>
          </a:xfrm>
          <a:prstGeom prst="rect">
            <a:avLst/>
          </a:prstGeom>
          <a:noFill/>
          <a:ln>
            <a:noFill/>
          </a:ln>
        </p:spPr>
      </p:pic>
      <p:pic>
        <p:nvPicPr>
          <p:cNvPr id="175" name="Google Shape;175;p33" descr="|\mathbb N|=\aleph _0\" title="MathEquation,#ffffff"/>
          <p:cNvPicPr preferRelativeResize="0"/>
          <p:nvPr/>
        </p:nvPicPr>
        <p:blipFill>
          <a:blip r:embed="rId5">
            <a:alphaModFix/>
          </a:blip>
          <a:stretch>
            <a:fillRect/>
          </a:stretch>
        </p:blipFill>
        <p:spPr>
          <a:xfrm>
            <a:off x="768250" y="4311075"/>
            <a:ext cx="1947600" cy="659750"/>
          </a:xfrm>
          <a:prstGeom prst="rect">
            <a:avLst/>
          </a:prstGeom>
          <a:noFill/>
          <a:ln>
            <a:noFill/>
          </a:ln>
        </p:spPr>
      </p:pic>
    </p:spTree>
    <p:extLst>
      <p:ext uri="{BB962C8B-B14F-4D97-AF65-F5344CB8AC3E}">
        <p14:creationId xmlns:p14="http://schemas.microsoft.com/office/powerpoint/2010/main" val="4189021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34"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81" name="Google Shape;181;p34"/>
          <p:cNvSpPr/>
          <p:nvPr/>
        </p:nvSpPr>
        <p:spPr>
          <a:xfrm>
            <a:off x="0" y="0"/>
            <a:ext cx="12192000" cy="6858000"/>
          </a:xfrm>
          <a:prstGeom prst="rect">
            <a:avLst/>
          </a:prstGeom>
          <a:solidFill>
            <a:srgbClr val="43219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182" name="Google Shape;182;p34"/>
          <p:cNvSpPr txBox="1"/>
          <p:nvPr/>
        </p:nvSpPr>
        <p:spPr>
          <a:xfrm>
            <a:off x="690850" y="499650"/>
            <a:ext cx="94377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Элементы счётного множества можно пронумеровать натуральными числами.</a:t>
            </a:r>
            <a:endParaRPr/>
          </a:p>
        </p:txBody>
      </p:sp>
    </p:spTree>
    <p:extLst>
      <p:ext uri="{BB962C8B-B14F-4D97-AF65-F5344CB8AC3E}">
        <p14:creationId xmlns:p14="http://schemas.microsoft.com/office/powerpoint/2010/main" val="4220701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Подмножество и надмножество</a:t>
            </a:r>
            <a:endParaRPr sz="4400">
              <a:solidFill>
                <a:srgbClr val="000000"/>
              </a:solidFill>
              <a:latin typeface="Roboto"/>
              <a:ea typeface="Roboto"/>
              <a:cs typeface="Roboto"/>
              <a:sym typeface="Roboto"/>
            </a:endParaRPr>
          </a:p>
        </p:txBody>
      </p:sp>
      <p:sp>
        <p:nvSpPr>
          <p:cNvPr id="188" name="Google Shape;188;p35"/>
          <p:cNvSpPr txBox="1"/>
          <p:nvPr/>
        </p:nvSpPr>
        <p:spPr>
          <a:xfrm>
            <a:off x="690850" y="2247775"/>
            <a:ext cx="10810200" cy="37737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1000"/>
              </a:spcBef>
              <a:spcAft>
                <a:spcPts val="0"/>
              </a:spcAft>
              <a:buClr>
                <a:srgbClr val="FFFFFF"/>
              </a:buClr>
              <a:buSzPts val="3300"/>
              <a:buAutoNum type="arabicPeriod"/>
            </a:pPr>
            <a:r>
              <a:rPr lang="ru-RU" sz="2200">
                <a:solidFill>
                  <a:srgbClr val="F5F5F5"/>
                </a:solidFill>
                <a:latin typeface="Roboto"/>
                <a:ea typeface="Roboto"/>
                <a:cs typeface="Roboto"/>
                <a:sym typeface="Roboto"/>
              </a:rPr>
              <a:t>Подмножество - множество, состоящее из элементов другого множества. </a:t>
            </a:r>
            <a:endParaRPr sz="2200">
              <a:solidFill>
                <a:srgbClr val="F5F5F5"/>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3300"/>
              <a:buAutoNum type="arabicPeriod"/>
            </a:pPr>
            <a:r>
              <a:rPr lang="ru-RU" sz="2200">
                <a:solidFill>
                  <a:srgbClr val="F5F5F5"/>
                </a:solidFill>
                <a:latin typeface="Roboto"/>
                <a:ea typeface="Roboto"/>
                <a:cs typeface="Roboto"/>
                <a:sym typeface="Roboto"/>
              </a:rPr>
              <a:t>Надмножество - исходное множество, для которого множество является подмножеством (понятие, обратное по смыслу подмножеству).</a:t>
            </a:r>
            <a:endParaRPr sz="2200">
              <a:solidFill>
                <a:srgbClr val="F5F5F5"/>
              </a:solidFill>
              <a:latin typeface="Roboto"/>
              <a:ea typeface="Roboto"/>
              <a:cs typeface="Roboto"/>
              <a:sym typeface="Roboto"/>
            </a:endParaRPr>
          </a:p>
        </p:txBody>
      </p:sp>
    </p:spTree>
    <p:extLst>
      <p:ext uri="{BB962C8B-B14F-4D97-AF65-F5344CB8AC3E}">
        <p14:creationId xmlns:p14="http://schemas.microsoft.com/office/powerpoint/2010/main" val="1234056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6"/>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Подмножество и надмножество</a:t>
            </a:r>
            <a:endParaRPr sz="4400">
              <a:solidFill>
                <a:srgbClr val="000000"/>
              </a:solidFill>
              <a:latin typeface="Roboto"/>
              <a:ea typeface="Roboto"/>
              <a:cs typeface="Roboto"/>
              <a:sym typeface="Roboto"/>
            </a:endParaRPr>
          </a:p>
        </p:txBody>
      </p:sp>
      <p:sp>
        <p:nvSpPr>
          <p:cNvPr id="194" name="Google Shape;194;p36"/>
          <p:cNvSpPr txBox="1"/>
          <p:nvPr/>
        </p:nvSpPr>
        <p:spPr>
          <a:xfrm>
            <a:off x="690850" y="2247775"/>
            <a:ext cx="10810200" cy="37737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1000"/>
              </a:spcBef>
              <a:spcAft>
                <a:spcPts val="0"/>
              </a:spcAft>
              <a:buClr>
                <a:srgbClr val="FFFFFF"/>
              </a:buClr>
              <a:buSzPts val="3300"/>
              <a:buAutoNum type="arabicPeriod"/>
            </a:pPr>
            <a:r>
              <a:rPr lang="ru-RU" sz="2200">
                <a:solidFill>
                  <a:srgbClr val="F5F5F5"/>
                </a:solidFill>
                <a:latin typeface="Roboto"/>
                <a:ea typeface="Roboto"/>
                <a:cs typeface="Roboto"/>
                <a:sym typeface="Roboto"/>
              </a:rPr>
              <a:t>A ⊆ B - A является подмножеством B </a:t>
            </a:r>
            <a:endParaRPr sz="2200">
              <a:solidFill>
                <a:srgbClr val="F5F5F5"/>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3300"/>
              <a:buAutoNum type="arabicPeriod"/>
            </a:pPr>
            <a:r>
              <a:rPr lang="ru-RU" sz="2200">
                <a:solidFill>
                  <a:srgbClr val="F5F5F5"/>
                </a:solidFill>
                <a:latin typeface="Roboto"/>
                <a:ea typeface="Roboto"/>
                <a:cs typeface="Roboto"/>
                <a:sym typeface="Roboto"/>
              </a:rPr>
              <a:t>A ⊂ B - A является собственным подмножеством B, то есть B ≠ A</a:t>
            </a:r>
            <a:endParaRPr sz="2200">
              <a:solidFill>
                <a:srgbClr val="F5F5F5"/>
              </a:solidFill>
              <a:latin typeface="Roboto"/>
              <a:ea typeface="Roboto"/>
              <a:cs typeface="Roboto"/>
              <a:sym typeface="Roboto"/>
            </a:endParaRPr>
          </a:p>
        </p:txBody>
      </p:sp>
    </p:spTree>
    <p:extLst>
      <p:ext uri="{BB962C8B-B14F-4D97-AF65-F5344CB8AC3E}">
        <p14:creationId xmlns:p14="http://schemas.microsoft.com/office/powerpoint/2010/main" val="1877401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latin typeface="Roboto"/>
                <a:ea typeface="Roboto"/>
                <a:cs typeface="Roboto"/>
                <a:sym typeface="Roboto"/>
              </a:rPr>
              <a:t>Свойства подмножеств</a:t>
            </a:r>
            <a:endParaRPr sz="4400">
              <a:solidFill>
                <a:srgbClr val="000000"/>
              </a:solidFill>
              <a:latin typeface="Roboto"/>
              <a:ea typeface="Roboto"/>
              <a:cs typeface="Roboto"/>
              <a:sym typeface="Roboto"/>
            </a:endParaRPr>
          </a:p>
        </p:txBody>
      </p:sp>
      <p:sp>
        <p:nvSpPr>
          <p:cNvPr id="200" name="Google Shape;200;p37"/>
          <p:cNvSpPr txBox="1"/>
          <p:nvPr/>
        </p:nvSpPr>
        <p:spPr>
          <a:xfrm>
            <a:off x="690850" y="2247775"/>
            <a:ext cx="10810200" cy="37737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1000"/>
              </a:spcBef>
              <a:spcAft>
                <a:spcPts val="0"/>
              </a:spcAft>
              <a:buClr>
                <a:srgbClr val="FFFFFF"/>
              </a:buClr>
              <a:buSzPts val="3300"/>
              <a:buAutoNum type="arabicPeriod"/>
            </a:pPr>
            <a:endParaRPr sz="2200">
              <a:solidFill>
                <a:srgbClr val="F5F5F5"/>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3300"/>
              <a:buAutoNum type="arabicPeriod"/>
            </a:pPr>
            <a:endParaRPr sz="2200">
              <a:solidFill>
                <a:srgbClr val="F5F5F5"/>
              </a:solidFill>
              <a:latin typeface="Roboto"/>
              <a:ea typeface="Roboto"/>
              <a:cs typeface="Roboto"/>
              <a:sym typeface="Roboto"/>
            </a:endParaRPr>
          </a:p>
          <a:p>
            <a:pPr marL="457200" lvl="0" indent="-457200" algn="l" rtl="0">
              <a:lnSpc>
                <a:spcPct val="142727"/>
              </a:lnSpc>
              <a:spcBef>
                <a:spcPts val="1000"/>
              </a:spcBef>
              <a:spcAft>
                <a:spcPts val="0"/>
              </a:spcAft>
              <a:buClr>
                <a:srgbClr val="F5F5F5"/>
              </a:buClr>
              <a:buSzPts val="3300"/>
              <a:buFont typeface="Roboto"/>
              <a:buAutoNum type="arabicPeriod"/>
            </a:pPr>
            <a:r>
              <a:rPr lang="ru-RU" sz="2200">
                <a:solidFill>
                  <a:srgbClr val="F5F5F5"/>
                </a:solidFill>
                <a:latin typeface="Roboto"/>
                <a:ea typeface="Roboto"/>
                <a:cs typeface="Roboto"/>
                <a:sym typeface="Roboto"/>
              </a:rPr>
              <a:t> </a:t>
            </a:r>
            <a:endParaRPr sz="2200">
              <a:solidFill>
                <a:srgbClr val="F5F5F5"/>
              </a:solidFill>
              <a:latin typeface="Roboto"/>
              <a:ea typeface="Roboto"/>
              <a:cs typeface="Roboto"/>
              <a:sym typeface="Roboto"/>
            </a:endParaRPr>
          </a:p>
          <a:p>
            <a:pPr marL="457200" lvl="0" indent="-457200" algn="l" rtl="0">
              <a:lnSpc>
                <a:spcPct val="142727"/>
              </a:lnSpc>
              <a:spcBef>
                <a:spcPts val="1000"/>
              </a:spcBef>
              <a:spcAft>
                <a:spcPts val="0"/>
              </a:spcAft>
              <a:buClr>
                <a:srgbClr val="F5F5F5"/>
              </a:buClr>
              <a:buSzPts val="3300"/>
              <a:buFont typeface="Roboto"/>
              <a:buAutoNum type="arabicPeriod"/>
            </a:pPr>
            <a:endParaRPr sz="2200">
              <a:solidFill>
                <a:srgbClr val="F5F5F5"/>
              </a:solidFill>
              <a:latin typeface="Roboto"/>
              <a:ea typeface="Roboto"/>
              <a:cs typeface="Roboto"/>
              <a:sym typeface="Roboto"/>
            </a:endParaRPr>
          </a:p>
        </p:txBody>
      </p:sp>
      <p:pic>
        <p:nvPicPr>
          <p:cNvPr id="201" name="Google Shape;201;p37" descr=" ø \subset B;~ B \subset B" title="MathEquation,#ffffff"/>
          <p:cNvPicPr preferRelativeResize="0"/>
          <p:nvPr/>
        </p:nvPicPr>
        <p:blipFill>
          <a:blip r:embed="rId3">
            <a:alphaModFix/>
          </a:blip>
          <a:stretch>
            <a:fillRect/>
          </a:stretch>
        </p:blipFill>
        <p:spPr>
          <a:xfrm>
            <a:off x="1292875" y="2427028"/>
            <a:ext cx="2627784" cy="515700"/>
          </a:xfrm>
          <a:prstGeom prst="rect">
            <a:avLst/>
          </a:prstGeom>
          <a:noFill/>
          <a:ln>
            <a:noFill/>
          </a:ln>
        </p:spPr>
      </p:pic>
      <p:pic>
        <p:nvPicPr>
          <p:cNvPr id="202" name="Google Shape;202;p37" descr="(A \subset B  \land B \subset A) \Leftrightarrow (A = B)" title="MathEquation,#ffffff"/>
          <p:cNvPicPr preferRelativeResize="0"/>
          <p:nvPr/>
        </p:nvPicPr>
        <p:blipFill>
          <a:blip r:embed="rId4">
            <a:alphaModFix/>
          </a:blip>
          <a:stretch>
            <a:fillRect/>
          </a:stretch>
        </p:blipFill>
        <p:spPr>
          <a:xfrm>
            <a:off x="1221438" y="3333738"/>
            <a:ext cx="5428424" cy="515700"/>
          </a:xfrm>
          <a:prstGeom prst="rect">
            <a:avLst/>
          </a:prstGeom>
          <a:noFill/>
          <a:ln>
            <a:noFill/>
          </a:ln>
        </p:spPr>
      </p:pic>
      <p:pic>
        <p:nvPicPr>
          <p:cNvPr id="203" name="Google Shape;203;p37" descr="(A \subset B \land  B \subset C ) \Rightarrow ( A \subset C )" title="MathEquation,#ffffff"/>
          <p:cNvPicPr preferRelativeResize="0"/>
          <p:nvPr/>
        </p:nvPicPr>
        <p:blipFill>
          <a:blip r:embed="rId5">
            <a:alphaModFix/>
          </a:blip>
          <a:stretch>
            <a:fillRect/>
          </a:stretch>
        </p:blipFill>
        <p:spPr>
          <a:xfrm>
            <a:off x="1221438" y="4155550"/>
            <a:ext cx="5428420" cy="515700"/>
          </a:xfrm>
          <a:prstGeom prst="rect">
            <a:avLst/>
          </a:prstGeom>
          <a:noFill/>
          <a:ln>
            <a:noFill/>
          </a:ln>
        </p:spPr>
      </p:pic>
      <p:pic>
        <p:nvPicPr>
          <p:cNvPr id="204" name="Google Shape;204;p37" descr="(A \subset B ) \Leftrightarrow A \cap B = A \land A \cup B = B" title="MathEquation,#ffffff"/>
          <p:cNvPicPr preferRelativeResize="0"/>
          <p:nvPr/>
        </p:nvPicPr>
        <p:blipFill>
          <a:blip r:embed="rId6">
            <a:alphaModFix/>
          </a:blip>
          <a:stretch>
            <a:fillRect/>
          </a:stretch>
        </p:blipFill>
        <p:spPr>
          <a:xfrm>
            <a:off x="1292875" y="5046587"/>
            <a:ext cx="6828852" cy="520700"/>
          </a:xfrm>
          <a:prstGeom prst="rect">
            <a:avLst/>
          </a:prstGeom>
          <a:noFill/>
          <a:ln>
            <a:noFill/>
          </a:ln>
        </p:spPr>
      </p:pic>
    </p:spTree>
    <p:extLst>
      <p:ext uri="{BB962C8B-B14F-4D97-AF65-F5344CB8AC3E}">
        <p14:creationId xmlns:p14="http://schemas.microsoft.com/office/powerpoint/2010/main" val="19308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8"/>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Например:</a:t>
            </a:r>
            <a:endParaRPr sz="4400">
              <a:solidFill>
                <a:srgbClr val="000000"/>
              </a:solidFill>
              <a:latin typeface="Roboto"/>
              <a:ea typeface="Roboto"/>
              <a:cs typeface="Roboto"/>
              <a:sym typeface="Roboto"/>
            </a:endParaRPr>
          </a:p>
        </p:txBody>
      </p:sp>
      <p:sp>
        <p:nvSpPr>
          <p:cNvPr id="210" name="Google Shape;210;p38"/>
          <p:cNvSpPr txBox="1"/>
          <p:nvPr/>
        </p:nvSpPr>
        <p:spPr>
          <a:xfrm>
            <a:off x="690850" y="2247775"/>
            <a:ext cx="10810200" cy="37737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1000"/>
              </a:spcBef>
              <a:spcAft>
                <a:spcPts val="0"/>
              </a:spcAft>
              <a:buClr>
                <a:srgbClr val="FFFFFF"/>
              </a:buClr>
              <a:buSzPts val="3300"/>
              <a:buAutoNum type="arabicPeriod"/>
            </a:pPr>
            <a:r>
              <a:rPr lang="ru-RU" sz="2200">
                <a:solidFill>
                  <a:srgbClr val="F5F5F5"/>
                </a:solidFill>
                <a:latin typeface="Roboto"/>
                <a:ea typeface="Roboto"/>
                <a:cs typeface="Roboto"/>
                <a:sym typeface="Roboto"/>
              </a:rPr>
              <a:t>Для множества A = {x | x ∈ ℕ} примерами подмножеств будут:</a:t>
            </a:r>
            <a:endParaRPr sz="2200">
              <a:solidFill>
                <a:srgbClr val="F5F5F5"/>
              </a:solidFill>
              <a:latin typeface="Roboto"/>
              <a:ea typeface="Roboto"/>
              <a:cs typeface="Roboto"/>
              <a:sym typeface="Roboto"/>
            </a:endParaRPr>
          </a:p>
          <a:p>
            <a:pPr marL="457200" lvl="0" indent="0" algn="l" rtl="0">
              <a:lnSpc>
                <a:spcPct val="142727"/>
              </a:lnSpc>
              <a:spcBef>
                <a:spcPts val="1000"/>
              </a:spcBef>
              <a:spcAft>
                <a:spcPts val="0"/>
              </a:spcAft>
              <a:buNone/>
            </a:pPr>
            <a:endParaRPr sz="2200">
              <a:solidFill>
                <a:srgbClr val="F5F5F5"/>
              </a:solidFill>
              <a:latin typeface="Roboto"/>
              <a:ea typeface="Roboto"/>
              <a:cs typeface="Roboto"/>
              <a:sym typeface="Roboto"/>
            </a:endParaRPr>
          </a:p>
          <a:p>
            <a:pPr marL="457200" lvl="0" indent="0" algn="l" rtl="0">
              <a:lnSpc>
                <a:spcPct val="142727"/>
              </a:lnSpc>
              <a:spcBef>
                <a:spcPts val="1000"/>
              </a:spcBef>
              <a:spcAft>
                <a:spcPts val="0"/>
              </a:spcAft>
              <a:buNone/>
            </a:pPr>
            <a:endParaRPr sz="2200">
              <a:solidFill>
                <a:srgbClr val="F5F5F5"/>
              </a:solidFill>
              <a:latin typeface="Roboto"/>
              <a:ea typeface="Roboto"/>
              <a:cs typeface="Roboto"/>
              <a:sym typeface="Roboto"/>
            </a:endParaRPr>
          </a:p>
          <a:p>
            <a:pPr marL="457200" lvl="0" indent="0" algn="l" rtl="0">
              <a:lnSpc>
                <a:spcPct val="142727"/>
              </a:lnSpc>
              <a:spcBef>
                <a:spcPts val="1000"/>
              </a:spcBef>
              <a:spcAft>
                <a:spcPts val="0"/>
              </a:spcAft>
              <a:buNone/>
            </a:pPr>
            <a:endParaRPr sz="2200">
              <a:solidFill>
                <a:srgbClr val="F5F5F5"/>
              </a:solidFill>
              <a:latin typeface="Roboto"/>
              <a:ea typeface="Roboto"/>
              <a:cs typeface="Roboto"/>
              <a:sym typeface="Roboto"/>
            </a:endParaRPr>
          </a:p>
          <a:p>
            <a:pPr marL="457200" lvl="0" indent="-438150" algn="l" rtl="0">
              <a:lnSpc>
                <a:spcPct val="142727"/>
              </a:lnSpc>
              <a:spcBef>
                <a:spcPts val="1000"/>
              </a:spcBef>
              <a:spcAft>
                <a:spcPts val="0"/>
              </a:spcAft>
              <a:buClr>
                <a:srgbClr val="FFFFFF"/>
              </a:buClr>
              <a:buSzPts val="3300"/>
              <a:buAutoNum type="arabicPeriod" startAt="2"/>
            </a:pPr>
            <a:r>
              <a:rPr lang="ru-RU" sz="2200">
                <a:solidFill>
                  <a:srgbClr val="F5F5F5"/>
                </a:solidFill>
                <a:latin typeface="Roboto"/>
                <a:ea typeface="Roboto"/>
                <a:cs typeface="Roboto"/>
                <a:sym typeface="Roboto"/>
              </a:rPr>
              <a:t>Множество      является надмножеством для </a:t>
            </a:r>
            <a:endParaRPr sz="2200">
              <a:solidFill>
                <a:srgbClr val="F5F5F5"/>
              </a:solidFill>
              <a:latin typeface="Roboto"/>
              <a:ea typeface="Roboto"/>
              <a:cs typeface="Roboto"/>
              <a:sym typeface="Roboto"/>
            </a:endParaRPr>
          </a:p>
        </p:txBody>
      </p:sp>
      <p:pic>
        <p:nvPicPr>
          <p:cNvPr id="211" name="Google Shape;211;p38" descr="A_3=A" title="MathEquation,#ffffff"/>
          <p:cNvPicPr preferRelativeResize="0"/>
          <p:nvPr/>
        </p:nvPicPr>
        <p:blipFill>
          <a:blip r:embed="rId3">
            <a:alphaModFix/>
          </a:blip>
          <a:stretch>
            <a:fillRect/>
          </a:stretch>
        </p:blipFill>
        <p:spPr>
          <a:xfrm>
            <a:off x="1238200" y="4528625"/>
            <a:ext cx="1048716" cy="327725"/>
          </a:xfrm>
          <a:prstGeom prst="rect">
            <a:avLst/>
          </a:prstGeom>
          <a:noFill/>
          <a:ln>
            <a:noFill/>
          </a:ln>
        </p:spPr>
      </p:pic>
      <p:pic>
        <p:nvPicPr>
          <p:cNvPr id="212" name="Google Shape;212;p38" descr="A_1,A_2 \text{ и }A_3." title="MathEquation,#ffffff"/>
          <p:cNvPicPr preferRelativeResize="0"/>
          <p:nvPr/>
        </p:nvPicPr>
        <p:blipFill>
          <a:blip r:embed="rId4">
            <a:alphaModFix/>
          </a:blip>
          <a:stretch>
            <a:fillRect/>
          </a:stretch>
        </p:blipFill>
        <p:spPr>
          <a:xfrm>
            <a:off x="7257350" y="5196838"/>
            <a:ext cx="1545476" cy="367050"/>
          </a:xfrm>
          <a:prstGeom prst="rect">
            <a:avLst/>
          </a:prstGeom>
          <a:noFill/>
          <a:ln>
            <a:noFill/>
          </a:ln>
        </p:spPr>
      </p:pic>
      <p:pic>
        <p:nvPicPr>
          <p:cNvPr id="213" name="Google Shape;213;p38" descr="A" title="MathEquation,#ffffff"/>
          <p:cNvPicPr preferRelativeResize="0"/>
          <p:nvPr/>
        </p:nvPicPr>
        <p:blipFill>
          <a:blip r:embed="rId5">
            <a:alphaModFix/>
          </a:blip>
          <a:stretch>
            <a:fillRect/>
          </a:stretch>
        </p:blipFill>
        <p:spPr>
          <a:xfrm>
            <a:off x="2828850" y="5198426"/>
            <a:ext cx="271126" cy="327726"/>
          </a:xfrm>
          <a:prstGeom prst="rect">
            <a:avLst/>
          </a:prstGeom>
          <a:noFill/>
          <a:ln>
            <a:noFill/>
          </a:ln>
        </p:spPr>
      </p:pic>
      <p:pic>
        <p:nvPicPr>
          <p:cNvPr id="214" name="Google Shape;214;p38" descr="A_1=\{x|\text { } x \in \mathbb N, x  \text { }mod\text { } 2=0\}" title="MathEquation,#ffffff"/>
          <p:cNvPicPr preferRelativeResize="0"/>
          <p:nvPr/>
        </p:nvPicPr>
        <p:blipFill>
          <a:blip r:embed="rId6">
            <a:alphaModFix/>
          </a:blip>
          <a:stretch>
            <a:fillRect/>
          </a:stretch>
        </p:blipFill>
        <p:spPr>
          <a:xfrm>
            <a:off x="1238200" y="3204300"/>
            <a:ext cx="4331562" cy="449400"/>
          </a:xfrm>
          <a:prstGeom prst="rect">
            <a:avLst/>
          </a:prstGeom>
          <a:noFill/>
          <a:ln>
            <a:noFill/>
          </a:ln>
        </p:spPr>
      </p:pic>
      <p:pic>
        <p:nvPicPr>
          <p:cNvPr id="215" name="Google Shape;215;p38" descr="A_2=\{x|\text { } x \in \mathbb N, x  \text { }mod\text { } 2=1\}" title="MathEquation,#ffffff"/>
          <p:cNvPicPr preferRelativeResize="0"/>
          <p:nvPr/>
        </p:nvPicPr>
        <p:blipFill>
          <a:blip r:embed="rId7">
            <a:alphaModFix/>
          </a:blip>
          <a:stretch>
            <a:fillRect/>
          </a:stretch>
        </p:blipFill>
        <p:spPr>
          <a:xfrm>
            <a:off x="1238200" y="3817125"/>
            <a:ext cx="4331562" cy="449400"/>
          </a:xfrm>
          <a:prstGeom prst="rect">
            <a:avLst/>
          </a:prstGeom>
          <a:noFill/>
          <a:ln>
            <a:noFill/>
          </a:ln>
        </p:spPr>
      </p:pic>
    </p:spTree>
    <p:extLst>
      <p:ext uri="{BB962C8B-B14F-4D97-AF65-F5344CB8AC3E}">
        <p14:creationId xmlns:p14="http://schemas.microsoft.com/office/powerpoint/2010/main" val="1680347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39" descr="http://nig-politis.com/wp-content/uploads/2015/07/Data_Processing1.jpg"/>
          <p:cNvPicPr preferRelativeResize="0"/>
          <p:nvPr/>
        </p:nvPicPr>
        <p:blipFill rotWithShape="1">
          <a:blip r:embed="rId3">
            <a:alphaModFix amt="50000"/>
          </a:blip>
          <a:srcRect l="42373" r="15257"/>
          <a:stretch/>
        </p:blipFill>
        <p:spPr>
          <a:xfrm>
            <a:off x="6096000" y="0"/>
            <a:ext cx="6095999" cy="6858000"/>
          </a:xfrm>
          <a:prstGeom prst="rect">
            <a:avLst/>
          </a:prstGeom>
          <a:noFill/>
          <a:ln>
            <a:noFill/>
          </a:ln>
        </p:spPr>
      </p:pic>
      <p:sp>
        <p:nvSpPr>
          <p:cNvPr id="221" name="Google Shape;221;p39"/>
          <p:cNvSpPr txBox="1">
            <a:spLocks noGrp="1"/>
          </p:cNvSpPr>
          <p:nvPr>
            <p:ph type="title"/>
          </p:nvPr>
        </p:nvSpPr>
        <p:spPr>
          <a:xfrm>
            <a:off x="690847" y="692150"/>
            <a:ext cx="4681252" cy="54114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Roboto"/>
              <a:buNone/>
            </a:pPr>
            <a:r>
              <a:rPr lang="ru-RU"/>
              <a:t>Итоги</a:t>
            </a:r>
            <a:endParaRPr/>
          </a:p>
        </p:txBody>
      </p:sp>
      <p:sp>
        <p:nvSpPr>
          <p:cNvPr id="222" name="Google Shape;222;p39"/>
          <p:cNvSpPr txBox="1"/>
          <p:nvPr/>
        </p:nvSpPr>
        <p:spPr>
          <a:xfrm>
            <a:off x="6788489" y="692150"/>
            <a:ext cx="4681200" cy="5411400"/>
          </a:xfrm>
          <a:prstGeom prst="rect">
            <a:avLst/>
          </a:prstGeom>
          <a:noFill/>
          <a:ln>
            <a:noFill/>
          </a:ln>
        </p:spPr>
        <p:txBody>
          <a:bodyPr spcFirstLastPara="1" wrap="square" lIns="91425" tIns="45700" rIns="91425" bIns="45700" anchor="ctr" anchorCtr="0">
            <a:noAutofit/>
          </a:bodyPr>
          <a:lstStyle/>
          <a:p>
            <a:pPr marL="457200" lvl="0" indent="-457200" algn="l" rtl="0">
              <a:lnSpc>
                <a:spcPct val="142727"/>
              </a:lnSpc>
              <a:spcBef>
                <a:spcPts val="1000"/>
              </a:spcBef>
              <a:spcAft>
                <a:spcPts val="0"/>
              </a:spcAft>
              <a:buClr>
                <a:srgbClr val="FFFFFF"/>
              </a:buClr>
              <a:buSzPts val="2200"/>
              <a:buAutoNum type="arabicPeriod"/>
            </a:pPr>
            <a:r>
              <a:rPr lang="ru-RU" sz="2200">
                <a:solidFill>
                  <a:srgbClr val="FFFFFF"/>
                </a:solidFill>
                <a:latin typeface="Roboto"/>
                <a:ea typeface="Roboto"/>
                <a:cs typeface="Roboto"/>
                <a:sym typeface="Roboto"/>
              </a:rPr>
              <a:t>Даны определения конечности множества и подмножества</a:t>
            </a:r>
            <a:endParaRPr sz="2200">
              <a:solidFill>
                <a:srgbClr val="FFFFFF"/>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2200"/>
              <a:buAutoNum type="arabicPeriod"/>
            </a:pPr>
            <a:r>
              <a:rPr lang="ru-RU" sz="2200">
                <a:solidFill>
                  <a:srgbClr val="FFFFFF"/>
                </a:solidFill>
                <a:latin typeface="Roboto"/>
                <a:ea typeface="Roboto"/>
                <a:cs typeface="Roboto"/>
                <a:sym typeface="Roboto"/>
              </a:rPr>
              <a:t>Определена мощность бесконечного множества</a:t>
            </a:r>
            <a:endParaRPr sz="2200">
              <a:solidFill>
                <a:srgbClr val="FFFFFF"/>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2200"/>
              <a:buAutoNum type="arabicPeriod"/>
            </a:pPr>
            <a:r>
              <a:rPr lang="ru-RU" sz="2200">
                <a:solidFill>
                  <a:srgbClr val="FFFFFF"/>
                </a:solidFill>
                <a:latin typeface="Roboto"/>
                <a:ea typeface="Roboto"/>
                <a:cs typeface="Roboto"/>
                <a:sym typeface="Roboto"/>
              </a:rPr>
              <a:t>Сформировано понятие об эквивалентности множеств</a:t>
            </a:r>
            <a:endParaRPr sz="220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294323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txBox="1"/>
          <p:nvPr/>
        </p:nvSpPr>
        <p:spPr>
          <a:xfrm>
            <a:off x="690847" y="654803"/>
            <a:ext cx="4681200" cy="16002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Множество</a:t>
            </a:r>
            <a:endParaRPr sz="4400">
              <a:solidFill>
                <a:srgbClr val="000000"/>
              </a:solidFill>
              <a:latin typeface="Roboto"/>
              <a:ea typeface="Roboto"/>
              <a:cs typeface="Roboto"/>
              <a:sym typeface="Roboto"/>
            </a:endParaRPr>
          </a:p>
        </p:txBody>
      </p:sp>
      <p:sp>
        <p:nvSpPr>
          <p:cNvPr id="133" name="Google Shape;133;p28"/>
          <p:cNvSpPr txBox="1"/>
          <p:nvPr/>
        </p:nvSpPr>
        <p:spPr>
          <a:xfrm>
            <a:off x="690846" y="2506662"/>
            <a:ext cx="4681200" cy="3422100"/>
          </a:xfrm>
          <a:prstGeom prst="rect">
            <a:avLst/>
          </a:prstGeom>
          <a:noFill/>
          <a:ln>
            <a:noFill/>
          </a:ln>
        </p:spPr>
        <p:txBody>
          <a:bodyPr spcFirstLastPara="1" wrap="square" lIns="91425" tIns="45700" rIns="91425" bIns="45700" anchor="t" anchorCtr="0">
            <a:noAutofit/>
          </a:bodyPr>
          <a:lstStyle/>
          <a:p>
            <a:pPr marL="0" lvl="0" indent="0" algn="l" rtl="0">
              <a:lnSpc>
                <a:spcPct val="142727"/>
              </a:lnSpc>
              <a:spcBef>
                <a:spcPts val="0"/>
              </a:spcBef>
              <a:spcAft>
                <a:spcPts val="0"/>
              </a:spcAft>
              <a:buNone/>
            </a:pPr>
            <a:r>
              <a:rPr lang="ru-RU" sz="2200">
                <a:solidFill>
                  <a:srgbClr val="FF0A05"/>
                </a:solidFill>
                <a:latin typeface="Roboto"/>
                <a:ea typeface="Roboto"/>
                <a:cs typeface="Roboto"/>
                <a:sym typeface="Roboto"/>
              </a:rPr>
              <a:t>Множество </a:t>
            </a:r>
            <a:r>
              <a:rPr lang="ru-RU" sz="2200">
                <a:solidFill>
                  <a:srgbClr val="000000"/>
                </a:solidFill>
                <a:latin typeface="Roboto"/>
                <a:ea typeface="Roboto"/>
                <a:cs typeface="Roboto"/>
                <a:sym typeface="Roboto"/>
              </a:rPr>
              <a:t>символизирует объект, сам состоящий из других объектов (элементов), объединенных по одному признаку.</a:t>
            </a:r>
            <a:endParaRPr sz="2200">
              <a:solidFill>
                <a:srgbClr val="000000"/>
              </a:solidFill>
              <a:latin typeface="Roboto"/>
              <a:ea typeface="Roboto"/>
              <a:cs typeface="Roboto"/>
              <a:sym typeface="Roboto"/>
            </a:endParaRPr>
          </a:p>
        </p:txBody>
      </p:sp>
      <p:pic>
        <p:nvPicPr>
          <p:cNvPr id="134" name="Google Shape;134;p28"/>
          <p:cNvPicPr preferRelativeResize="0"/>
          <p:nvPr/>
        </p:nvPicPr>
        <p:blipFill rotWithShape="1">
          <a:blip r:embed="rId3">
            <a:alphaModFix/>
          </a:blip>
          <a:srcRect t="4104" b="10730"/>
          <a:stretch/>
        </p:blipFill>
        <p:spPr>
          <a:xfrm>
            <a:off x="6096000" y="0"/>
            <a:ext cx="6096001" cy="69247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48" descr="http://nig-politis.com/wp-content/uploads/2015/07/Data_Processing1.jpg"/>
          <p:cNvPicPr preferRelativeResize="0"/>
          <p:nvPr/>
        </p:nvPicPr>
        <p:blipFill rotWithShape="1">
          <a:blip r:embed="rId3">
            <a:alphaModFix amt="50000"/>
          </a:blip>
          <a:srcRect r="15261"/>
          <a:stretch/>
        </p:blipFill>
        <p:spPr>
          <a:xfrm>
            <a:off x="-1" y="0"/>
            <a:ext cx="12192001" cy="6858000"/>
          </a:xfrm>
          <a:prstGeom prst="rect">
            <a:avLst/>
          </a:prstGeom>
          <a:noFill/>
          <a:ln>
            <a:noFill/>
          </a:ln>
        </p:spPr>
      </p:pic>
      <p:pic>
        <p:nvPicPr>
          <p:cNvPr id="215" name="Google Shape;215;p48"/>
          <p:cNvPicPr preferRelativeResize="0"/>
          <p:nvPr/>
        </p:nvPicPr>
        <p:blipFill>
          <a:blip r:embed="rId4">
            <a:alphaModFix/>
          </a:blip>
          <a:stretch>
            <a:fillRect/>
          </a:stretch>
        </p:blipFill>
        <p:spPr>
          <a:xfrm>
            <a:off x="797450" y="644050"/>
            <a:ext cx="2795676" cy="834050"/>
          </a:xfrm>
          <a:prstGeom prst="rect">
            <a:avLst/>
          </a:prstGeom>
          <a:noFill/>
          <a:ln>
            <a:noFill/>
          </a:ln>
        </p:spPr>
      </p:pic>
      <p:sp>
        <p:nvSpPr>
          <p:cNvPr id="216" name="Google Shape;216;p48"/>
          <p:cNvSpPr txBox="1"/>
          <p:nvPr/>
        </p:nvSpPr>
        <p:spPr>
          <a:xfrm>
            <a:off x="690846" y="2728453"/>
            <a:ext cx="10281900" cy="2769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6480">
                <a:solidFill>
                  <a:srgbClr val="FFFFFF"/>
                </a:solidFill>
                <a:latin typeface="Roboto Medium"/>
                <a:ea typeface="Roboto Medium"/>
                <a:cs typeface="Roboto Medium"/>
                <a:sym typeface="Roboto Medium"/>
              </a:rPr>
              <a:t>Операции над множествами</a:t>
            </a:r>
            <a:endParaRPr sz="6480">
              <a:solidFill>
                <a:srgbClr val="FFFFFF"/>
              </a:solidFill>
              <a:latin typeface="Roboto Medium"/>
              <a:ea typeface="Roboto Medium"/>
              <a:cs typeface="Roboto Medium"/>
              <a:sym typeface="Roboto Medium"/>
            </a:endParaRPr>
          </a:p>
        </p:txBody>
      </p:sp>
      <p:sp>
        <p:nvSpPr>
          <p:cNvPr id="217" name="Google Shape;217;p48"/>
          <p:cNvSpPr txBox="1"/>
          <p:nvPr/>
        </p:nvSpPr>
        <p:spPr>
          <a:xfrm>
            <a:off x="690847" y="5714495"/>
            <a:ext cx="9918000" cy="503700"/>
          </a:xfrm>
          <a:prstGeom prst="rect">
            <a:avLst/>
          </a:prstGeom>
          <a:noFill/>
          <a:ln>
            <a:noFill/>
          </a:ln>
        </p:spPr>
        <p:txBody>
          <a:bodyPr spcFirstLastPara="1" wrap="square" lIns="91425" tIns="45700" rIns="91425" bIns="45700" anchor="t" anchorCtr="0">
            <a:noAutofit/>
          </a:bodyPr>
          <a:lstStyle/>
          <a:p>
            <a:pPr marL="0" lvl="0" indent="0" algn="l" rtl="0">
              <a:lnSpc>
                <a:spcPct val="142727"/>
              </a:lnSpc>
              <a:spcBef>
                <a:spcPts val="0"/>
              </a:spcBef>
              <a:spcAft>
                <a:spcPts val="0"/>
              </a:spcAft>
              <a:buNone/>
            </a:pPr>
            <a:r>
              <a:rPr lang="ru-RU" sz="2200">
                <a:solidFill>
                  <a:srgbClr val="FFFFFF"/>
                </a:solidFill>
                <a:latin typeface="Roboto"/>
                <a:ea typeface="Roboto"/>
                <a:cs typeface="Roboto"/>
                <a:sym typeface="Roboto"/>
              </a:rPr>
              <a:t>Понятие о бинарной и унарной операциях, определения</a:t>
            </a:r>
            <a:endParaRPr sz="2200">
              <a:solidFill>
                <a:srgbClr val="FFFFFF"/>
              </a:solidFill>
              <a:latin typeface="Roboto"/>
              <a:ea typeface="Roboto"/>
              <a:cs typeface="Roboto"/>
              <a:sym typeface="Roboto"/>
            </a:endParaRPr>
          </a:p>
        </p:txBody>
      </p:sp>
      <p:sp>
        <p:nvSpPr>
          <p:cNvPr id="218" name="Google Shape;218;p48"/>
          <p:cNvSpPr txBox="1"/>
          <p:nvPr/>
        </p:nvSpPr>
        <p:spPr>
          <a:xfrm>
            <a:off x="6504494" y="809270"/>
            <a:ext cx="5024100" cy="503700"/>
          </a:xfrm>
          <a:prstGeom prst="rect">
            <a:avLst/>
          </a:prstGeom>
          <a:noFill/>
          <a:ln>
            <a:noFill/>
          </a:ln>
        </p:spPr>
        <p:txBody>
          <a:bodyPr spcFirstLastPara="1" wrap="square" lIns="91425" tIns="45700" rIns="91425" bIns="45700" anchor="ctr" anchorCtr="0">
            <a:noAutofit/>
          </a:bodyPr>
          <a:lstStyle/>
          <a:p>
            <a:pPr marL="0" marR="0" lvl="0" indent="0" algn="r" rtl="0">
              <a:lnSpc>
                <a:spcPct val="142727"/>
              </a:lnSpc>
              <a:spcBef>
                <a:spcPts val="0"/>
              </a:spcBef>
              <a:spcAft>
                <a:spcPts val="0"/>
              </a:spcAft>
              <a:buClr>
                <a:srgbClr val="FFFFFF"/>
              </a:buClr>
              <a:buSzPts val="2200"/>
              <a:buFont typeface="Arial"/>
              <a:buNone/>
            </a:pPr>
            <a:r>
              <a:rPr lang="ru-RU" sz="2200" b="0" i="0" u="none" strike="noStrike" cap="none">
                <a:solidFill>
                  <a:srgbClr val="FFFFFF"/>
                </a:solidFill>
                <a:latin typeface="Roboto"/>
                <a:ea typeface="Roboto"/>
                <a:cs typeface="Roboto"/>
                <a:sym typeface="Roboto"/>
              </a:rPr>
              <a:t>Часть </a:t>
            </a:r>
            <a:r>
              <a:rPr lang="ru-RU" sz="2200">
                <a:solidFill>
                  <a:srgbClr val="FFFFFF"/>
                </a:solidFill>
                <a:latin typeface="Roboto"/>
                <a:ea typeface="Roboto"/>
                <a:cs typeface="Roboto"/>
                <a:sym typeface="Roboto"/>
              </a:rPr>
              <a:t>2</a:t>
            </a:r>
            <a:r>
              <a:rPr lang="ru-RU" sz="2200" b="0" i="0" u="none" strike="noStrike" cap="none">
                <a:solidFill>
                  <a:srgbClr val="FFFFFF"/>
                </a:solidFill>
                <a:latin typeface="Roboto"/>
                <a:ea typeface="Roboto"/>
                <a:cs typeface="Roboto"/>
                <a:sym typeface="Roboto"/>
              </a:rPr>
              <a:t> Тема </a:t>
            </a:r>
            <a:r>
              <a:rPr lang="ru-RU" sz="2200">
                <a:solidFill>
                  <a:srgbClr val="FFFFFF"/>
                </a:solidFill>
                <a:latin typeface="Roboto"/>
                <a:ea typeface="Roboto"/>
                <a:cs typeface="Roboto"/>
                <a:sym typeface="Roboto"/>
              </a:rPr>
              <a:t>3</a:t>
            </a:r>
            <a:endParaRPr sz="2200" b="0" i="0" u="none" strike="noStrike" cap="none">
              <a:solidFill>
                <a:srgbClr val="FFFFFF"/>
              </a:solidFill>
              <a:latin typeface="Roboto"/>
              <a:ea typeface="Roboto"/>
              <a:cs typeface="Roboto"/>
              <a:sym typeface="Roboto"/>
            </a:endParaRPr>
          </a:p>
        </p:txBody>
      </p:sp>
    </p:spTree>
    <p:extLst>
      <p:ext uri="{BB962C8B-B14F-4D97-AF65-F5344CB8AC3E}">
        <p14:creationId xmlns:p14="http://schemas.microsoft.com/office/powerpoint/2010/main" val="892436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49" descr="http://nig-politis.com/wp-content/uploads/2015/07/Data_Processing1.jpg"/>
          <p:cNvPicPr preferRelativeResize="0"/>
          <p:nvPr/>
        </p:nvPicPr>
        <p:blipFill rotWithShape="1">
          <a:blip r:embed="rId3">
            <a:alphaModFix amt="50000"/>
          </a:blip>
          <a:srcRect l="42373" r="15257"/>
          <a:stretch/>
        </p:blipFill>
        <p:spPr>
          <a:xfrm>
            <a:off x="6096000" y="0"/>
            <a:ext cx="6095999" cy="6858000"/>
          </a:xfrm>
          <a:prstGeom prst="rect">
            <a:avLst/>
          </a:prstGeom>
          <a:noFill/>
          <a:ln>
            <a:noFill/>
          </a:ln>
        </p:spPr>
      </p:pic>
      <p:sp>
        <p:nvSpPr>
          <p:cNvPr id="224" name="Google Shape;224;p49"/>
          <p:cNvSpPr txBox="1">
            <a:spLocks noGrp="1"/>
          </p:cNvSpPr>
          <p:nvPr>
            <p:ph type="title"/>
          </p:nvPr>
        </p:nvSpPr>
        <p:spPr>
          <a:xfrm>
            <a:off x="690847" y="692150"/>
            <a:ext cx="4681200" cy="5411400"/>
          </a:xfrm>
          <a:prstGeom prst="rect">
            <a:avLst/>
          </a:prstGeom>
          <a:noFill/>
          <a:ln>
            <a:noFill/>
          </a:ln>
        </p:spPr>
        <p:txBody>
          <a:bodyPr spcFirstLastPara="1" wrap="square" lIns="91425" tIns="45700" rIns="91425" bIns="45700" anchor="ctr" anchorCtr="0">
            <a:noAutofit/>
          </a:bodyPr>
          <a:lstStyle/>
          <a:p>
            <a:pPr marL="0" lvl="0" indent="0" algn="l" rtl="0">
              <a:lnSpc>
                <a:spcPct val="71363"/>
              </a:lnSpc>
              <a:spcBef>
                <a:spcPts val="0"/>
              </a:spcBef>
              <a:spcAft>
                <a:spcPts val="0"/>
              </a:spcAft>
              <a:buClr>
                <a:schemeClr val="dk1"/>
              </a:buClr>
              <a:buSzPts val="4400"/>
              <a:buFont typeface="Roboto"/>
              <a:buNone/>
            </a:pPr>
            <a:r>
              <a:rPr lang="ru-RU"/>
              <a:t>В этом видео</a:t>
            </a:r>
            <a:endParaRPr/>
          </a:p>
        </p:txBody>
      </p:sp>
      <p:sp>
        <p:nvSpPr>
          <p:cNvPr id="225" name="Google Shape;225;p49"/>
          <p:cNvSpPr txBox="1"/>
          <p:nvPr/>
        </p:nvSpPr>
        <p:spPr>
          <a:xfrm>
            <a:off x="6788489" y="692150"/>
            <a:ext cx="4681200" cy="5411400"/>
          </a:xfrm>
          <a:prstGeom prst="rect">
            <a:avLst/>
          </a:prstGeom>
          <a:noFill/>
          <a:ln>
            <a:noFill/>
          </a:ln>
        </p:spPr>
        <p:txBody>
          <a:bodyPr spcFirstLastPara="1" wrap="square" lIns="91425" tIns="45700" rIns="91425" bIns="45700" anchor="ctr" anchorCtr="0">
            <a:noAutofit/>
          </a:bodyPr>
          <a:lstStyle/>
          <a:p>
            <a:pPr marL="457200" lvl="0" indent="-457200" algn="l" rtl="0">
              <a:lnSpc>
                <a:spcPct val="142727"/>
              </a:lnSpc>
              <a:spcBef>
                <a:spcPts val="0"/>
              </a:spcBef>
              <a:spcAft>
                <a:spcPts val="0"/>
              </a:spcAft>
              <a:buClr>
                <a:srgbClr val="FFFFFF"/>
              </a:buClr>
              <a:buSzPts val="2200"/>
              <a:buAutoNum type="arabicPeriod"/>
            </a:pPr>
            <a:r>
              <a:rPr lang="ru-RU" sz="2200">
                <a:solidFill>
                  <a:srgbClr val="FFFFFF"/>
                </a:solidFill>
                <a:latin typeface="Roboto"/>
                <a:ea typeface="Roboto"/>
                <a:cs typeface="Roboto"/>
                <a:sym typeface="Roboto"/>
              </a:rPr>
              <a:t>Бинарные операции</a:t>
            </a:r>
            <a:endParaRPr sz="2200">
              <a:solidFill>
                <a:srgbClr val="FFFFFF"/>
              </a:solidFill>
              <a:latin typeface="Roboto"/>
              <a:ea typeface="Roboto"/>
              <a:cs typeface="Roboto"/>
              <a:sym typeface="Roboto"/>
            </a:endParaRPr>
          </a:p>
          <a:p>
            <a:pPr marL="457200" lvl="0" indent="-457200" algn="l" rtl="0">
              <a:lnSpc>
                <a:spcPct val="142727"/>
              </a:lnSpc>
              <a:spcBef>
                <a:spcPts val="2200"/>
              </a:spcBef>
              <a:spcAft>
                <a:spcPts val="0"/>
              </a:spcAft>
              <a:buClr>
                <a:srgbClr val="FFFFFF"/>
              </a:buClr>
              <a:buSzPts val="2200"/>
              <a:buAutoNum type="arabicPeriod"/>
            </a:pPr>
            <a:r>
              <a:rPr lang="ru-RU" sz="2200">
                <a:solidFill>
                  <a:srgbClr val="FFFFFF"/>
                </a:solidFill>
                <a:latin typeface="Roboto"/>
                <a:ea typeface="Roboto"/>
                <a:cs typeface="Roboto"/>
                <a:sym typeface="Roboto"/>
              </a:rPr>
              <a:t>Унарные операции</a:t>
            </a:r>
            <a:endParaRPr sz="2200">
              <a:solidFill>
                <a:srgbClr val="FFFFFF"/>
              </a:solidFill>
              <a:latin typeface="Roboto"/>
              <a:ea typeface="Roboto"/>
              <a:cs typeface="Roboto"/>
              <a:sym typeface="Roboto"/>
            </a:endParaRPr>
          </a:p>
          <a:p>
            <a:pPr marL="457200" lvl="0" indent="-457200" algn="l" rtl="0">
              <a:lnSpc>
                <a:spcPct val="142727"/>
              </a:lnSpc>
              <a:spcBef>
                <a:spcPts val="2200"/>
              </a:spcBef>
              <a:spcAft>
                <a:spcPts val="0"/>
              </a:spcAft>
              <a:buClr>
                <a:srgbClr val="FFFFFF"/>
              </a:buClr>
              <a:buSzPts val="2200"/>
              <a:buAutoNum type="arabicPeriod"/>
            </a:pPr>
            <a:r>
              <a:rPr lang="ru-RU" sz="2200">
                <a:solidFill>
                  <a:srgbClr val="FFFFFF"/>
                </a:solidFill>
                <a:latin typeface="Roboto"/>
                <a:ea typeface="Roboto"/>
                <a:cs typeface="Roboto"/>
                <a:sym typeface="Roboto"/>
              </a:rPr>
              <a:t>Приоритет операций</a:t>
            </a:r>
            <a:endParaRPr sz="220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211028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50"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231" name="Google Shape;231;p50"/>
          <p:cNvSpPr txBox="1"/>
          <p:nvPr/>
        </p:nvSpPr>
        <p:spPr>
          <a:xfrm>
            <a:off x="690847" y="499646"/>
            <a:ext cx="81450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Бинарными называются операции, производимые над двумя множествами</a:t>
            </a:r>
            <a:endParaRPr/>
          </a:p>
        </p:txBody>
      </p:sp>
    </p:spTree>
    <p:extLst>
      <p:ext uri="{BB962C8B-B14F-4D97-AF65-F5344CB8AC3E}">
        <p14:creationId xmlns:p14="http://schemas.microsoft.com/office/powerpoint/2010/main" val="3288110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1"/>
          <p:cNvSpPr/>
          <p:nvPr/>
        </p:nvSpPr>
        <p:spPr>
          <a:xfrm>
            <a:off x="7715675" y="4154850"/>
            <a:ext cx="2036100" cy="20361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1"/>
          <p:cNvSpPr/>
          <p:nvPr/>
        </p:nvSpPr>
        <p:spPr>
          <a:xfrm>
            <a:off x="7715675" y="4154850"/>
            <a:ext cx="2036100" cy="20361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1"/>
          <p:cNvSpPr txBox="1"/>
          <p:nvPr/>
        </p:nvSpPr>
        <p:spPr>
          <a:xfrm>
            <a:off x="690847" y="692150"/>
            <a:ext cx="4681200" cy="5411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Пересечение </a:t>
            </a:r>
            <a:endParaRPr sz="4400">
              <a:solidFill>
                <a:srgbClr val="000000"/>
              </a:solidFill>
              <a:latin typeface="Roboto"/>
              <a:ea typeface="Roboto"/>
              <a:cs typeface="Roboto"/>
              <a:sym typeface="Roboto"/>
            </a:endParaRPr>
          </a:p>
        </p:txBody>
      </p:sp>
      <p:sp>
        <p:nvSpPr>
          <p:cNvPr id="239" name="Google Shape;239;p51"/>
          <p:cNvSpPr/>
          <p:nvPr/>
        </p:nvSpPr>
        <p:spPr>
          <a:xfrm>
            <a:off x="8811050" y="4335250"/>
            <a:ext cx="940689" cy="1688015"/>
          </a:xfrm>
          <a:custGeom>
            <a:avLst/>
            <a:gdLst/>
            <a:ahLst/>
            <a:cxnLst/>
            <a:rect l="l" t="t" r="r" b="b"/>
            <a:pathLst>
              <a:path w="39475" h="69530" extrusionOk="0">
                <a:moveTo>
                  <a:pt x="19880" y="110"/>
                </a:moveTo>
                <a:cubicBezTo>
                  <a:pt x="22306" y="551"/>
                  <a:pt x="25708" y="3733"/>
                  <a:pt x="28008" y="5970"/>
                </a:cubicBezTo>
                <a:cubicBezTo>
                  <a:pt x="30308" y="8207"/>
                  <a:pt x="32134" y="10916"/>
                  <a:pt x="33678" y="13531"/>
                </a:cubicBezTo>
                <a:cubicBezTo>
                  <a:pt x="35222" y="16146"/>
                  <a:pt x="36356" y="18918"/>
                  <a:pt x="37270" y="21659"/>
                </a:cubicBezTo>
                <a:cubicBezTo>
                  <a:pt x="38184" y="24400"/>
                  <a:pt x="38845" y="26668"/>
                  <a:pt x="39160" y="29976"/>
                </a:cubicBezTo>
                <a:cubicBezTo>
                  <a:pt x="39475" y="33284"/>
                  <a:pt x="39633" y="38072"/>
                  <a:pt x="39160" y="41506"/>
                </a:cubicBezTo>
                <a:cubicBezTo>
                  <a:pt x="38688" y="44940"/>
                  <a:pt x="37491" y="47870"/>
                  <a:pt x="36325" y="50579"/>
                </a:cubicBezTo>
                <a:cubicBezTo>
                  <a:pt x="35159" y="53288"/>
                  <a:pt x="33710" y="55494"/>
                  <a:pt x="32166" y="57762"/>
                </a:cubicBezTo>
                <a:cubicBezTo>
                  <a:pt x="30622" y="60030"/>
                  <a:pt x="28953" y="62299"/>
                  <a:pt x="27063" y="64189"/>
                </a:cubicBezTo>
                <a:cubicBezTo>
                  <a:pt x="25173" y="66079"/>
                  <a:pt x="22274" y="68379"/>
                  <a:pt x="20825" y="69104"/>
                </a:cubicBezTo>
                <a:cubicBezTo>
                  <a:pt x="19376" y="69829"/>
                  <a:pt x="19785" y="69356"/>
                  <a:pt x="18367" y="68537"/>
                </a:cubicBezTo>
                <a:cubicBezTo>
                  <a:pt x="16949" y="67718"/>
                  <a:pt x="14367" y="66205"/>
                  <a:pt x="12319" y="64189"/>
                </a:cubicBezTo>
                <a:cubicBezTo>
                  <a:pt x="10271" y="62173"/>
                  <a:pt x="7562" y="58613"/>
                  <a:pt x="6081" y="56439"/>
                </a:cubicBezTo>
                <a:cubicBezTo>
                  <a:pt x="4600" y="54265"/>
                  <a:pt x="4254" y="53258"/>
                  <a:pt x="3435" y="51147"/>
                </a:cubicBezTo>
                <a:cubicBezTo>
                  <a:pt x="2616" y="49036"/>
                  <a:pt x="1733" y="46516"/>
                  <a:pt x="1166" y="43775"/>
                </a:cubicBezTo>
                <a:cubicBezTo>
                  <a:pt x="599" y="41034"/>
                  <a:pt x="-31" y="38009"/>
                  <a:pt x="32" y="34701"/>
                </a:cubicBezTo>
                <a:cubicBezTo>
                  <a:pt x="95" y="31393"/>
                  <a:pt x="662" y="27392"/>
                  <a:pt x="1544" y="23927"/>
                </a:cubicBezTo>
                <a:cubicBezTo>
                  <a:pt x="2426" y="20462"/>
                  <a:pt x="3340" y="17343"/>
                  <a:pt x="5325" y="13909"/>
                </a:cubicBezTo>
                <a:cubicBezTo>
                  <a:pt x="7310" y="10475"/>
                  <a:pt x="11027" y="5624"/>
                  <a:pt x="13453" y="3324"/>
                </a:cubicBezTo>
                <a:cubicBezTo>
                  <a:pt x="15879" y="1024"/>
                  <a:pt x="17454" y="-331"/>
                  <a:pt x="19880" y="110"/>
                </a:cubicBezTo>
                <a:close/>
              </a:path>
            </a:pathLst>
          </a:custGeom>
          <a:solidFill>
            <a:srgbClr val="CCCCCC"/>
          </a:solidFill>
          <a:ln w="9525" cap="flat" cmpd="sng">
            <a:solidFill>
              <a:schemeClr val="dk2"/>
            </a:solidFill>
            <a:prstDash val="solid"/>
            <a:round/>
            <a:headEnd type="none" w="med" len="med"/>
            <a:tailEnd type="none" w="med" len="med"/>
          </a:ln>
        </p:spPr>
      </p:sp>
      <p:sp>
        <p:nvSpPr>
          <p:cNvPr id="240" name="Google Shape;240;p51"/>
          <p:cNvSpPr/>
          <p:nvPr/>
        </p:nvSpPr>
        <p:spPr>
          <a:xfrm>
            <a:off x="8800275" y="4154850"/>
            <a:ext cx="2036100" cy="2036100"/>
          </a:xfrm>
          <a:prstGeom prst="ellipse">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1"/>
          <p:cNvSpPr/>
          <p:nvPr/>
        </p:nvSpPr>
        <p:spPr>
          <a:xfrm>
            <a:off x="8800275" y="4154850"/>
            <a:ext cx="2036100" cy="2036100"/>
          </a:xfrm>
          <a:prstGeom prst="ellipse">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1"/>
          <p:cNvSpPr/>
          <p:nvPr/>
        </p:nvSpPr>
        <p:spPr>
          <a:xfrm>
            <a:off x="7715675" y="4154850"/>
            <a:ext cx="2036100" cy="20361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3" name="Google Shape;243;p51" descr="A\cap B=\{x|x\in A~\&amp;~x\in B\}" title="MathEquation,#ffffff"/>
          <p:cNvPicPr preferRelativeResize="0"/>
          <p:nvPr/>
        </p:nvPicPr>
        <p:blipFill>
          <a:blip r:embed="rId3">
            <a:alphaModFix/>
          </a:blip>
          <a:stretch>
            <a:fillRect/>
          </a:stretch>
        </p:blipFill>
        <p:spPr>
          <a:xfrm>
            <a:off x="7139838" y="1455350"/>
            <a:ext cx="4283128" cy="444375"/>
          </a:xfrm>
          <a:prstGeom prst="rect">
            <a:avLst/>
          </a:prstGeom>
          <a:noFill/>
          <a:ln>
            <a:noFill/>
          </a:ln>
        </p:spPr>
      </p:pic>
    </p:spTree>
    <p:extLst>
      <p:ext uri="{BB962C8B-B14F-4D97-AF65-F5344CB8AC3E}">
        <p14:creationId xmlns:p14="http://schemas.microsoft.com/office/powerpoint/2010/main" val="443798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52"/>
          <p:cNvSpPr txBox="1"/>
          <p:nvPr/>
        </p:nvSpPr>
        <p:spPr>
          <a:xfrm>
            <a:off x="690847" y="692150"/>
            <a:ext cx="4681200" cy="5411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Объединение</a:t>
            </a:r>
            <a:endParaRPr sz="4400">
              <a:solidFill>
                <a:srgbClr val="000000"/>
              </a:solidFill>
              <a:latin typeface="Roboto"/>
              <a:ea typeface="Roboto"/>
              <a:cs typeface="Roboto"/>
              <a:sym typeface="Roboto"/>
            </a:endParaRPr>
          </a:p>
        </p:txBody>
      </p:sp>
      <p:sp>
        <p:nvSpPr>
          <p:cNvPr id="249" name="Google Shape;249;p52"/>
          <p:cNvSpPr/>
          <p:nvPr/>
        </p:nvSpPr>
        <p:spPr>
          <a:xfrm>
            <a:off x="7715675" y="4154850"/>
            <a:ext cx="2036100" cy="20361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2"/>
          <p:cNvSpPr/>
          <p:nvPr/>
        </p:nvSpPr>
        <p:spPr>
          <a:xfrm>
            <a:off x="8800275" y="4154850"/>
            <a:ext cx="2036100" cy="2036100"/>
          </a:xfrm>
          <a:prstGeom prst="ellipse">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2"/>
          <p:cNvSpPr/>
          <p:nvPr/>
        </p:nvSpPr>
        <p:spPr>
          <a:xfrm>
            <a:off x="7715675" y="4154850"/>
            <a:ext cx="2036100" cy="2036100"/>
          </a:xfrm>
          <a:prstGeom prst="ellipse">
            <a:avLst/>
          </a:prstGeom>
          <a:solidFill>
            <a:srgbClr val="CCCCCC"/>
          </a:solid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2"/>
          <p:cNvSpPr/>
          <p:nvPr/>
        </p:nvSpPr>
        <p:spPr>
          <a:xfrm>
            <a:off x="8800275" y="4154850"/>
            <a:ext cx="2036100" cy="2036100"/>
          </a:xfrm>
          <a:prstGeom prst="ellipse">
            <a:avLst/>
          </a:prstGeom>
          <a:solidFill>
            <a:srgbClr val="CCCCCC"/>
          </a:solid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2"/>
          <p:cNvSpPr/>
          <p:nvPr/>
        </p:nvSpPr>
        <p:spPr>
          <a:xfrm>
            <a:off x="7715675" y="4154850"/>
            <a:ext cx="2036100" cy="20361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4" name="Google Shape;254;p52" descr="|A\cup B|=|A|+|B|-|A\cap B|" title="MathEquation,#ffffff"/>
          <p:cNvPicPr preferRelativeResize="0"/>
          <p:nvPr/>
        </p:nvPicPr>
        <p:blipFill>
          <a:blip r:embed="rId3">
            <a:alphaModFix/>
          </a:blip>
          <a:stretch>
            <a:fillRect/>
          </a:stretch>
        </p:blipFill>
        <p:spPr>
          <a:xfrm>
            <a:off x="6788500" y="2051100"/>
            <a:ext cx="4938150" cy="469125"/>
          </a:xfrm>
          <a:prstGeom prst="rect">
            <a:avLst/>
          </a:prstGeom>
          <a:noFill/>
          <a:ln>
            <a:noFill/>
          </a:ln>
        </p:spPr>
      </p:pic>
      <p:pic>
        <p:nvPicPr>
          <p:cNvPr id="255" name="Google Shape;255;p52" descr="A\cup B=\{x|x \in A || x\in B\}" title="MathEquation,#ffffff"/>
          <p:cNvPicPr preferRelativeResize="0"/>
          <p:nvPr/>
        </p:nvPicPr>
        <p:blipFill>
          <a:blip r:embed="rId4">
            <a:alphaModFix/>
          </a:blip>
          <a:stretch>
            <a:fillRect/>
          </a:stretch>
        </p:blipFill>
        <p:spPr>
          <a:xfrm>
            <a:off x="6788499" y="1206595"/>
            <a:ext cx="4938150" cy="518505"/>
          </a:xfrm>
          <a:prstGeom prst="rect">
            <a:avLst/>
          </a:prstGeom>
          <a:noFill/>
          <a:ln>
            <a:noFill/>
          </a:ln>
        </p:spPr>
      </p:pic>
    </p:spTree>
    <p:extLst>
      <p:ext uri="{BB962C8B-B14F-4D97-AF65-F5344CB8AC3E}">
        <p14:creationId xmlns:p14="http://schemas.microsoft.com/office/powerpoint/2010/main" val="2384526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53"/>
          <p:cNvSpPr/>
          <p:nvPr/>
        </p:nvSpPr>
        <p:spPr>
          <a:xfrm>
            <a:off x="8324881" y="4169934"/>
            <a:ext cx="178500" cy="192675"/>
          </a:xfrm>
          <a:custGeom>
            <a:avLst/>
            <a:gdLst/>
            <a:ahLst/>
            <a:cxnLst/>
            <a:rect l="l" t="t" r="r" b="b"/>
            <a:pathLst>
              <a:path w="7140" h="7707" extrusionOk="0">
                <a:moveTo>
                  <a:pt x="541" y="2468"/>
                </a:moveTo>
                <a:cubicBezTo>
                  <a:pt x="1582" y="1725"/>
                  <a:pt x="6249" y="-445"/>
                  <a:pt x="6962" y="149"/>
                </a:cubicBezTo>
                <a:cubicBezTo>
                  <a:pt x="7676" y="744"/>
                  <a:pt x="5446" y="4786"/>
                  <a:pt x="4822" y="6035"/>
                </a:cubicBezTo>
                <a:cubicBezTo>
                  <a:pt x="4198" y="7284"/>
                  <a:pt x="3900" y="7879"/>
                  <a:pt x="3216" y="7641"/>
                </a:cubicBezTo>
                <a:cubicBezTo>
                  <a:pt x="2532" y="7403"/>
                  <a:pt x="1165" y="5470"/>
                  <a:pt x="719" y="4608"/>
                </a:cubicBezTo>
                <a:cubicBezTo>
                  <a:pt x="273" y="3746"/>
                  <a:pt x="-499" y="3211"/>
                  <a:pt x="541" y="2468"/>
                </a:cubicBezTo>
                <a:close/>
              </a:path>
            </a:pathLst>
          </a:custGeom>
          <a:solidFill>
            <a:schemeClr val="lt2"/>
          </a:solidFill>
          <a:ln>
            <a:noFill/>
          </a:ln>
        </p:spPr>
      </p:sp>
      <p:sp>
        <p:nvSpPr>
          <p:cNvPr id="261" name="Google Shape;261;p53"/>
          <p:cNvSpPr/>
          <p:nvPr/>
        </p:nvSpPr>
        <p:spPr>
          <a:xfrm>
            <a:off x="8288090" y="4160275"/>
            <a:ext cx="986575" cy="2033700"/>
          </a:xfrm>
          <a:custGeom>
            <a:avLst/>
            <a:gdLst/>
            <a:ahLst/>
            <a:cxnLst/>
            <a:rect l="l" t="t" r="r" b="b"/>
            <a:pathLst>
              <a:path w="39463" h="81348" extrusionOk="0">
                <a:moveTo>
                  <a:pt x="4866" y="2319"/>
                </a:moveTo>
                <a:cubicBezTo>
                  <a:pt x="6917" y="208"/>
                  <a:pt x="12476" y="0"/>
                  <a:pt x="17173" y="0"/>
                </a:cubicBezTo>
                <a:cubicBezTo>
                  <a:pt x="21870" y="0"/>
                  <a:pt x="29420" y="1308"/>
                  <a:pt x="33047" y="2319"/>
                </a:cubicBezTo>
                <a:cubicBezTo>
                  <a:pt x="36674" y="3330"/>
                  <a:pt x="38457" y="5054"/>
                  <a:pt x="38933" y="6065"/>
                </a:cubicBezTo>
                <a:cubicBezTo>
                  <a:pt x="39409" y="7076"/>
                  <a:pt x="37269" y="7224"/>
                  <a:pt x="35901" y="8383"/>
                </a:cubicBezTo>
                <a:cubicBezTo>
                  <a:pt x="34534" y="9542"/>
                  <a:pt x="32720" y="10554"/>
                  <a:pt x="30728" y="13021"/>
                </a:cubicBezTo>
                <a:cubicBezTo>
                  <a:pt x="28736" y="15488"/>
                  <a:pt x="25526" y="20096"/>
                  <a:pt x="23950" y="23187"/>
                </a:cubicBezTo>
                <a:cubicBezTo>
                  <a:pt x="22375" y="26279"/>
                  <a:pt x="21899" y="28478"/>
                  <a:pt x="21275" y="31570"/>
                </a:cubicBezTo>
                <a:cubicBezTo>
                  <a:pt x="20651" y="34662"/>
                  <a:pt x="20056" y="38051"/>
                  <a:pt x="20205" y="41737"/>
                </a:cubicBezTo>
                <a:cubicBezTo>
                  <a:pt x="20354" y="45423"/>
                  <a:pt x="21097" y="50358"/>
                  <a:pt x="22167" y="53687"/>
                </a:cubicBezTo>
                <a:cubicBezTo>
                  <a:pt x="23237" y="57016"/>
                  <a:pt x="24902" y="59008"/>
                  <a:pt x="26626" y="61713"/>
                </a:cubicBezTo>
                <a:cubicBezTo>
                  <a:pt x="28350" y="64418"/>
                  <a:pt x="30401" y="67778"/>
                  <a:pt x="32512" y="69918"/>
                </a:cubicBezTo>
                <a:cubicBezTo>
                  <a:pt x="34623" y="72058"/>
                  <a:pt x="38636" y="73396"/>
                  <a:pt x="39290" y="74555"/>
                </a:cubicBezTo>
                <a:cubicBezTo>
                  <a:pt x="39944" y="75714"/>
                  <a:pt x="38131" y="76042"/>
                  <a:pt x="36436" y="76874"/>
                </a:cubicBezTo>
                <a:cubicBezTo>
                  <a:pt x="34742" y="77707"/>
                  <a:pt x="32185" y="78807"/>
                  <a:pt x="29123" y="79550"/>
                </a:cubicBezTo>
                <a:cubicBezTo>
                  <a:pt x="26061" y="80293"/>
                  <a:pt x="21811" y="81393"/>
                  <a:pt x="18065" y="81333"/>
                </a:cubicBezTo>
                <a:cubicBezTo>
                  <a:pt x="14319" y="81274"/>
                  <a:pt x="9562" y="81452"/>
                  <a:pt x="6649" y="79193"/>
                </a:cubicBezTo>
                <a:cubicBezTo>
                  <a:pt x="3736" y="76934"/>
                  <a:pt x="1566" y="79966"/>
                  <a:pt x="585" y="67778"/>
                </a:cubicBezTo>
                <a:cubicBezTo>
                  <a:pt x="-396" y="55590"/>
                  <a:pt x="50" y="15251"/>
                  <a:pt x="763" y="6065"/>
                </a:cubicBezTo>
                <a:cubicBezTo>
                  <a:pt x="1477" y="-3121"/>
                  <a:pt x="4182" y="13288"/>
                  <a:pt x="4866" y="12664"/>
                </a:cubicBezTo>
                <a:cubicBezTo>
                  <a:pt x="5550" y="12040"/>
                  <a:pt x="2815" y="4430"/>
                  <a:pt x="4866" y="2319"/>
                </a:cubicBezTo>
                <a:close/>
              </a:path>
            </a:pathLst>
          </a:custGeom>
          <a:solidFill>
            <a:schemeClr val="lt2"/>
          </a:solidFill>
          <a:ln>
            <a:noFill/>
          </a:ln>
        </p:spPr>
      </p:sp>
      <p:sp>
        <p:nvSpPr>
          <p:cNvPr id="262" name="Google Shape;262;p53"/>
          <p:cNvSpPr/>
          <p:nvPr/>
        </p:nvSpPr>
        <p:spPr>
          <a:xfrm>
            <a:off x="7715675" y="4182650"/>
            <a:ext cx="1527955" cy="1979725"/>
          </a:xfrm>
          <a:custGeom>
            <a:avLst/>
            <a:gdLst/>
            <a:ahLst/>
            <a:cxnLst/>
            <a:rect l="l" t="t" r="r" b="b"/>
            <a:pathLst>
              <a:path w="62976" h="81655" extrusionOk="0">
                <a:moveTo>
                  <a:pt x="62917" y="5599"/>
                </a:moveTo>
                <a:cubicBezTo>
                  <a:pt x="62442" y="4023"/>
                  <a:pt x="56378" y="2418"/>
                  <a:pt x="52394" y="1496"/>
                </a:cubicBezTo>
                <a:cubicBezTo>
                  <a:pt x="48411" y="574"/>
                  <a:pt x="43564" y="-199"/>
                  <a:pt x="39016" y="69"/>
                </a:cubicBezTo>
                <a:cubicBezTo>
                  <a:pt x="34468" y="337"/>
                  <a:pt x="28939" y="1735"/>
                  <a:pt x="25104" y="3102"/>
                </a:cubicBezTo>
                <a:cubicBezTo>
                  <a:pt x="21269" y="4470"/>
                  <a:pt x="18773" y="6104"/>
                  <a:pt x="16008" y="8274"/>
                </a:cubicBezTo>
                <a:cubicBezTo>
                  <a:pt x="13244" y="10444"/>
                  <a:pt x="10449" y="13714"/>
                  <a:pt x="8517" y="16122"/>
                </a:cubicBezTo>
                <a:cubicBezTo>
                  <a:pt x="6585" y="18530"/>
                  <a:pt x="5514" y="20551"/>
                  <a:pt x="4414" y="22721"/>
                </a:cubicBezTo>
                <a:cubicBezTo>
                  <a:pt x="3314" y="24891"/>
                  <a:pt x="2630" y="27031"/>
                  <a:pt x="1917" y="29142"/>
                </a:cubicBezTo>
                <a:cubicBezTo>
                  <a:pt x="1204" y="31253"/>
                  <a:pt x="402" y="33542"/>
                  <a:pt x="134" y="35385"/>
                </a:cubicBezTo>
                <a:cubicBezTo>
                  <a:pt x="-133" y="37228"/>
                  <a:pt x="164" y="38417"/>
                  <a:pt x="312" y="40201"/>
                </a:cubicBezTo>
                <a:cubicBezTo>
                  <a:pt x="461" y="41985"/>
                  <a:pt x="639" y="43560"/>
                  <a:pt x="1025" y="46087"/>
                </a:cubicBezTo>
                <a:cubicBezTo>
                  <a:pt x="1412" y="48614"/>
                  <a:pt x="1709" y="52479"/>
                  <a:pt x="2631" y="55362"/>
                </a:cubicBezTo>
                <a:cubicBezTo>
                  <a:pt x="3553" y="58246"/>
                  <a:pt x="4831" y="60861"/>
                  <a:pt x="6555" y="63388"/>
                </a:cubicBezTo>
                <a:cubicBezTo>
                  <a:pt x="8279" y="65915"/>
                  <a:pt x="10895" y="68590"/>
                  <a:pt x="12976" y="70522"/>
                </a:cubicBezTo>
                <a:cubicBezTo>
                  <a:pt x="15057" y="72454"/>
                  <a:pt x="16959" y="73614"/>
                  <a:pt x="19040" y="74981"/>
                </a:cubicBezTo>
                <a:cubicBezTo>
                  <a:pt x="21121" y="76349"/>
                  <a:pt x="22786" y="77657"/>
                  <a:pt x="25461" y="78727"/>
                </a:cubicBezTo>
                <a:cubicBezTo>
                  <a:pt x="28136" y="79797"/>
                  <a:pt x="31555" y="81016"/>
                  <a:pt x="35092" y="81402"/>
                </a:cubicBezTo>
                <a:cubicBezTo>
                  <a:pt x="38630" y="81789"/>
                  <a:pt x="42732" y="81641"/>
                  <a:pt x="46686" y="81046"/>
                </a:cubicBezTo>
                <a:cubicBezTo>
                  <a:pt x="50640" y="80452"/>
                  <a:pt x="56199" y="78727"/>
                  <a:pt x="58815" y="77835"/>
                </a:cubicBezTo>
                <a:cubicBezTo>
                  <a:pt x="61431" y="76943"/>
                  <a:pt x="62858" y="76944"/>
                  <a:pt x="62382" y="75695"/>
                </a:cubicBezTo>
                <a:cubicBezTo>
                  <a:pt x="61906" y="74447"/>
                  <a:pt x="58280" y="72752"/>
                  <a:pt x="55961" y="70344"/>
                </a:cubicBezTo>
                <a:cubicBezTo>
                  <a:pt x="53642" y="67936"/>
                  <a:pt x="50432" y="64517"/>
                  <a:pt x="48470" y="61247"/>
                </a:cubicBezTo>
                <a:cubicBezTo>
                  <a:pt x="46508" y="57977"/>
                  <a:pt x="45051" y="54321"/>
                  <a:pt x="44189" y="50724"/>
                </a:cubicBezTo>
                <a:cubicBezTo>
                  <a:pt x="43327" y="47127"/>
                  <a:pt x="43148" y="43858"/>
                  <a:pt x="43297" y="39666"/>
                </a:cubicBezTo>
                <a:cubicBezTo>
                  <a:pt x="43446" y="35475"/>
                  <a:pt x="43089" y="30361"/>
                  <a:pt x="45081" y="25575"/>
                </a:cubicBezTo>
                <a:cubicBezTo>
                  <a:pt x="47073" y="20789"/>
                  <a:pt x="52274" y="14279"/>
                  <a:pt x="55247" y="10950"/>
                </a:cubicBezTo>
                <a:cubicBezTo>
                  <a:pt x="58220" y="7621"/>
                  <a:pt x="63393" y="7175"/>
                  <a:pt x="62917" y="5599"/>
                </a:cubicBezTo>
                <a:close/>
              </a:path>
            </a:pathLst>
          </a:custGeom>
          <a:solidFill>
            <a:schemeClr val="lt2"/>
          </a:solidFill>
          <a:ln>
            <a:noFill/>
          </a:ln>
        </p:spPr>
      </p:sp>
      <p:grpSp>
        <p:nvGrpSpPr>
          <p:cNvPr id="263" name="Google Shape;263;p53"/>
          <p:cNvGrpSpPr/>
          <p:nvPr/>
        </p:nvGrpSpPr>
        <p:grpSpPr>
          <a:xfrm>
            <a:off x="7715675" y="4154850"/>
            <a:ext cx="3120700" cy="2036100"/>
            <a:chOff x="7715675" y="4154850"/>
            <a:chExt cx="3120700" cy="2036100"/>
          </a:xfrm>
        </p:grpSpPr>
        <p:sp>
          <p:nvSpPr>
            <p:cNvPr id="264" name="Google Shape;264;p53"/>
            <p:cNvSpPr/>
            <p:nvPr/>
          </p:nvSpPr>
          <p:spPr>
            <a:xfrm>
              <a:off x="8800275" y="4154850"/>
              <a:ext cx="2036100" cy="2036100"/>
            </a:xfrm>
            <a:prstGeom prst="ellipse">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3"/>
            <p:cNvSpPr/>
            <p:nvPr/>
          </p:nvSpPr>
          <p:spPr>
            <a:xfrm>
              <a:off x="7715675" y="4154850"/>
              <a:ext cx="2036100" cy="20361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53"/>
          <p:cNvSpPr txBox="1"/>
          <p:nvPr/>
        </p:nvSpPr>
        <p:spPr>
          <a:xfrm>
            <a:off x="690847" y="692150"/>
            <a:ext cx="4681200" cy="5411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Разность</a:t>
            </a:r>
            <a:endParaRPr sz="4400">
              <a:solidFill>
                <a:srgbClr val="000000"/>
              </a:solidFill>
              <a:latin typeface="Roboto"/>
              <a:ea typeface="Roboto"/>
              <a:cs typeface="Roboto"/>
              <a:sym typeface="Roboto"/>
            </a:endParaRPr>
          </a:p>
        </p:txBody>
      </p:sp>
      <p:sp>
        <p:nvSpPr>
          <p:cNvPr id="267" name="Google Shape;267;p53"/>
          <p:cNvSpPr txBox="1"/>
          <p:nvPr/>
        </p:nvSpPr>
        <p:spPr>
          <a:xfrm>
            <a:off x="6214225" y="359425"/>
            <a:ext cx="5902200" cy="2516100"/>
          </a:xfrm>
          <a:prstGeom prst="rect">
            <a:avLst/>
          </a:prstGeom>
          <a:noFill/>
          <a:ln>
            <a:noFill/>
          </a:ln>
        </p:spPr>
        <p:txBody>
          <a:bodyPr spcFirstLastPara="1" wrap="square" lIns="91425" tIns="45700" rIns="91425" bIns="45700" anchor="ctr" anchorCtr="0">
            <a:noAutofit/>
          </a:bodyPr>
          <a:lstStyle/>
          <a:p>
            <a:pPr marL="0" lvl="0" indent="0" algn="ctr" rtl="0">
              <a:lnSpc>
                <a:spcPct val="142727"/>
              </a:lnSpc>
              <a:spcBef>
                <a:spcPts val="0"/>
              </a:spcBef>
              <a:spcAft>
                <a:spcPts val="0"/>
              </a:spcAft>
              <a:buNone/>
            </a:pPr>
            <a:endParaRPr sz="3300">
              <a:solidFill>
                <a:srgbClr val="FFFFFF"/>
              </a:solidFill>
              <a:latin typeface="Roboto"/>
              <a:ea typeface="Roboto"/>
              <a:cs typeface="Roboto"/>
              <a:sym typeface="Roboto"/>
            </a:endParaRPr>
          </a:p>
          <a:p>
            <a:pPr marL="0" lvl="0" indent="0" algn="ctr" rtl="0">
              <a:lnSpc>
                <a:spcPct val="142727"/>
              </a:lnSpc>
              <a:spcBef>
                <a:spcPts val="0"/>
              </a:spcBef>
              <a:spcAft>
                <a:spcPts val="0"/>
              </a:spcAft>
              <a:buNone/>
            </a:pPr>
            <a:endParaRPr sz="3300">
              <a:solidFill>
                <a:srgbClr val="FFFFFF"/>
              </a:solidFill>
              <a:latin typeface="Roboto"/>
              <a:ea typeface="Roboto"/>
              <a:cs typeface="Roboto"/>
              <a:sym typeface="Roboto"/>
            </a:endParaRPr>
          </a:p>
        </p:txBody>
      </p:sp>
      <p:pic>
        <p:nvPicPr>
          <p:cNvPr id="268" name="Google Shape;268;p53" descr="A \text{ \ }B= A\cap \bar {B}=\{x|x \in A \&amp;  x\notin B\}" title="MathEquation,#ffffff"/>
          <p:cNvPicPr preferRelativeResize="0"/>
          <p:nvPr/>
        </p:nvPicPr>
        <p:blipFill>
          <a:blip r:embed="rId3">
            <a:alphaModFix/>
          </a:blip>
          <a:stretch>
            <a:fillRect/>
          </a:stretch>
        </p:blipFill>
        <p:spPr>
          <a:xfrm>
            <a:off x="6452113" y="937855"/>
            <a:ext cx="5515428" cy="482600"/>
          </a:xfrm>
          <a:prstGeom prst="rect">
            <a:avLst/>
          </a:prstGeom>
          <a:noFill/>
          <a:ln>
            <a:noFill/>
          </a:ln>
        </p:spPr>
      </p:pic>
      <p:pic>
        <p:nvPicPr>
          <p:cNvPr id="269" name="Google Shape;269;p53" descr="|A \text{ \ }B| = |A|- |A\cap {B}|" title="MathEquation,#ffffff"/>
          <p:cNvPicPr preferRelativeResize="0"/>
          <p:nvPr/>
        </p:nvPicPr>
        <p:blipFill>
          <a:blip r:embed="rId4">
            <a:alphaModFix/>
          </a:blip>
          <a:stretch>
            <a:fillRect/>
          </a:stretch>
        </p:blipFill>
        <p:spPr>
          <a:xfrm>
            <a:off x="7377913" y="1598450"/>
            <a:ext cx="3574814" cy="482600"/>
          </a:xfrm>
          <a:prstGeom prst="rect">
            <a:avLst/>
          </a:prstGeom>
          <a:noFill/>
          <a:ln>
            <a:noFill/>
          </a:ln>
        </p:spPr>
      </p:pic>
    </p:spTree>
    <p:extLst>
      <p:ext uri="{BB962C8B-B14F-4D97-AF65-F5344CB8AC3E}">
        <p14:creationId xmlns:p14="http://schemas.microsoft.com/office/powerpoint/2010/main" val="1217891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54"/>
          <p:cNvSpPr/>
          <p:nvPr/>
        </p:nvSpPr>
        <p:spPr>
          <a:xfrm>
            <a:off x="9666085" y="5174385"/>
            <a:ext cx="293025" cy="496800"/>
          </a:xfrm>
          <a:custGeom>
            <a:avLst/>
            <a:gdLst/>
            <a:ahLst/>
            <a:cxnLst/>
            <a:rect l="l" t="t" r="r" b="b"/>
            <a:pathLst>
              <a:path w="11721" h="19872" extrusionOk="0">
                <a:moveTo>
                  <a:pt x="3969" y="281"/>
                </a:moveTo>
                <a:cubicBezTo>
                  <a:pt x="3196" y="1173"/>
                  <a:pt x="3374" y="5513"/>
                  <a:pt x="2720" y="8307"/>
                </a:cubicBezTo>
                <a:cubicBezTo>
                  <a:pt x="2066" y="11101"/>
                  <a:pt x="-133" y="15174"/>
                  <a:pt x="45" y="17047"/>
                </a:cubicBezTo>
                <a:cubicBezTo>
                  <a:pt x="223" y="18920"/>
                  <a:pt x="1858" y="20525"/>
                  <a:pt x="3790" y="19544"/>
                </a:cubicBezTo>
                <a:cubicBezTo>
                  <a:pt x="5722" y="18563"/>
                  <a:pt x="11043" y="13926"/>
                  <a:pt x="11638" y="11161"/>
                </a:cubicBezTo>
                <a:cubicBezTo>
                  <a:pt x="12233" y="8396"/>
                  <a:pt x="8636" y="4769"/>
                  <a:pt x="7358" y="2956"/>
                </a:cubicBezTo>
                <a:cubicBezTo>
                  <a:pt x="6080" y="1143"/>
                  <a:pt x="4742" y="-611"/>
                  <a:pt x="3969" y="281"/>
                </a:cubicBezTo>
                <a:close/>
              </a:path>
            </a:pathLst>
          </a:custGeom>
          <a:solidFill>
            <a:schemeClr val="lt2"/>
          </a:solidFill>
          <a:ln>
            <a:noFill/>
          </a:ln>
        </p:spPr>
      </p:sp>
      <p:sp>
        <p:nvSpPr>
          <p:cNvPr id="275" name="Google Shape;275;p54"/>
          <p:cNvSpPr/>
          <p:nvPr/>
        </p:nvSpPr>
        <p:spPr>
          <a:xfrm>
            <a:off x="9294025" y="5183250"/>
            <a:ext cx="639144" cy="885508"/>
          </a:xfrm>
          <a:custGeom>
            <a:avLst/>
            <a:gdLst/>
            <a:ahLst/>
            <a:cxnLst/>
            <a:rect l="l" t="t" r="r" b="b"/>
            <a:pathLst>
              <a:path w="26351" h="35688" extrusionOk="0">
                <a:moveTo>
                  <a:pt x="25877" y="9201"/>
                </a:moveTo>
                <a:cubicBezTo>
                  <a:pt x="26293" y="5931"/>
                  <a:pt x="26739" y="8220"/>
                  <a:pt x="25699" y="6704"/>
                </a:cubicBezTo>
                <a:cubicBezTo>
                  <a:pt x="24659" y="5188"/>
                  <a:pt x="20854" y="-728"/>
                  <a:pt x="19635" y="104"/>
                </a:cubicBezTo>
                <a:cubicBezTo>
                  <a:pt x="18416" y="936"/>
                  <a:pt x="19932" y="7625"/>
                  <a:pt x="18386" y="11698"/>
                </a:cubicBezTo>
                <a:cubicBezTo>
                  <a:pt x="16840" y="15771"/>
                  <a:pt x="13362" y="20765"/>
                  <a:pt x="10360" y="24540"/>
                </a:cubicBezTo>
                <a:cubicBezTo>
                  <a:pt x="7358" y="28315"/>
                  <a:pt x="1383" y="32656"/>
                  <a:pt x="372" y="34350"/>
                </a:cubicBezTo>
                <a:cubicBezTo>
                  <a:pt x="-639" y="36045"/>
                  <a:pt x="491" y="36045"/>
                  <a:pt x="4296" y="34707"/>
                </a:cubicBezTo>
                <a:cubicBezTo>
                  <a:pt x="8101" y="33369"/>
                  <a:pt x="19605" y="30575"/>
                  <a:pt x="23202" y="26324"/>
                </a:cubicBezTo>
                <a:cubicBezTo>
                  <a:pt x="26799" y="22073"/>
                  <a:pt x="25461" y="12471"/>
                  <a:pt x="25877" y="9201"/>
                </a:cubicBezTo>
                <a:close/>
              </a:path>
            </a:pathLst>
          </a:custGeom>
          <a:solidFill>
            <a:schemeClr val="lt2"/>
          </a:solidFill>
          <a:ln>
            <a:noFill/>
          </a:ln>
        </p:spPr>
      </p:sp>
      <p:sp>
        <p:nvSpPr>
          <p:cNvPr id="276" name="Google Shape;276;p54"/>
          <p:cNvSpPr/>
          <p:nvPr/>
        </p:nvSpPr>
        <p:spPr>
          <a:xfrm>
            <a:off x="9554982" y="4462411"/>
            <a:ext cx="326050" cy="703875"/>
          </a:xfrm>
          <a:custGeom>
            <a:avLst/>
            <a:gdLst/>
            <a:ahLst/>
            <a:cxnLst/>
            <a:rect l="l" t="t" r="r" b="b"/>
            <a:pathLst>
              <a:path w="13042" h="28155" extrusionOk="0">
                <a:moveTo>
                  <a:pt x="3597" y="579"/>
                </a:moveTo>
                <a:cubicBezTo>
                  <a:pt x="1487" y="-1145"/>
                  <a:pt x="-89" y="1441"/>
                  <a:pt x="30" y="3254"/>
                </a:cubicBezTo>
                <a:cubicBezTo>
                  <a:pt x="149" y="5067"/>
                  <a:pt x="3091" y="8308"/>
                  <a:pt x="4310" y="11459"/>
                </a:cubicBezTo>
                <a:cubicBezTo>
                  <a:pt x="5529" y="14610"/>
                  <a:pt x="6273" y="19426"/>
                  <a:pt x="7343" y="22161"/>
                </a:cubicBezTo>
                <a:cubicBezTo>
                  <a:pt x="8413" y="24896"/>
                  <a:pt x="9839" y="29295"/>
                  <a:pt x="10731" y="27868"/>
                </a:cubicBezTo>
                <a:cubicBezTo>
                  <a:pt x="11623" y="26441"/>
                  <a:pt x="13882" y="18147"/>
                  <a:pt x="12693" y="13599"/>
                </a:cubicBezTo>
                <a:cubicBezTo>
                  <a:pt x="11504" y="9051"/>
                  <a:pt x="5708" y="2303"/>
                  <a:pt x="3597" y="579"/>
                </a:cubicBezTo>
                <a:close/>
              </a:path>
            </a:pathLst>
          </a:custGeom>
          <a:solidFill>
            <a:schemeClr val="lt2"/>
          </a:solidFill>
          <a:ln>
            <a:noFill/>
          </a:ln>
        </p:spPr>
      </p:sp>
      <p:sp>
        <p:nvSpPr>
          <p:cNvPr id="277" name="Google Shape;277;p54"/>
          <p:cNvSpPr/>
          <p:nvPr/>
        </p:nvSpPr>
        <p:spPr>
          <a:xfrm>
            <a:off x="9294024" y="4247746"/>
            <a:ext cx="217650" cy="175250"/>
          </a:xfrm>
          <a:custGeom>
            <a:avLst/>
            <a:gdLst/>
            <a:ahLst/>
            <a:cxnLst/>
            <a:rect l="l" t="t" r="r" b="b"/>
            <a:pathLst>
              <a:path w="8706" h="7010" extrusionOk="0">
                <a:moveTo>
                  <a:pt x="8684" y="6133"/>
                </a:moveTo>
                <a:cubicBezTo>
                  <a:pt x="8773" y="7203"/>
                  <a:pt x="7733" y="7084"/>
                  <a:pt x="6365" y="6668"/>
                </a:cubicBezTo>
                <a:cubicBezTo>
                  <a:pt x="4998" y="6252"/>
                  <a:pt x="1371" y="4498"/>
                  <a:pt x="479" y="3636"/>
                </a:cubicBezTo>
                <a:cubicBezTo>
                  <a:pt x="-413" y="2774"/>
                  <a:pt x="123" y="2060"/>
                  <a:pt x="1015" y="1495"/>
                </a:cubicBezTo>
                <a:cubicBezTo>
                  <a:pt x="1907" y="930"/>
                  <a:pt x="4552" y="-526"/>
                  <a:pt x="5830" y="247"/>
                </a:cubicBezTo>
                <a:cubicBezTo>
                  <a:pt x="7108" y="1020"/>
                  <a:pt x="8595" y="5063"/>
                  <a:pt x="8684" y="6133"/>
                </a:cubicBezTo>
                <a:close/>
              </a:path>
            </a:pathLst>
          </a:custGeom>
          <a:solidFill>
            <a:schemeClr val="lt2"/>
          </a:solidFill>
          <a:ln>
            <a:noFill/>
          </a:ln>
        </p:spPr>
      </p:sp>
      <p:sp>
        <p:nvSpPr>
          <p:cNvPr id="278" name="Google Shape;278;p54"/>
          <p:cNvSpPr/>
          <p:nvPr/>
        </p:nvSpPr>
        <p:spPr>
          <a:xfrm>
            <a:off x="9312150" y="4152800"/>
            <a:ext cx="1528153" cy="2036145"/>
          </a:xfrm>
          <a:custGeom>
            <a:avLst/>
            <a:gdLst/>
            <a:ahLst/>
            <a:cxnLst/>
            <a:rect l="l" t="t" r="r" b="b"/>
            <a:pathLst>
              <a:path w="62139" h="81560" extrusionOk="0">
                <a:moveTo>
                  <a:pt x="411" y="5945"/>
                </a:moveTo>
                <a:cubicBezTo>
                  <a:pt x="381" y="3835"/>
                  <a:pt x="5703" y="3003"/>
                  <a:pt x="8794" y="2022"/>
                </a:cubicBezTo>
                <a:cubicBezTo>
                  <a:pt x="11886" y="1041"/>
                  <a:pt x="15215" y="179"/>
                  <a:pt x="18960" y="60"/>
                </a:cubicBezTo>
                <a:cubicBezTo>
                  <a:pt x="22706" y="-59"/>
                  <a:pt x="27135" y="149"/>
                  <a:pt x="31267" y="1308"/>
                </a:cubicBezTo>
                <a:cubicBezTo>
                  <a:pt x="35399" y="2467"/>
                  <a:pt x="40007" y="4578"/>
                  <a:pt x="43753" y="7016"/>
                </a:cubicBezTo>
                <a:cubicBezTo>
                  <a:pt x="47499" y="9454"/>
                  <a:pt x="50917" y="12189"/>
                  <a:pt x="53741" y="15934"/>
                </a:cubicBezTo>
                <a:cubicBezTo>
                  <a:pt x="56565" y="19680"/>
                  <a:pt x="59300" y="25535"/>
                  <a:pt x="60697" y="29489"/>
                </a:cubicBezTo>
                <a:cubicBezTo>
                  <a:pt x="62094" y="33443"/>
                  <a:pt x="62154" y="36029"/>
                  <a:pt x="62124" y="39656"/>
                </a:cubicBezTo>
                <a:cubicBezTo>
                  <a:pt x="62094" y="43283"/>
                  <a:pt x="61530" y="47563"/>
                  <a:pt x="60519" y="51249"/>
                </a:cubicBezTo>
                <a:cubicBezTo>
                  <a:pt x="59508" y="54935"/>
                  <a:pt x="57487" y="58979"/>
                  <a:pt x="56060" y="61773"/>
                </a:cubicBezTo>
                <a:cubicBezTo>
                  <a:pt x="54633" y="64567"/>
                  <a:pt x="54127" y="65756"/>
                  <a:pt x="51957" y="68015"/>
                </a:cubicBezTo>
                <a:cubicBezTo>
                  <a:pt x="49787" y="70274"/>
                  <a:pt x="45774" y="73515"/>
                  <a:pt x="43039" y="75328"/>
                </a:cubicBezTo>
                <a:cubicBezTo>
                  <a:pt x="40304" y="77141"/>
                  <a:pt x="38283" y="77944"/>
                  <a:pt x="35548" y="78895"/>
                </a:cubicBezTo>
                <a:cubicBezTo>
                  <a:pt x="32813" y="79846"/>
                  <a:pt x="30257" y="80650"/>
                  <a:pt x="26630" y="81036"/>
                </a:cubicBezTo>
                <a:cubicBezTo>
                  <a:pt x="23003" y="81423"/>
                  <a:pt x="17831" y="81868"/>
                  <a:pt x="13788" y="81214"/>
                </a:cubicBezTo>
                <a:cubicBezTo>
                  <a:pt x="9745" y="80560"/>
                  <a:pt x="4662" y="78123"/>
                  <a:pt x="2373" y="77112"/>
                </a:cubicBezTo>
                <a:cubicBezTo>
                  <a:pt x="84" y="76101"/>
                  <a:pt x="-95" y="75834"/>
                  <a:pt x="54" y="75150"/>
                </a:cubicBezTo>
                <a:cubicBezTo>
                  <a:pt x="203" y="74466"/>
                  <a:pt x="1719" y="74377"/>
                  <a:pt x="3265" y="73009"/>
                </a:cubicBezTo>
                <a:cubicBezTo>
                  <a:pt x="4811" y="71642"/>
                  <a:pt x="7456" y="69383"/>
                  <a:pt x="9329" y="66945"/>
                </a:cubicBezTo>
                <a:cubicBezTo>
                  <a:pt x="11202" y="64508"/>
                  <a:pt x="13074" y="61386"/>
                  <a:pt x="14501" y="58384"/>
                </a:cubicBezTo>
                <a:cubicBezTo>
                  <a:pt x="15928" y="55382"/>
                  <a:pt x="17206" y="51874"/>
                  <a:pt x="17890" y="48931"/>
                </a:cubicBezTo>
                <a:cubicBezTo>
                  <a:pt x="18574" y="45988"/>
                  <a:pt x="18634" y="43520"/>
                  <a:pt x="18604" y="40726"/>
                </a:cubicBezTo>
                <a:cubicBezTo>
                  <a:pt x="18574" y="37932"/>
                  <a:pt x="18307" y="35049"/>
                  <a:pt x="17712" y="32165"/>
                </a:cubicBezTo>
                <a:cubicBezTo>
                  <a:pt x="17117" y="29282"/>
                  <a:pt x="16493" y="26338"/>
                  <a:pt x="15036" y="23425"/>
                </a:cubicBezTo>
                <a:cubicBezTo>
                  <a:pt x="13579" y="20512"/>
                  <a:pt x="11410" y="17598"/>
                  <a:pt x="8972" y="14685"/>
                </a:cubicBezTo>
                <a:cubicBezTo>
                  <a:pt x="6535" y="11772"/>
                  <a:pt x="441" y="8056"/>
                  <a:pt x="411" y="5945"/>
                </a:cubicBezTo>
                <a:close/>
              </a:path>
            </a:pathLst>
          </a:custGeom>
          <a:solidFill>
            <a:schemeClr val="lt2"/>
          </a:solidFill>
          <a:ln>
            <a:noFill/>
          </a:ln>
        </p:spPr>
      </p:sp>
      <p:sp>
        <p:nvSpPr>
          <p:cNvPr id="279" name="Google Shape;279;p54"/>
          <p:cNvSpPr/>
          <p:nvPr/>
        </p:nvSpPr>
        <p:spPr>
          <a:xfrm>
            <a:off x="8989300" y="5872550"/>
            <a:ext cx="144432" cy="166476"/>
          </a:xfrm>
          <a:custGeom>
            <a:avLst/>
            <a:gdLst/>
            <a:ahLst/>
            <a:cxnLst/>
            <a:rect l="l" t="t" r="r" b="b"/>
            <a:pathLst>
              <a:path w="6545" h="7640" extrusionOk="0">
                <a:moveTo>
                  <a:pt x="183" y="803"/>
                </a:moveTo>
                <a:cubicBezTo>
                  <a:pt x="659" y="-327"/>
                  <a:pt x="3067" y="-149"/>
                  <a:pt x="4107" y="624"/>
                </a:cubicBezTo>
                <a:cubicBezTo>
                  <a:pt x="5148" y="1397"/>
                  <a:pt x="6902" y="4310"/>
                  <a:pt x="6426" y="5440"/>
                </a:cubicBezTo>
                <a:cubicBezTo>
                  <a:pt x="5950" y="6570"/>
                  <a:pt x="2294" y="8175"/>
                  <a:pt x="1253" y="7402"/>
                </a:cubicBezTo>
                <a:cubicBezTo>
                  <a:pt x="213" y="6629"/>
                  <a:pt x="-293" y="1933"/>
                  <a:pt x="183" y="803"/>
                </a:cubicBezTo>
                <a:close/>
              </a:path>
            </a:pathLst>
          </a:custGeom>
          <a:solidFill>
            <a:schemeClr val="lt2"/>
          </a:solidFill>
          <a:ln>
            <a:noFill/>
          </a:ln>
        </p:spPr>
      </p:sp>
      <p:sp>
        <p:nvSpPr>
          <p:cNvPr id="280" name="Google Shape;280;p54"/>
          <p:cNvSpPr/>
          <p:nvPr/>
        </p:nvSpPr>
        <p:spPr>
          <a:xfrm>
            <a:off x="8711649" y="5706180"/>
            <a:ext cx="446100" cy="315650"/>
          </a:xfrm>
          <a:custGeom>
            <a:avLst/>
            <a:gdLst/>
            <a:ahLst/>
            <a:cxnLst/>
            <a:rect l="l" t="t" r="r" b="b"/>
            <a:pathLst>
              <a:path w="17844" h="12626" extrusionOk="0">
                <a:moveTo>
                  <a:pt x="6295" y="769"/>
                </a:moveTo>
                <a:cubicBezTo>
                  <a:pt x="7960" y="323"/>
                  <a:pt x="8228" y="-746"/>
                  <a:pt x="10041" y="948"/>
                </a:cubicBezTo>
                <a:cubicBezTo>
                  <a:pt x="11854" y="2643"/>
                  <a:pt x="15986" y="9598"/>
                  <a:pt x="17175" y="10936"/>
                </a:cubicBezTo>
                <a:cubicBezTo>
                  <a:pt x="18364" y="12274"/>
                  <a:pt x="17651" y="9509"/>
                  <a:pt x="17175" y="8974"/>
                </a:cubicBezTo>
                <a:cubicBezTo>
                  <a:pt x="16699" y="8439"/>
                  <a:pt x="15718" y="7131"/>
                  <a:pt x="14321" y="7725"/>
                </a:cubicBezTo>
                <a:cubicBezTo>
                  <a:pt x="12924" y="8320"/>
                  <a:pt x="11170" y="13225"/>
                  <a:pt x="8792" y="12541"/>
                </a:cubicBezTo>
                <a:cubicBezTo>
                  <a:pt x="6414" y="11857"/>
                  <a:pt x="468" y="5585"/>
                  <a:pt x="52" y="3623"/>
                </a:cubicBezTo>
                <a:cubicBezTo>
                  <a:pt x="-364" y="1661"/>
                  <a:pt x="4630" y="1215"/>
                  <a:pt x="6295" y="769"/>
                </a:cubicBezTo>
                <a:close/>
              </a:path>
            </a:pathLst>
          </a:custGeom>
          <a:solidFill>
            <a:schemeClr val="lt2"/>
          </a:solidFill>
          <a:ln>
            <a:noFill/>
          </a:ln>
        </p:spPr>
      </p:sp>
      <p:sp>
        <p:nvSpPr>
          <p:cNvPr id="281" name="Google Shape;281;p54"/>
          <p:cNvSpPr/>
          <p:nvPr/>
        </p:nvSpPr>
        <p:spPr>
          <a:xfrm>
            <a:off x="8532649" y="4411151"/>
            <a:ext cx="601075" cy="1323350"/>
          </a:xfrm>
          <a:custGeom>
            <a:avLst/>
            <a:gdLst/>
            <a:ahLst/>
            <a:cxnLst/>
            <a:rect l="l" t="t" r="r" b="b"/>
            <a:pathLst>
              <a:path w="24043" h="52934" extrusionOk="0">
                <a:moveTo>
                  <a:pt x="10601" y="2807"/>
                </a:moveTo>
                <a:cubicBezTo>
                  <a:pt x="14555" y="161"/>
                  <a:pt x="22433" y="-225"/>
                  <a:pt x="23800" y="132"/>
                </a:cubicBezTo>
                <a:cubicBezTo>
                  <a:pt x="25168" y="489"/>
                  <a:pt x="20233" y="2927"/>
                  <a:pt x="18806" y="4948"/>
                </a:cubicBezTo>
                <a:cubicBezTo>
                  <a:pt x="17379" y="6969"/>
                  <a:pt x="16725" y="9317"/>
                  <a:pt x="15239" y="12260"/>
                </a:cubicBezTo>
                <a:cubicBezTo>
                  <a:pt x="13753" y="15203"/>
                  <a:pt x="10661" y="19365"/>
                  <a:pt x="9888" y="22605"/>
                </a:cubicBezTo>
                <a:cubicBezTo>
                  <a:pt x="9115" y="25845"/>
                  <a:pt x="10304" y="28551"/>
                  <a:pt x="10601" y="31702"/>
                </a:cubicBezTo>
                <a:cubicBezTo>
                  <a:pt x="10898" y="34853"/>
                  <a:pt x="10868" y="38094"/>
                  <a:pt x="11671" y="41512"/>
                </a:cubicBezTo>
                <a:cubicBezTo>
                  <a:pt x="12474" y="44931"/>
                  <a:pt x="16220" y="51143"/>
                  <a:pt x="15417" y="52213"/>
                </a:cubicBezTo>
                <a:cubicBezTo>
                  <a:pt x="14615" y="53283"/>
                  <a:pt x="9413" y="53968"/>
                  <a:pt x="6856" y="47933"/>
                </a:cubicBezTo>
                <a:cubicBezTo>
                  <a:pt x="4300" y="41899"/>
                  <a:pt x="-546" y="23527"/>
                  <a:pt x="78" y="16006"/>
                </a:cubicBezTo>
                <a:cubicBezTo>
                  <a:pt x="702" y="8485"/>
                  <a:pt x="6647" y="5453"/>
                  <a:pt x="10601" y="2807"/>
                </a:cubicBezTo>
                <a:close/>
              </a:path>
            </a:pathLst>
          </a:custGeom>
          <a:solidFill>
            <a:schemeClr val="lt2"/>
          </a:solidFill>
          <a:ln>
            <a:noFill/>
          </a:ln>
        </p:spPr>
      </p:sp>
      <p:sp>
        <p:nvSpPr>
          <p:cNvPr id="282" name="Google Shape;282;p54"/>
          <p:cNvSpPr/>
          <p:nvPr/>
        </p:nvSpPr>
        <p:spPr>
          <a:xfrm>
            <a:off x="7719900" y="4162150"/>
            <a:ext cx="1528156" cy="2036089"/>
          </a:xfrm>
          <a:custGeom>
            <a:avLst/>
            <a:gdLst/>
            <a:ahLst/>
            <a:cxnLst/>
            <a:rect l="l" t="t" r="r" b="b"/>
            <a:pathLst>
              <a:path w="62234" h="81705" extrusionOk="0">
                <a:moveTo>
                  <a:pt x="61839" y="6429"/>
                </a:moveTo>
                <a:cubicBezTo>
                  <a:pt x="63088" y="3932"/>
                  <a:pt x="58896" y="4229"/>
                  <a:pt x="56488" y="3218"/>
                </a:cubicBezTo>
                <a:cubicBezTo>
                  <a:pt x="54080" y="2207"/>
                  <a:pt x="50394" y="870"/>
                  <a:pt x="47392" y="365"/>
                </a:cubicBezTo>
                <a:cubicBezTo>
                  <a:pt x="44390" y="-140"/>
                  <a:pt x="41328" y="-22"/>
                  <a:pt x="38474" y="186"/>
                </a:cubicBezTo>
                <a:cubicBezTo>
                  <a:pt x="35620" y="394"/>
                  <a:pt x="33063" y="929"/>
                  <a:pt x="30269" y="1613"/>
                </a:cubicBezTo>
                <a:cubicBezTo>
                  <a:pt x="27475" y="2297"/>
                  <a:pt x="24294" y="2951"/>
                  <a:pt x="21708" y="4289"/>
                </a:cubicBezTo>
                <a:cubicBezTo>
                  <a:pt x="19122" y="5627"/>
                  <a:pt x="16922" y="7766"/>
                  <a:pt x="14752" y="9639"/>
                </a:cubicBezTo>
                <a:cubicBezTo>
                  <a:pt x="12582" y="11512"/>
                  <a:pt x="10441" y="13444"/>
                  <a:pt x="8687" y="15525"/>
                </a:cubicBezTo>
                <a:cubicBezTo>
                  <a:pt x="6933" y="17606"/>
                  <a:pt x="5477" y="19628"/>
                  <a:pt x="4228" y="22125"/>
                </a:cubicBezTo>
                <a:cubicBezTo>
                  <a:pt x="2980" y="24622"/>
                  <a:pt x="1880" y="27833"/>
                  <a:pt x="1196" y="30508"/>
                </a:cubicBezTo>
                <a:cubicBezTo>
                  <a:pt x="512" y="33183"/>
                  <a:pt x="275" y="35413"/>
                  <a:pt x="126" y="38177"/>
                </a:cubicBezTo>
                <a:cubicBezTo>
                  <a:pt x="-23" y="40942"/>
                  <a:pt x="-82" y="44301"/>
                  <a:pt x="304" y="47095"/>
                </a:cubicBezTo>
                <a:cubicBezTo>
                  <a:pt x="691" y="49889"/>
                  <a:pt x="1226" y="52000"/>
                  <a:pt x="2445" y="54943"/>
                </a:cubicBezTo>
                <a:cubicBezTo>
                  <a:pt x="3664" y="57886"/>
                  <a:pt x="5328" y="61780"/>
                  <a:pt x="7617" y="64753"/>
                </a:cubicBezTo>
                <a:cubicBezTo>
                  <a:pt x="9906" y="67726"/>
                  <a:pt x="13920" y="70758"/>
                  <a:pt x="16179" y="72779"/>
                </a:cubicBezTo>
                <a:cubicBezTo>
                  <a:pt x="18438" y="74801"/>
                  <a:pt x="18200" y="75485"/>
                  <a:pt x="21173" y="76882"/>
                </a:cubicBezTo>
                <a:cubicBezTo>
                  <a:pt x="24146" y="78279"/>
                  <a:pt x="29883" y="80419"/>
                  <a:pt x="34015" y="81162"/>
                </a:cubicBezTo>
                <a:cubicBezTo>
                  <a:pt x="38147" y="81905"/>
                  <a:pt x="42220" y="81787"/>
                  <a:pt x="45965" y="81341"/>
                </a:cubicBezTo>
                <a:cubicBezTo>
                  <a:pt x="49711" y="80895"/>
                  <a:pt x="53783" y="79557"/>
                  <a:pt x="56488" y="78487"/>
                </a:cubicBezTo>
                <a:cubicBezTo>
                  <a:pt x="59193" y="77417"/>
                  <a:pt x="62345" y="76288"/>
                  <a:pt x="62196" y="74920"/>
                </a:cubicBezTo>
                <a:cubicBezTo>
                  <a:pt x="62048" y="73553"/>
                  <a:pt x="57886" y="72660"/>
                  <a:pt x="55597" y="70282"/>
                </a:cubicBezTo>
                <a:cubicBezTo>
                  <a:pt x="53308" y="67904"/>
                  <a:pt x="50454" y="64456"/>
                  <a:pt x="48462" y="60651"/>
                </a:cubicBezTo>
                <a:cubicBezTo>
                  <a:pt x="46470" y="56846"/>
                  <a:pt x="44419" y="51792"/>
                  <a:pt x="43646" y="47452"/>
                </a:cubicBezTo>
                <a:cubicBezTo>
                  <a:pt x="42873" y="43112"/>
                  <a:pt x="42933" y="39485"/>
                  <a:pt x="43825" y="34610"/>
                </a:cubicBezTo>
                <a:cubicBezTo>
                  <a:pt x="44717" y="29735"/>
                  <a:pt x="45995" y="22898"/>
                  <a:pt x="48997" y="18201"/>
                </a:cubicBezTo>
                <a:cubicBezTo>
                  <a:pt x="51999" y="13504"/>
                  <a:pt x="60591" y="8926"/>
                  <a:pt x="61839" y="6429"/>
                </a:cubicBezTo>
                <a:close/>
              </a:path>
            </a:pathLst>
          </a:custGeom>
          <a:solidFill>
            <a:schemeClr val="lt2"/>
          </a:solidFill>
          <a:ln>
            <a:noFill/>
          </a:ln>
        </p:spPr>
      </p:sp>
      <p:sp>
        <p:nvSpPr>
          <p:cNvPr id="283" name="Google Shape;283;p54"/>
          <p:cNvSpPr txBox="1"/>
          <p:nvPr/>
        </p:nvSpPr>
        <p:spPr>
          <a:xfrm>
            <a:off x="690850" y="692150"/>
            <a:ext cx="4815600" cy="5411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Симметрическая разность</a:t>
            </a:r>
            <a:endParaRPr sz="4400">
              <a:solidFill>
                <a:srgbClr val="000000"/>
              </a:solidFill>
              <a:latin typeface="Roboto"/>
              <a:ea typeface="Roboto"/>
              <a:cs typeface="Roboto"/>
              <a:sym typeface="Roboto"/>
            </a:endParaRPr>
          </a:p>
        </p:txBody>
      </p:sp>
      <p:sp>
        <p:nvSpPr>
          <p:cNvPr id="284" name="Google Shape;284;p54"/>
          <p:cNvSpPr txBox="1"/>
          <p:nvPr/>
        </p:nvSpPr>
        <p:spPr>
          <a:xfrm>
            <a:off x="6252400" y="220125"/>
            <a:ext cx="5853900" cy="2983800"/>
          </a:xfrm>
          <a:prstGeom prst="rect">
            <a:avLst/>
          </a:prstGeom>
          <a:noFill/>
          <a:ln>
            <a:noFill/>
          </a:ln>
        </p:spPr>
        <p:txBody>
          <a:bodyPr spcFirstLastPara="1" wrap="square" lIns="91425" tIns="45700" rIns="91425" bIns="45700" anchor="ctr" anchorCtr="0">
            <a:noAutofit/>
          </a:bodyPr>
          <a:lstStyle/>
          <a:p>
            <a:pPr marL="0" lvl="0" indent="0" algn="ctr" rtl="0">
              <a:lnSpc>
                <a:spcPct val="142727"/>
              </a:lnSpc>
              <a:spcBef>
                <a:spcPts val="0"/>
              </a:spcBef>
              <a:spcAft>
                <a:spcPts val="0"/>
              </a:spcAft>
              <a:buNone/>
            </a:pPr>
            <a:endParaRPr sz="3300">
              <a:solidFill>
                <a:srgbClr val="FFFFFF"/>
              </a:solidFill>
              <a:latin typeface="Roboto"/>
              <a:ea typeface="Roboto"/>
              <a:cs typeface="Roboto"/>
              <a:sym typeface="Roboto"/>
            </a:endParaRPr>
          </a:p>
          <a:p>
            <a:pPr marL="0" lvl="0" indent="0" algn="ctr" rtl="0">
              <a:lnSpc>
                <a:spcPct val="142727"/>
              </a:lnSpc>
              <a:spcBef>
                <a:spcPts val="0"/>
              </a:spcBef>
              <a:spcAft>
                <a:spcPts val="0"/>
              </a:spcAft>
              <a:buClr>
                <a:srgbClr val="000000"/>
              </a:buClr>
              <a:buSzPts val="1100"/>
              <a:buFont typeface="Arial"/>
              <a:buNone/>
            </a:pPr>
            <a:endParaRPr sz="3300">
              <a:solidFill>
                <a:srgbClr val="FFFFFF"/>
              </a:solidFill>
              <a:latin typeface="Roboto"/>
              <a:ea typeface="Roboto"/>
              <a:cs typeface="Roboto"/>
              <a:sym typeface="Roboto"/>
            </a:endParaRPr>
          </a:p>
        </p:txBody>
      </p:sp>
      <p:grpSp>
        <p:nvGrpSpPr>
          <p:cNvPr id="285" name="Google Shape;285;p54"/>
          <p:cNvGrpSpPr/>
          <p:nvPr/>
        </p:nvGrpSpPr>
        <p:grpSpPr>
          <a:xfrm>
            <a:off x="7715675" y="4154850"/>
            <a:ext cx="3120700" cy="2036100"/>
            <a:chOff x="7715675" y="4154850"/>
            <a:chExt cx="3120700" cy="2036100"/>
          </a:xfrm>
        </p:grpSpPr>
        <p:sp>
          <p:nvSpPr>
            <p:cNvPr id="286" name="Google Shape;286;p54"/>
            <p:cNvSpPr/>
            <p:nvPr/>
          </p:nvSpPr>
          <p:spPr>
            <a:xfrm>
              <a:off x="7715675" y="4154850"/>
              <a:ext cx="2036100" cy="20361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4"/>
            <p:cNvSpPr/>
            <p:nvPr/>
          </p:nvSpPr>
          <p:spPr>
            <a:xfrm>
              <a:off x="8800275" y="4154850"/>
              <a:ext cx="2036100" cy="2036100"/>
            </a:xfrm>
            <a:prstGeom prst="ellipse">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8" name="Google Shape;288;p54" descr="A \triangle  B = \{x|x \in A \oplus x \in B \}" title="MathEquation,#ffffff"/>
          <p:cNvPicPr preferRelativeResize="0"/>
          <p:nvPr/>
        </p:nvPicPr>
        <p:blipFill>
          <a:blip r:embed="rId3">
            <a:alphaModFix/>
          </a:blip>
          <a:stretch>
            <a:fillRect/>
          </a:stretch>
        </p:blipFill>
        <p:spPr>
          <a:xfrm>
            <a:off x="6783563" y="1131043"/>
            <a:ext cx="4766420" cy="482600"/>
          </a:xfrm>
          <a:prstGeom prst="rect">
            <a:avLst/>
          </a:prstGeom>
          <a:noFill/>
          <a:ln>
            <a:noFill/>
          </a:ln>
        </p:spPr>
      </p:pic>
      <p:pic>
        <p:nvPicPr>
          <p:cNvPr id="289" name="Google Shape;289;p54" descr="|A \triangle B| = |A|+|B| - 2 |A\cap B|" title="MathEquation,#ffffff"/>
          <p:cNvPicPr preferRelativeResize="0"/>
          <p:nvPr/>
        </p:nvPicPr>
        <p:blipFill>
          <a:blip r:embed="rId4">
            <a:alphaModFix/>
          </a:blip>
          <a:stretch>
            <a:fillRect/>
          </a:stretch>
        </p:blipFill>
        <p:spPr>
          <a:xfrm>
            <a:off x="6570700" y="1810400"/>
            <a:ext cx="5217298" cy="482600"/>
          </a:xfrm>
          <a:prstGeom prst="rect">
            <a:avLst/>
          </a:prstGeom>
          <a:noFill/>
          <a:ln>
            <a:noFill/>
          </a:ln>
        </p:spPr>
      </p:pic>
    </p:spTree>
    <p:extLst>
      <p:ext uri="{BB962C8B-B14F-4D97-AF65-F5344CB8AC3E}">
        <p14:creationId xmlns:p14="http://schemas.microsoft.com/office/powerpoint/2010/main" val="382595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5"/>
          <p:cNvSpPr txBox="1"/>
          <p:nvPr/>
        </p:nvSpPr>
        <p:spPr>
          <a:xfrm>
            <a:off x="690850" y="692150"/>
            <a:ext cx="4815600" cy="5411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Декартово произведение</a:t>
            </a:r>
            <a:endParaRPr sz="4400">
              <a:solidFill>
                <a:srgbClr val="000000"/>
              </a:solidFill>
              <a:latin typeface="Roboto"/>
              <a:ea typeface="Roboto"/>
              <a:cs typeface="Roboto"/>
              <a:sym typeface="Roboto"/>
            </a:endParaRPr>
          </a:p>
        </p:txBody>
      </p:sp>
      <p:sp>
        <p:nvSpPr>
          <p:cNvPr id="295" name="Google Shape;295;p55"/>
          <p:cNvSpPr txBox="1"/>
          <p:nvPr/>
        </p:nvSpPr>
        <p:spPr>
          <a:xfrm>
            <a:off x="6257450" y="267125"/>
            <a:ext cx="5695500" cy="2993100"/>
          </a:xfrm>
          <a:prstGeom prst="rect">
            <a:avLst/>
          </a:prstGeom>
          <a:noFill/>
          <a:ln>
            <a:noFill/>
          </a:ln>
        </p:spPr>
        <p:txBody>
          <a:bodyPr spcFirstLastPara="1" wrap="square" lIns="91425" tIns="45700" rIns="91425" bIns="45700" anchor="ctr" anchorCtr="0">
            <a:noAutofit/>
          </a:bodyPr>
          <a:lstStyle/>
          <a:p>
            <a:pPr marL="0" lvl="0" indent="0" algn="ctr" rtl="0">
              <a:lnSpc>
                <a:spcPct val="142727"/>
              </a:lnSpc>
              <a:spcBef>
                <a:spcPts val="0"/>
              </a:spcBef>
              <a:spcAft>
                <a:spcPts val="0"/>
              </a:spcAft>
              <a:buNone/>
            </a:pPr>
            <a:endParaRPr sz="3300">
              <a:solidFill>
                <a:srgbClr val="FFFFFF"/>
              </a:solidFill>
              <a:latin typeface="Roboto"/>
              <a:ea typeface="Roboto"/>
              <a:cs typeface="Roboto"/>
              <a:sym typeface="Roboto"/>
            </a:endParaRPr>
          </a:p>
          <a:p>
            <a:pPr marL="0" lvl="0" indent="0" algn="ctr" rtl="0">
              <a:lnSpc>
                <a:spcPct val="142727"/>
              </a:lnSpc>
              <a:spcBef>
                <a:spcPts val="0"/>
              </a:spcBef>
              <a:spcAft>
                <a:spcPts val="0"/>
              </a:spcAft>
              <a:buClr>
                <a:srgbClr val="000000"/>
              </a:buClr>
              <a:buSzPts val="1100"/>
              <a:buFont typeface="Arial"/>
              <a:buNone/>
            </a:pPr>
            <a:endParaRPr sz="3300">
              <a:solidFill>
                <a:srgbClr val="FFFFFF"/>
              </a:solidFill>
              <a:latin typeface="Roboto"/>
              <a:ea typeface="Roboto"/>
              <a:cs typeface="Roboto"/>
              <a:sym typeface="Roboto"/>
            </a:endParaRPr>
          </a:p>
        </p:txBody>
      </p:sp>
      <p:sp>
        <p:nvSpPr>
          <p:cNvPr id="296" name="Google Shape;296;p55"/>
          <p:cNvSpPr txBox="1"/>
          <p:nvPr/>
        </p:nvSpPr>
        <p:spPr>
          <a:xfrm>
            <a:off x="6189625" y="3671150"/>
            <a:ext cx="5763300" cy="3060900"/>
          </a:xfrm>
          <a:prstGeom prst="rect">
            <a:avLst/>
          </a:prstGeom>
          <a:noFill/>
          <a:ln>
            <a:noFill/>
          </a:ln>
        </p:spPr>
        <p:txBody>
          <a:bodyPr spcFirstLastPara="1" wrap="square" lIns="91425" tIns="45700" rIns="91425" bIns="45700" anchor="ctr" anchorCtr="0">
            <a:noAutofit/>
          </a:bodyPr>
          <a:lstStyle/>
          <a:p>
            <a:pPr marL="0" lvl="0" indent="0" algn="ctr" rtl="0">
              <a:lnSpc>
                <a:spcPct val="142727"/>
              </a:lnSpc>
              <a:spcBef>
                <a:spcPts val="0"/>
              </a:spcBef>
              <a:spcAft>
                <a:spcPts val="0"/>
              </a:spcAft>
              <a:buNone/>
            </a:pPr>
            <a:endParaRPr sz="3300">
              <a:solidFill>
                <a:srgbClr val="FFFFFF"/>
              </a:solidFill>
              <a:latin typeface="Roboto"/>
              <a:ea typeface="Roboto"/>
              <a:cs typeface="Roboto"/>
              <a:sym typeface="Roboto"/>
            </a:endParaRPr>
          </a:p>
          <a:p>
            <a:pPr marL="0" lvl="0" indent="0" algn="ctr" rtl="0">
              <a:lnSpc>
                <a:spcPct val="142727"/>
              </a:lnSpc>
              <a:spcBef>
                <a:spcPts val="0"/>
              </a:spcBef>
              <a:spcAft>
                <a:spcPts val="0"/>
              </a:spcAft>
              <a:buNone/>
            </a:pPr>
            <a:endParaRPr sz="2200">
              <a:solidFill>
                <a:srgbClr val="FFFFFF"/>
              </a:solidFill>
              <a:latin typeface="Roboto"/>
              <a:ea typeface="Roboto"/>
              <a:cs typeface="Roboto"/>
              <a:sym typeface="Roboto"/>
            </a:endParaRPr>
          </a:p>
        </p:txBody>
      </p:sp>
      <p:pic>
        <p:nvPicPr>
          <p:cNvPr id="297" name="Google Shape;297;p55" descr="A\times B = \{ (a;b) |a \in A, b \in B \}" title="MathEquation,#ffffff"/>
          <p:cNvPicPr preferRelativeResize="0"/>
          <p:nvPr/>
        </p:nvPicPr>
        <p:blipFill>
          <a:blip r:embed="rId3">
            <a:alphaModFix/>
          </a:blip>
          <a:stretch>
            <a:fillRect/>
          </a:stretch>
        </p:blipFill>
        <p:spPr>
          <a:xfrm>
            <a:off x="6705138" y="1081931"/>
            <a:ext cx="5147734" cy="482600"/>
          </a:xfrm>
          <a:prstGeom prst="rect">
            <a:avLst/>
          </a:prstGeom>
          <a:noFill/>
          <a:ln>
            <a:noFill/>
          </a:ln>
        </p:spPr>
      </p:pic>
      <p:pic>
        <p:nvPicPr>
          <p:cNvPr id="298" name="Google Shape;298;p55" descr="|A \times B| = |A| \cdot |B|" title="MathEquation,#ffffff"/>
          <p:cNvPicPr preferRelativeResize="0"/>
          <p:nvPr/>
        </p:nvPicPr>
        <p:blipFill>
          <a:blip r:embed="rId4">
            <a:alphaModFix/>
          </a:blip>
          <a:stretch>
            <a:fillRect/>
          </a:stretch>
        </p:blipFill>
        <p:spPr>
          <a:xfrm>
            <a:off x="7674987" y="1962833"/>
            <a:ext cx="3190744" cy="482600"/>
          </a:xfrm>
          <a:prstGeom prst="rect">
            <a:avLst/>
          </a:prstGeom>
          <a:noFill/>
          <a:ln>
            <a:noFill/>
          </a:ln>
        </p:spPr>
      </p:pic>
      <p:pic>
        <p:nvPicPr>
          <p:cNvPr id="299" name="Google Shape;299;p55" descr="A= \{3;5\}, B= \{1;2;3\}" title="MathEquation,#ffffff"/>
          <p:cNvPicPr preferRelativeResize="0"/>
          <p:nvPr/>
        </p:nvPicPr>
        <p:blipFill>
          <a:blip r:embed="rId5">
            <a:alphaModFix/>
          </a:blip>
          <a:stretch>
            <a:fillRect/>
          </a:stretch>
        </p:blipFill>
        <p:spPr>
          <a:xfrm>
            <a:off x="7202963" y="4702188"/>
            <a:ext cx="4196522" cy="482600"/>
          </a:xfrm>
          <a:prstGeom prst="rect">
            <a:avLst/>
          </a:prstGeom>
          <a:noFill/>
          <a:ln>
            <a:noFill/>
          </a:ln>
        </p:spPr>
      </p:pic>
      <p:pic>
        <p:nvPicPr>
          <p:cNvPr id="300" name="Google Shape;300;p55" descr="A \times B= \{(3;1);(5;1);(3;2);(5;2);(3;3);(5;3)\}" title="MathEquation,#ffffff"/>
          <p:cNvPicPr preferRelativeResize="0"/>
          <p:nvPr/>
        </p:nvPicPr>
        <p:blipFill>
          <a:blip r:embed="rId6">
            <a:alphaModFix/>
          </a:blip>
          <a:stretch>
            <a:fillRect/>
          </a:stretch>
        </p:blipFill>
        <p:spPr>
          <a:xfrm>
            <a:off x="6705150" y="5383505"/>
            <a:ext cx="5404256" cy="317500"/>
          </a:xfrm>
          <a:prstGeom prst="rect">
            <a:avLst/>
          </a:prstGeom>
          <a:noFill/>
          <a:ln>
            <a:noFill/>
          </a:ln>
        </p:spPr>
      </p:pic>
    </p:spTree>
    <p:extLst>
      <p:ext uri="{BB962C8B-B14F-4D97-AF65-F5344CB8AC3E}">
        <p14:creationId xmlns:p14="http://schemas.microsoft.com/office/powerpoint/2010/main" val="2406501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56"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306" name="Google Shape;306;p56"/>
          <p:cNvSpPr txBox="1"/>
          <p:nvPr/>
        </p:nvSpPr>
        <p:spPr>
          <a:xfrm>
            <a:off x="690847" y="499646"/>
            <a:ext cx="81450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Унарными называются операции, производимые над одним множеством</a:t>
            </a:r>
            <a:endParaRPr/>
          </a:p>
        </p:txBody>
      </p:sp>
    </p:spTree>
    <p:extLst>
      <p:ext uri="{BB962C8B-B14F-4D97-AF65-F5344CB8AC3E}">
        <p14:creationId xmlns:p14="http://schemas.microsoft.com/office/powerpoint/2010/main" val="892895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7"/>
          <p:cNvSpPr/>
          <p:nvPr/>
        </p:nvSpPr>
        <p:spPr>
          <a:xfrm>
            <a:off x="6096000" y="3429000"/>
            <a:ext cx="6096000" cy="342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7"/>
          <p:cNvSpPr txBox="1"/>
          <p:nvPr/>
        </p:nvSpPr>
        <p:spPr>
          <a:xfrm>
            <a:off x="690850" y="692150"/>
            <a:ext cx="4815600" cy="5411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Дополнение</a:t>
            </a:r>
            <a:endParaRPr sz="4400">
              <a:solidFill>
                <a:srgbClr val="000000"/>
              </a:solidFill>
              <a:latin typeface="Roboto"/>
              <a:ea typeface="Roboto"/>
              <a:cs typeface="Roboto"/>
              <a:sym typeface="Roboto"/>
            </a:endParaRPr>
          </a:p>
        </p:txBody>
      </p:sp>
      <p:sp>
        <p:nvSpPr>
          <p:cNvPr id="313" name="Google Shape;313;p57"/>
          <p:cNvSpPr txBox="1"/>
          <p:nvPr/>
        </p:nvSpPr>
        <p:spPr>
          <a:xfrm>
            <a:off x="6248850" y="146750"/>
            <a:ext cx="5796300" cy="3130500"/>
          </a:xfrm>
          <a:prstGeom prst="rect">
            <a:avLst/>
          </a:prstGeom>
          <a:noFill/>
          <a:ln>
            <a:noFill/>
          </a:ln>
        </p:spPr>
        <p:txBody>
          <a:bodyPr spcFirstLastPara="1" wrap="square" lIns="91425" tIns="45700" rIns="91425" bIns="45700" anchor="ctr" anchorCtr="0">
            <a:noAutofit/>
          </a:bodyPr>
          <a:lstStyle/>
          <a:p>
            <a:pPr marL="0" lvl="0" indent="0" algn="ctr" rtl="0">
              <a:lnSpc>
                <a:spcPct val="142727"/>
              </a:lnSpc>
              <a:spcBef>
                <a:spcPts val="0"/>
              </a:spcBef>
              <a:spcAft>
                <a:spcPts val="0"/>
              </a:spcAft>
              <a:buNone/>
            </a:pPr>
            <a:endParaRPr sz="3300">
              <a:solidFill>
                <a:srgbClr val="FFFFFF"/>
              </a:solidFill>
              <a:latin typeface="Roboto"/>
              <a:ea typeface="Roboto"/>
              <a:cs typeface="Roboto"/>
              <a:sym typeface="Roboto"/>
            </a:endParaRPr>
          </a:p>
        </p:txBody>
      </p:sp>
      <p:sp>
        <p:nvSpPr>
          <p:cNvPr id="314" name="Google Shape;314;p57"/>
          <p:cNvSpPr/>
          <p:nvPr/>
        </p:nvSpPr>
        <p:spPr>
          <a:xfrm>
            <a:off x="8309800" y="4171525"/>
            <a:ext cx="2036100" cy="2036100"/>
          </a:xfrm>
          <a:prstGeom prst="ellipse">
            <a:avLst/>
          </a:prstGeom>
          <a:solidFill>
            <a:srgbClr val="000000"/>
          </a:solid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5" name="Google Shape;315;p57" descr="\bar A = U\text { \ } A=\{x|x \notin A\}" title="MathEquation,#ffffff"/>
          <p:cNvPicPr preferRelativeResize="0"/>
          <p:nvPr/>
        </p:nvPicPr>
        <p:blipFill>
          <a:blip r:embed="rId3">
            <a:alphaModFix/>
          </a:blip>
          <a:stretch>
            <a:fillRect/>
          </a:stretch>
        </p:blipFill>
        <p:spPr>
          <a:xfrm>
            <a:off x="6922200" y="1413575"/>
            <a:ext cx="4547500" cy="596850"/>
          </a:xfrm>
          <a:prstGeom prst="rect">
            <a:avLst/>
          </a:prstGeom>
          <a:noFill/>
          <a:ln>
            <a:noFill/>
          </a:ln>
        </p:spPr>
      </p:pic>
    </p:spTree>
    <p:extLst>
      <p:ext uri="{BB962C8B-B14F-4D97-AF65-F5344CB8AC3E}">
        <p14:creationId xmlns:p14="http://schemas.microsoft.com/office/powerpoint/2010/main" val="4206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9"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40" name="Google Shape;140;p29"/>
          <p:cNvSpPr txBox="1"/>
          <p:nvPr/>
        </p:nvSpPr>
        <p:spPr>
          <a:xfrm>
            <a:off x="690851" y="499650"/>
            <a:ext cx="10371900" cy="5521800"/>
          </a:xfrm>
          <a:prstGeom prst="rect">
            <a:avLst/>
          </a:prstGeom>
          <a:noFill/>
          <a:ln>
            <a:noFill/>
          </a:ln>
        </p:spPr>
        <p:txBody>
          <a:bodyPr spcFirstLastPara="1" wrap="square" lIns="91425" tIns="45700" rIns="91425" bIns="45700" anchor="t" anchorCtr="0">
            <a:noAutofit/>
          </a:bodyPr>
          <a:lstStyle/>
          <a:p>
            <a:pPr marL="0" lvl="0" indent="0" algn="l" rtl="0">
              <a:lnSpc>
                <a:spcPct val="123636"/>
              </a:lnSpc>
              <a:spcBef>
                <a:spcPts val="0"/>
              </a:spcBef>
              <a:spcAft>
                <a:spcPts val="0"/>
              </a:spcAft>
              <a:buClr>
                <a:schemeClr val="lt1"/>
              </a:buClr>
              <a:buSzPts val="4400"/>
              <a:buFont typeface="Arial"/>
              <a:buNone/>
            </a:pPr>
            <a:r>
              <a:rPr lang="ru-RU" sz="4400">
                <a:solidFill>
                  <a:schemeClr val="lt1"/>
                </a:solidFill>
              </a:rPr>
              <a:t>Кантор: “Не существует максимального кардинального числа”</a:t>
            </a:r>
            <a:endParaRPr sz="4400">
              <a:solidFill>
                <a:schemeClr val="lt1"/>
              </a:solidFill>
            </a:endParaRPr>
          </a:p>
          <a:p>
            <a:pPr marL="0" lvl="0" indent="0" algn="l" rtl="0">
              <a:lnSpc>
                <a:spcPct val="123636"/>
              </a:lnSpc>
              <a:spcBef>
                <a:spcPts val="0"/>
              </a:spcBef>
              <a:spcAft>
                <a:spcPts val="0"/>
              </a:spcAft>
              <a:buClr>
                <a:schemeClr val="lt1"/>
              </a:buClr>
              <a:buSzPts val="4400"/>
              <a:buFont typeface="Arial"/>
              <a:buNone/>
            </a:pPr>
            <a:endParaRPr sz="4400">
              <a:solidFill>
                <a:schemeClr val="lt1"/>
              </a:solidFill>
            </a:endParaRPr>
          </a:p>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rPr>
              <a:t>Рассел: “По теории Кантора нельзя составить множество всех множеств”.</a:t>
            </a:r>
            <a:endParaRPr sz="4400">
              <a:solidFill>
                <a:srgbClr val="FFFFFF"/>
              </a:solidFill>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8"/>
          <p:cNvSpPr txBox="1"/>
          <p:nvPr/>
        </p:nvSpPr>
        <p:spPr>
          <a:xfrm>
            <a:off x="690850" y="692150"/>
            <a:ext cx="4815600" cy="5411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Булеан</a:t>
            </a:r>
            <a:endParaRPr sz="4400">
              <a:solidFill>
                <a:srgbClr val="000000"/>
              </a:solidFill>
              <a:latin typeface="Roboto"/>
              <a:ea typeface="Roboto"/>
              <a:cs typeface="Roboto"/>
              <a:sym typeface="Roboto"/>
            </a:endParaRPr>
          </a:p>
        </p:txBody>
      </p:sp>
      <p:sp>
        <p:nvSpPr>
          <p:cNvPr id="321" name="Google Shape;321;p58"/>
          <p:cNvSpPr txBox="1"/>
          <p:nvPr/>
        </p:nvSpPr>
        <p:spPr>
          <a:xfrm>
            <a:off x="6888164" y="692150"/>
            <a:ext cx="4681200" cy="2036100"/>
          </a:xfrm>
          <a:prstGeom prst="rect">
            <a:avLst/>
          </a:prstGeom>
          <a:noFill/>
          <a:ln>
            <a:noFill/>
          </a:ln>
        </p:spPr>
        <p:txBody>
          <a:bodyPr spcFirstLastPara="1" wrap="square" lIns="91425" tIns="45700" rIns="91425" bIns="45700" anchor="ctr" anchorCtr="0">
            <a:noAutofit/>
          </a:bodyPr>
          <a:lstStyle/>
          <a:p>
            <a:pPr marL="0" lvl="0" indent="0" algn="ctr" rtl="0">
              <a:lnSpc>
                <a:spcPct val="142727"/>
              </a:lnSpc>
              <a:spcBef>
                <a:spcPts val="0"/>
              </a:spcBef>
              <a:spcAft>
                <a:spcPts val="0"/>
              </a:spcAft>
              <a:buNone/>
            </a:pPr>
            <a:endParaRPr sz="3300">
              <a:solidFill>
                <a:srgbClr val="FFFFFF"/>
              </a:solidFill>
              <a:latin typeface="Roboto"/>
              <a:ea typeface="Roboto"/>
              <a:cs typeface="Roboto"/>
              <a:sym typeface="Roboto"/>
            </a:endParaRPr>
          </a:p>
        </p:txBody>
      </p:sp>
      <p:sp>
        <p:nvSpPr>
          <p:cNvPr id="322" name="Google Shape;322;p58"/>
          <p:cNvSpPr txBox="1"/>
          <p:nvPr/>
        </p:nvSpPr>
        <p:spPr>
          <a:xfrm>
            <a:off x="6683200" y="4329725"/>
            <a:ext cx="4891800" cy="2036100"/>
          </a:xfrm>
          <a:prstGeom prst="rect">
            <a:avLst/>
          </a:prstGeom>
          <a:noFill/>
          <a:ln>
            <a:noFill/>
          </a:ln>
        </p:spPr>
        <p:txBody>
          <a:bodyPr spcFirstLastPara="1" wrap="square" lIns="91425" tIns="45700" rIns="91425" bIns="45700" anchor="ctr" anchorCtr="0">
            <a:noAutofit/>
          </a:bodyPr>
          <a:lstStyle/>
          <a:p>
            <a:pPr marL="0" lvl="0" indent="0" algn="ctr" rtl="0">
              <a:lnSpc>
                <a:spcPct val="142727"/>
              </a:lnSpc>
              <a:spcBef>
                <a:spcPts val="0"/>
              </a:spcBef>
              <a:spcAft>
                <a:spcPts val="0"/>
              </a:spcAft>
              <a:buNone/>
            </a:pPr>
            <a:endParaRPr sz="2800" baseline="30000">
              <a:solidFill>
                <a:srgbClr val="FFFFFF"/>
              </a:solidFill>
              <a:latin typeface="Roboto"/>
              <a:ea typeface="Roboto"/>
              <a:cs typeface="Roboto"/>
              <a:sym typeface="Roboto"/>
            </a:endParaRPr>
          </a:p>
        </p:txBody>
      </p:sp>
      <p:pic>
        <p:nvPicPr>
          <p:cNvPr id="323" name="Google Shape;323;p58" descr="𝒫X= \{A|A\subset X \}" title="MathEquation,#ffffff"/>
          <p:cNvPicPr preferRelativeResize="0"/>
          <p:nvPr/>
        </p:nvPicPr>
        <p:blipFill>
          <a:blip r:embed="rId3">
            <a:alphaModFix/>
          </a:blip>
          <a:stretch>
            <a:fillRect/>
          </a:stretch>
        </p:blipFill>
        <p:spPr>
          <a:xfrm>
            <a:off x="7592838" y="1468900"/>
            <a:ext cx="3271864" cy="482600"/>
          </a:xfrm>
          <a:prstGeom prst="rect">
            <a:avLst/>
          </a:prstGeom>
          <a:noFill/>
          <a:ln>
            <a:noFill/>
          </a:ln>
        </p:spPr>
      </p:pic>
      <p:pic>
        <p:nvPicPr>
          <p:cNvPr id="324" name="Google Shape;324;p58" descr="|𝒫X|= 2^{|X|}" title="MathEquation,#ffffff"/>
          <p:cNvPicPr preferRelativeResize="0"/>
          <p:nvPr/>
        </p:nvPicPr>
        <p:blipFill>
          <a:blip r:embed="rId4">
            <a:alphaModFix/>
          </a:blip>
          <a:stretch>
            <a:fillRect/>
          </a:stretch>
        </p:blipFill>
        <p:spPr>
          <a:xfrm>
            <a:off x="8300688" y="5066606"/>
            <a:ext cx="1856154" cy="482600"/>
          </a:xfrm>
          <a:prstGeom prst="rect">
            <a:avLst/>
          </a:prstGeom>
          <a:noFill/>
          <a:ln>
            <a:noFill/>
          </a:ln>
        </p:spPr>
      </p:pic>
    </p:spTree>
    <p:extLst>
      <p:ext uri="{BB962C8B-B14F-4D97-AF65-F5344CB8AC3E}">
        <p14:creationId xmlns:p14="http://schemas.microsoft.com/office/powerpoint/2010/main" val="27940033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Google Shape;329;p59"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330" name="Google Shape;330;p59"/>
          <p:cNvSpPr txBox="1"/>
          <p:nvPr/>
        </p:nvSpPr>
        <p:spPr>
          <a:xfrm>
            <a:off x="690851" y="499650"/>
            <a:ext cx="99549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В первую очередь выполняются унарные операции, во вторую - пересечение, в третью - все прочие, имеющие равный приоритет.</a:t>
            </a:r>
            <a:endParaRPr/>
          </a:p>
        </p:txBody>
      </p:sp>
    </p:spTree>
    <p:extLst>
      <p:ext uri="{BB962C8B-B14F-4D97-AF65-F5344CB8AC3E}">
        <p14:creationId xmlns:p14="http://schemas.microsoft.com/office/powerpoint/2010/main" val="14102542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60"/>
          <p:cNvSpPr txBox="1"/>
          <p:nvPr/>
        </p:nvSpPr>
        <p:spPr>
          <a:xfrm>
            <a:off x="690846" y="2247774"/>
            <a:ext cx="10810200" cy="33705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0"/>
              </a:spcBef>
              <a:spcAft>
                <a:spcPts val="0"/>
              </a:spcAft>
              <a:buClr>
                <a:srgbClr val="FFFFFF"/>
              </a:buClr>
              <a:buSzPts val="3300"/>
              <a:buAutoNum type="arabicPeriod"/>
            </a:pPr>
            <a:r>
              <a:rPr lang="ru-RU" sz="3300">
                <a:solidFill>
                  <a:srgbClr val="FFFFFF"/>
                </a:solidFill>
                <a:latin typeface="Roboto"/>
                <a:ea typeface="Roboto"/>
                <a:cs typeface="Roboto"/>
                <a:sym typeface="Roboto"/>
              </a:rPr>
              <a:t>           = {</a:t>
            </a:r>
            <a:r>
              <a:rPr lang="ru-RU" sz="3300">
                <a:solidFill>
                  <a:srgbClr val="000000"/>
                </a:solidFill>
                <a:latin typeface="Roboto"/>
                <a:ea typeface="Roboto"/>
                <a:cs typeface="Roboto"/>
                <a:sym typeface="Roboto"/>
              </a:rPr>
              <a:t>20</a:t>
            </a:r>
            <a:r>
              <a:rPr lang="ru-RU" sz="3300">
                <a:solidFill>
                  <a:srgbClr val="FFFFFF"/>
                </a:solidFill>
                <a:latin typeface="Roboto"/>
                <a:ea typeface="Roboto"/>
                <a:cs typeface="Roboto"/>
                <a:sym typeface="Roboto"/>
              </a:rPr>
              <a:t>; </a:t>
            </a:r>
            <a:r>
              <a:rPr lang="ru-RU" sz="3300">
                <a:solidFill>
                  <a:srgbClr val="FFFF00"/>
                </a:solidFill>
                <a:latin typeface="Roboto"/>
                <a:ea typeface="Roboto"/>
                <a:cs typeface="Roboto"/>
                <a:sym typeface="Roboto"/>
              </a:rPr>
              <a:t>40</a:t>
            </a:r>
            <a:r>
              <a:rPr lang="ru-RU" sz="3300">
                <a:solidFill>
                  <a:srgbClr val="FFFFFF"/>
                </a:solidFill>
                <a:latin typeface="Roboto"/>
                <a:ea typeface="Roboto"/>
                <a:cs typeface="Roboto"/>
                <a:sym typeface="Roboto"/>
              </a:rPr>
              <a:t>; </a:t>
            </a:r>
            <a:r>
              <a:rPr lang="ru-RU" sz="3300">
                <a:solidFill>
                  <a:srgbClr val="000000"/>
                </a:solidFill>
                <a:latin typeface="Roboto"/>
                <a:ea typeface="Roboto"/>
                <a:cs typeface="Roboto"/>
                <a:sym typeface="Roboto"/>
              </a:rPr>
              <a:t>60</a:t>
            </a:r>
            <a:r>
              <a:rPr lang="ru-RU" sz="3300">
                <a:solidFill>
                  <a:srgbClr val="FFFFFF"/>
                </a:solidFill>
                <a:latin typeface="Roboto"/>
                <a:ea typeface="Roboto"/>
                <a:cs typeface="Roboto"/>
                <a:sym typeface="Roboto"/>
              </a:rPr>
              <a:t>}    {30; </a:t>
            </a:r>
            <a:r>
              <a:rPr lang="ru-RU" sz="3300">
                <a:solidFill>
                  <a:srgbClr val="FFFF00"/>
                </a:solidFill>
                <a:latin typeface="Roboto"/>
                <a:ea typeface="Roboto"/>
                <a:cs typeface="Roboto"/>
                <a:sym typeface="Roboto"/>
              </a:rPr>
              <a:t>40</a:t>
            </a:r>
            <a:r>
              <a:rPr lang="ru-RU" sz="3300">
                <a:solidFill>
                  <a:srgbClr val="FFFFFF"/>
                </a:solidFill>
                <a:latin typeface="Roboto"/>
                <a:ea typeface="Roboto"/>
                <a:cs typeface="Roboto"/>
                <a:sym typeface="Roboto"/>
              </a:rPr>
              <a:t>; 50} = {</a:t>
            </a:r>
            <a:r>
              <a:rPr lang="ru-RU" sz="3300">
                <a:solidFill>
                  <a:srgbClr val="FFFF00"/>
                </a:solidFill>
                <a:latin typeface="Roboto"/>
                <a:ea typeface="Roboto"/>
                <a:cs typeface="Roboto"/>
                <a:sym typeface="Roboto"/>
              </a:rPr>
              <a:t>40</a:t>
            </a:r>
            <a:r>
              <a:rPr lang="ru-RU" sz="3300">
                <a:solidFill>
                  <a:srgbClr val="FFFFFF"/>
                </a:solidFill>
                <a:latin typeface="Roboto"/>
                <a:ea typeface="Roboto"/>
                <a:cs typeface="Roboto"/>
                <a:sym typeface="Roboto"/>
              </a:rPr>
              <a:t>}</a:t>
            </a:r>
            <a:endParaRPr sz="22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r>
              <a:rPr lang="ru-RU" sz="3300">
                <a:solidFill>
                  <a:srgbClr val="FFFFFF"/>
                </a:solidFill>
                <a:latin typeface="Roboto"/>
                <a:ea typeface="Roboto"/>
                <a:cs typeface="Roboto"/>
                <a:sym typeface="Roboto"/>
              </a:rPr>
              <a:t>           = {</a:t>
            </a:r>
            <a:r>
              <a:rPr lang="ru-RU" sz="3300">
                <a:latin typeface="Roboto"/>
                <a:ea typeface="Roboto"/>
                <a:cs typeface="Roboto"/>
                <a:sym typeface="Roboto"/>
              </a:rPr>
              <a:t>20</a:t>
            </a:r>
            <a:r>
              <a:rPr lang="ru-RU" sz="3300">
                <a:solidFill>
                  <a:srgbClr val="FFFFFF"/>
                </a:solidFill>
                <a:latin typeface="Roboto"/>
                <a:ea typeface="Roboto"/>
                <a:cs typeface="Roboto"/>
                <a:sym typeface="Roboto"/>
              </a:rPr>
              <a:t>;</a:t>
            </a:r>
            <a:r>
              <a:rPr lang="ru-RU" sz="3300">
                <a:solidFill>
                  <a:srgbClr val="FF9900"/>
                </a:solidFill>
                <a:latin typeface="Roboto"/>
                <a:ea typeface="Roboto"/>
                <a:cs typeface="Roboto"/>
                <a:sym typeface="Roboto"/>
              </a:rPr>
              <a:t> </a:t>
            </a:r>
            <a:r>
              <a:rPr lang="ru-RU" sz="3300">
                <a:solidFill>
                  <a:srgbClr val="FFFF00"/>
                </a:solidFill>
                <a:latin typeface="Roboto"/>
                <a:ea typeface="Roboto"/>
                <a:cs typeface="Roboto"/>
                <a:sym typeface="Roboto"/>
              </a:rPr>
              <a:t>40</a:t>
            </a:r>
            <a:r>
              <a:rPr lang="ru-RU" sz="3300">
                <a:solidFill>
                  <a:srgbClr val="FFFFFF"/>
                </a:solidFill>
                <a:latin typeface="Roboto"/>
                <a:ea typeface="Roboto"/>
                <a:cs typeface="Roboto"/>
                <a:sym typeface="Roboto"/>
              </a:rPr>
              <a:t>;</a:t>
            </a:r>
            <a:r>
              <a:rPr lang="ru-RU" sz="3300">
                <a:solidFill>
                  <a:srgbClr val="FF9900"/>
                </a:solidFill>
                <a:latin typeface="Roboto"/>
                <a:ea typeface="Roboto"/>
                <a:cs typeface="Roboto"/>
                <a:sym typeface="Roboto"/>
              </a:rPr>
              <a:t> </a:t>
            </a:r>
            <a:r>
              <a:rPr lang="ru-RU" sz="3300">
                <a:latin typeface="Roboto"/>
                <a:ea typeface="Roboto"/>
                <a:cs typeface="Roboto"/>
                <a:sym typeface="Roboto"/>
              </a:rPr>
              <a:t>60</a:t>
            </a:r>
            <a:r>
              <a:rPr lang="ru-RU" sz="3300">
                <a:solidFill>
                  <a:srgbClr val="FFFFFF"/>
                </a:solidFill>
                <a:latin typeface="Roboto"/>
                <a:ea typeface="Roboto"/>
                <a:cs typeface="Roboto"/>
                <a:sym typeface="Roboto"/>
              </a:rPr>
              <a:t>}    {30;</a:t>
            </a:r>
            <a:r>
              <a:rPr lang="ru-RU" sz="3300">
                <a:solidFill>
                  <a:srgbClr val="FF9900"/>
                </a:solidFill>
                <a:latin typeface="Roboto"/>
                <a:ea typeface="Roboto"/>
                <a:cs typeface="Roboto"/>
                <a:sym typeface="Roboto"/>
              </a:rPr>
              <a:t> </a:t>
            </a:r>
            <a:r>
              <a:rPr lang="ru-RU" sz="3300">
                <a:solidFill>
                  <a:srgbClr val="FFFF00"/>
                </a:solidFill>
                <a:latin typeface="Roboto"/>
                <a:ea typeface="Roboto"/>
                <a:cs typeface="Roboto"/>
                <a:sym typeface="Roboto"/>
              </a:rPr>
              <a:t>40</a:t>
            </a:r>
            <a:r>
              <a:rPr lang="ru-RU" sz="3300">
                <a:solidFill>
                  <a:srgbClr val="FFFFFF"/>
                </a:solidFill>
                <a:latin typeface="Roboto"/>
                <a:ea typeface="Roboto"/>
                <a:cs typeface="Roboto"/>
                <a:sym typeface="Roboto"/>
              </a:rPr>
              <a:t>;</a:t>
            </a:r>
            <a:r>
              <a:rPr lang="ru-RU" sz="3300">
                <a:solidFill>
                  <a:srgbClr val="FF9900"/>
                </a:solidFill>
                <a:latin typeface="Roboto"/>
                <a:ea typeface="Roboto"/>
                <a:cs typeface="Roboto"/>
                <a:sym typeface="Roboto"/>
              </a:rPr>
              <a:t> </a:t>
            </a:r>
            <a:r>
              <a:rPr lang="ru-RU" sz="3300">
                <a:solidFill>
                  <a:srgbClr val="FFFFFF"/>
                </a:solidFill>
                <a:latin typeface="Roboto"/>
                <a:ea typeface="Roboto"/>
                <a:cs typeface="Roboto"/>
                <a:sym typeface="Roboto"/>
              </a:rPr>
              <a:t>50} = {</a:t>
            </a:r>
            <a:r>
              <a:rPr lang="ru-RU" sz="3300">
                <a:latin typeface="Roboto"/>
                <a:ea typeface="Roboto"/>
                <a:cs typeface="Roboto"/>
                <a:sym typeface="Roboto"/>
              </a:rPr>
              <a:t>20</a:t>
            </a:r>
            <a:r>
              <a:rPr lang="ru-RU" sz="3300">
                <a:solidFill>
                  <a:srgbClr val="FFFFFF"/>
                </a:solidFill>
                <a:latin typeface="Roboto"/>
                <a:ea typeface="Roboto"/>
                <a:cs typeface="Roboto"/>
                <a:sym typeface="Roboto"/>
              </a:rPr>
              <a:t>; 30; </a:t>
            </a:r>
            <a:r>
              <a:rPr lang="ru-RU" sz="3300">
                <a:solidFill>
                  <a:srgbClr val="FFFF00"/>
                </a:solidFill>
                <a:latin typeface="Roboto"/>
                <a:ea typeface="Roboto"/>
                <a:cs typeface="Roboto"/>
                <a:sym typeface="Roboto"/>
              </a:rPr>
              <a:t>40</a:t>
            </a:r>
            <a:r>
              <a:rPr lang="ru-RU" sz="3300">
                <a:solidFill>
                  <a:srgbClr val="FFFFFF"/>
                </a:solidFill>
                <a:latin typeface="Roboto"/>
                <a:ea typeface="Roboto"/>
                <a:cs typeface="Roboto"/>
                <a:sym typeface="Roboto"/>
              </a:rPr>
              <a:t>; 50; </a:t>
            </a:r>
            <a:r>
              <a:rPr lang="ru-RU" sz="3300">
                <a:latin typeface="Roboto"/>
                <a:ea typeface="Roboto"/>
                <a:cs typeface="Roboto"/>
                <a:sym typeface="Roboto"/>
              </a:rPr>
              <a:t>60</a:t>
            </a:r>
            <a:r>
              <a:rPr lang="ru-RU" sz="3300">
                <a:solidFill>
                  <a:srgbClr val="FFFFFF"/>
                </a:solidFill>
                <a:latin typeface="Roboto"/>
                <a:ea typeface="Roboto"/>
                <a:cs typeface="Roboto"/>
                <a:sym typeface="Roboto"/>
              </a:rPr>
              <a:t>} </a:t>
            </a:r>
            <a:endParaRPr sz="3300">
              <a:solidFill>
                <a:srgbClr val="FFFFFF"/>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r>
              <a:rPr lang="ru-RU" sz="3300">
                <a:solidFill>
                  <a:srgbClr val="FFFFFF"/>
                </a:solidFill>
                <a:latin typeface="Roboto"/>
                <a:ea typeface="Roboto"/>
                <a:cs typeface="Roboto"/>
                <a:sym typeface="Roboto"/>
              </a:rPr>
              <a:t>          = {</a:t>
            </a:r>
            <a:r>
              <a:rPr lang="ru-RU" sz="3300">
                <a:latin typeface="Roboto"/>
                <a:ea typeface="Roboto"/>
                <a:cs typeface="Roboto"/>
                <a:sym typeface="Roboto"/>
              </a:rPr>
              <a:t>20</a:t>
            </a:r>
            <a:r>
              <a:rPr lang="ru-RU" sz="3300">
                <a:solidFill>
                  <a:srgbClr val="FFFFFF"/>
                </a:solidFill>
                <a:latin typeface="Roboto"/>
                <a:ea typeface="Roboto"/>
                <a:cs typeface="Roboto"/>
                <a:sym typeface="Roboto"/>
              </a:rPr>
              <a:t>; </a:t>
            </a:r>
            <a:r>
              <a:rPr lang="ru-RU" sz="3300">
                <a:solidFill>
                  <a:srgbClr val="FFFF00"/>
                </a:solidFill>
                <a:latin typeface="Roboto"/>
                <a:ea typeface="Roboto"/>
                <a:cs typeface="Roboto"/>
                <a:sym typeface="Roboto"/>
              </a:rPr>
              <a:t>40</a:t>
            </a:r>
            <a:r>
              <a:rPr lang="ru-RU" sz="3300">
                <a:solidFill>
                  <a:srgbClr val="FFFFFF"/>
                </a:solidFill>
                <a:latin typeface="Roboto"/>
                <a:ea typeface="Roboto"/>
                <a:cs typeface="Roboto"/>
                <a:sym typeface="Roboto"/>
              </a:rPr>
              <a:t>; </a:t>
            </a:r>
            <a:r>
              <a:rPr lang="ru-RU" sz="3300">
                <a:latin typeface="Roboto"/>
                <a:ea typeface="Roboto"/>
                <a:cs typeface="Roboto"/>
                <a:sym typeface="Roboto"/>
              </a:rPr>
              <a:t>60</a:t>
            </a:r>
            <a:r>
              <a:rPr lang="ru-RU" sz="3300">
                <a:solidFill>
                  <a:srgbClr val="FFFFFF"/>
                </a:solidFill>
                <a:latin typeface="Roboto"/>
                <a:ea typeface="Roboto"/>
                <a:cs typeface="Roboto"/>
                <a:sym typeface="Roboto"/>
              </a:rPr>
              <a:t>}   {30; </a:t>
            </a:r>
            <a:r>
              <a:rPr lang="ru-RU" sz="3300">
                <a:solidFill>
                  <a:srgbClr val="FFFF00"/>
                </a:solidFill>
                <a:latin typeface="Roboto"/>
                <a:ea typeface="Roboto"/>
                <a:cs typeface="Roboto"/>
                <a:sym typeface="Roboto"/>
              </a:rPr>
              <a:t>40</a:t>
            </a:r>
            <a:r>
              <a:rPr lang="ru-RU" sz="3300">
                <a:solidFill>
                  <a:srgbClr val="FFFFFF"/>
                </a:solidFill>
                <a:latin typeface="Roboto"/>
                <a:ea typeface="Roboto"/>
                <a:cs typeface="Roboto"/>
                <a:sym typeface="Roboto"/>
              </a:rPr>
              <a:t>; 50} = {</a:t>
            </a:r>
            <a:r>
              <a:rPr lang="ru-RU" sz="3300">
                <a:solidFill>
                  <a:srgbClr val="000000"/>
                </a:solidFill>
                <a:latin typeface="Roboto"/>
                <a:ea typeface="Roboto"/>
                <a:cs typeface="Roboto"/>
                <a:sym typeface="Roboto"/>
              </a:rPr>
              <a:t>20</a:t>
            </a:r>
            <a:r>
              <a:rPr lang="ru-RU" sz="3300">
                <a:solidFill>
                  <a:srgbClr val="FFFFFF"/>
                </a:solidFill>
                <a:latin typeface="Roboto"/>
                <a:ea typeface="Roboto"/>
                <a:cs typeface="Roboto"/>
                <a:sym typeface="Roboto"/>
              </a:rPr>
              <a:t>; </a:t>
            </a:r>
            <a:r>
              <a:rPr lang="ru-RU" sz="3300">
                <a:solidFill>
                  <a:srgbClr val="000000"/>
                </a:solidFill>
                <a:latin typeface="Roboto"/>
                <a:ea typeface="Roboto"/>
                <a:cs typeface="Roboto"/>
                <a:sym typeface="Roboto"/>
              </a:rPr>
              <a:t>60</a:t>
            </a:r>
            <a:r>
              <a:rPr lang="ru-RU" sz="3300">
                <a:solidFill>
                  <a:srgbClr val="FFFFFF"/>
                </a:solidFill>
                <a:latin typeface="Roboto"/>
                <a:ea typeface="Roboto"/>
                <a:cs typeface="Roboto"/>
                <a:sym typeface="Roboto"/>
              </a:rPr>
              <a:t>} </a:t>
            </a:r>
            <a:endParaRPr sz="3300">
              <a:solidFill>
                <a:srgbClr val="FFFFFF"/>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r>
              <a:rPr lang="ru-RU" sz="3300">
                <a:solidFill>
                  <a:srgbClr val="FFFFFF"/>
                </a:solidFill>
                <a:latin typeface="Roboto"/>
                <a:ea typeface="Roboto"/>
                <a:cs typeface="Roboto"/>
                <a:sym typeface="Roboto"/>
              </a:rPr>
              <a:t>          = {30; </a:t>
            </a:r>
            <a:r>
              <a:rPr lang="ru-RU" sz="3300">
                <a:solidFill>
                  <a:srgbClr val="FFFF00"/>
                </a:solidFill>
                <a:latin typeface="Roboto"/>
                <a:ea typeface="Roboto"/>
                <a:cs typeface="Roboto"/>
                <a:sym typeface="Roboto"/>
              </a:rPr>
              <a:t>40</a:t>
            </a:r>
            <a:r>
              <a:rPr lang="ru-RU" sz="3300">
                <a:solidFill>
                  <a:srgbClr val="FFFFFF"/>
                </a:solidFill>
                <a:latin typeface="Roboto"/>
                <a:ea typeface="Roboto"/>
                <a:cs typeface="Roboto"/>
                <a:sym typeface="Roboto"/>
              </a:rPr>
              <a:t>; 50}   {</a:t>
            </a:r>
            <a:r>
              <a:rPr lang="ru-RU" sz="3300">
                <a:solidFill>
                  <a:srgbClr val="000000"/>
                </a:solidFill>
                <a:latin typeface="Roboto"/>
                <a:ea typeface="Roboto"/>
                <a:cs typeface="Roboto"/>
                <a:sym typeface="Roboto"/>
              </a:rPr>
              <a:t>20</a:t>
            </a:r>
            <a:r>
              <a:rPr lang="ru-RU" sz="3300">
                <a:solidFill>
                  <a:srgbClr val="FFFFFF"/>
                </a:solidFill>
                <a:latin typeface="Roboto"/>
                <a:ea typeface="Roboto"/>
                <a:cs typeface="Roboto"/>
                <a:sym typeface="Roboto"/>
              </a:rPr>
              <a:t>; </a:t>
            </a:r>
            <a:r>
              <a:rPr lang="ru-RU" sz="3300">
                <a:solidFill>
                  <a:srgbClr val="FFFF00"/>
                </a:solidFill>
                <a:latin typeface="Roboto"/>
                <a:ea typeface="Roboto"/>
                <a:cs typeface="Roboto"/>
                <a:sym typeface="Roboto"/>
              </a:rPr>
              <a:t>40</a:t>
            </a:r>
            <a:r>
              <a:rPr lang="ru-RU" sz="3300">
                <a:solidFill>
                  <a:srgbClr val="FFFFFF"/>
                </a:solidFill>
                <a:latin typeface="Roboto"/>
                <a:ea typeface="Roboto"/>
                <a:cs typeface="Roboto"/>
                <a:sym typeface="Roboto"/>
              </a:rPr>
              <a:t>; </a:t>
            </a:r>
            <a:r>
              <a:rPr lang="ru-RU" sz="3300">
                <a:solidFill>
                  <a:srgbClr val="000000"/>
                </a:solidFill>
                <a:latin typeface="Roboto"/>
                <a:ea typeface="Roboto"/>
                <a:cs typeface="Roboto"/>
                <a:sym typeface="Roboto"/>
              </a:rPr>
              <a:t>60</a:t>
            </a:r>
            <a:r>
              <a:rPr lang="ru-RU" sz="3300">
                <a:solidFill>
                  <a:srgbClr val="FFFFFF"/>
                </a:solidFill>
                <a:latin typeface="Roboto"/>
                <a:ea typeface="Roboto"/>
                <a:cs typeface="Roboto"/>
                <a:sym typeface="Roboto"/>
              </a:rPr>
              <a:t>} = {30; 50}</a:t>
            </a:r>
            <a:endParaRPr sz="3300">
              <a:solidFill>
                <a:srgbClr val="FFFFFF"/>
              </a:solidFill>
              <a:latin typeface="Roboto"/>
              <a:ea typeface="Roboto"/>
              <a:cs typeface="Roboto"/>
              <a:sym typeface="Roboto"/>
            </a:endParaRPr>
          </a:p>
        </p:txBody>
      </p:sp>
      <p:pic>
        <p:nvPicPr>
          <p:cNvPr id="336" name="Google Shape;336;p60" descr="A= \{20;40;60\}, B= \{30;40;50\}, U=\{10;..;90\}" title="MathEquation,#000000"/>
          <p:cNvPicPr preferRelativeResize="0"/>
          <p:nvPr/>
        </p:nvPicPr>
        <p:blipFill>
          <a:blip r:embed="rId3">
            <a:alphaModFix/>
          </a:blip>
          <a:stretch>
            <a:fillRect/>
          </a:stretch>
        </p:blipFill>
        <p:spPr>
          <a:xfrm>
            <a:off x="616175" y="484300"/>
            <a:ext cx="11095450" cy="610250"/>
          </a:xfrm>
          <a:prstGeom prst="rect">
            <a:avLst/>
          </a:prstGeom>
          <a:noFill/>
          <a:ln>
            <a:noFill/>
          </a:ln>
        </p:spPr>
      </p:pic>
      <p:pic>
        <p:nvPicPr>
          <p:cNvPr id="337" name="Google Shape;337;p60" descr="A\cap B" title="MathEquation,#ffffff"/>
          <p:cNvPicPr preferRelativeResize="0"/>
          <p:nvPr/>
        </p:nvPicPr>
        <p:blipFill>
          <a:blip r:embed="rId4">
            <a:alphaModFix/>
          </a:blip>
          <a:stretch>
            <a:fillRect/>
          </a:stretch>
        </p:blipFill>
        <p:spPr>
          <a:xfrm>
            <a:off x="1172064" y="2360971"/>
            <a:ext cx="1143000" cy="395775"/>
          </a:xfrm>
          <a:prstGeom prst="rect">
            <a:avLst/>
          </a:prstGeom>
          <a:noFill/>
          <a:ln>
            <a:noFill/>
          </a:ln>
        </p:spPr>
      </p:pic>
      <p:pic>
        <p:nvPicPr>
          <p:cNvPr id="338" name="Google Shape;338;p60" descr="\cap " title="MathEquation,#ffffff"/>
          <p:cNvPicPr preferRelativeResize="0"/>
          <p:nvPr/>
        </p:nvPicPr>
        <p:blipFill>
          <a:blip r:embed="rId5">
            <a:alphaModFix/>
          </a:blip>
          <a:stretch>
            <a:fillRect/>
          </a:stretch>
        </p:blipFill>
        <p:spPr>
          <a:xfrm>
            <a:off x="4833525" y="2370661"/>
            <a:ext cx="335764" cy="395775"/>
          </a:xfrm>
          <a:prstGeom prst="rect">
            <a:avLst/>
          </a:prstGeom>
          <a:noFill/>
          <a:ln>
            <a:noFill/>
          </a:ln>
        </p:spPr>
      </p:pic>
      <p:pic>
        <p:nvPicPr>
          <p:cNvPr id="339" name="Google Shape;339;p60" descr="\cup " title="MathEquation,#ffffff"/>
          <p:cNvPicPr preferRelativeResize="0"/>
          <p:nvPr/>
        </p:nvPicPr>
        <p:blipFill>
          <a:blip r:embed="rId6">
            <a:alphaModFix/>
          </a:blip>
          <a:stretch>
            <a:fillRect/>
          </a:stretch>
        </p:blipFill>
        <p:spPr>
          <a:xfrm>
            <a:off x="4843211" y="3091536"/>
            <a:ext cx="335774" cy="395787"/>
          </a:xfrm>
          <a:prstGeom prst="rect">
            <a:avLst/>
          </a:prstGeom>
          <a:noFill/>
          <a:ln>
            <a:noFill/>
          </a:ln>
        </p:spPr>
      </p:pic>
      <p:pic>
        <p:nvPicPr>
          <p:cNvPr id="340" name="Google Shape;340;p60" descr="A\cup B" title="MathEquation,#ffffff"/>
          <p:cNvPicPr preferRelativeResize="0"/>
          <p:nvPr/>
        </p:nvPicPr>
        <p:blipFill>
          <a:blip r:embed="rId7">
            <a:alphaModFix/>
          </a:blip>
          <a:stretch>
            <a:fillRect/>
          </a:stretch>
        </p:blipFill>
        <p:spPr>
          <a:xfrm>
            <a:off x="1162364" y="3072171"/>
            <a:ext cx="1143040" cy="395775"/>
          </a:xfrm>
          <a:prstGeom prst="rect">
            <a:avLst/>
          </a:prstGeom>
          <a:noFill/>
          <a:ln>
            <a:noFill/>
          </a:ln>
        </p:spPr>
      </p:pic>
      <p:pic>
        <p:nvPicPr>
          <p:cNvPr id="341" name="Google Shape;341;p60" descr="A\text{ \ }  B" title="MathEquation,#ffffff"/>
          <p:cNvPicPr preferRelativeResize="0"/>
          <p:nvPr/>
        </p:nvPicPr>
        <p:blipFill>
          <a:blip r:embed="rId8">
            <a:alphaModFix/>
          </a:blip>
          <a:stretch>
            <a:fillRect/>
          </a:stretch>
        </p:blipFill>
        <p:spPr>
          <a:xfrm>
            <a:off x="1143002" y="3685652"/>
            <a:ext cx="1023024" cy="547325"/>
          </a:xfrm>
          <a:prstGeom prst="rect">
            <a:avLst/>
          </a:prstGeom>
          <a:noFill/>
          <a:ln>
            <a:noFill/>
          </a:ln>
        </p:spPr>
      </p:pic>
      <p:pic>
        <p:nvPicPr>
          <p:cNvPr id="342" name="Google Shape;342;p60" descr="B\text{ \ }  A" title="MathEquation,#ffffff"/>
          <p:cNvPicPr preferRelativeResize="0"/>
          <p:nvPr/>
        </p:nvPicPr>
        <p:blipFill>
          <a:blip r:embed="rId9">
            <a:alphaModFix/>
          </a:blip>
          <a:stretch>
            <a:fillRect/>
          </a:stretch>
        </p:blipFill>
        <p:spPr>
          <a:xfrm>
            <a:off x="1152686" y="4407336"/>
            <a:ext cx="1023030" cy="547325"/>
          </a:xfrm>
          <a:prstGeom prst="rect">
            <a:avLst/>
          </a:prstGeom>
          <a:noFill/>
          <a:ln>
            <a:noFill/>
          </a:ln>
        </p:spPr>
      </p:pic>
      <p:pic>
        <p:nvPicPr>
          <p:cNvPr id="343" name="Google Shape;343;p60" descr="\text{ \ }" title="MathEquation,#ffffff"/>
          <p:cNvPicPr preferRelativeResize="0"/>
          <p:nvPr/>
        </p:nvPicPr>
        <p:blipFill>
          <a:blip r:embed="rId10">
            <a:alphaModFix/>
          </a:blip>
          <a:stretch>
            <a:fillRect/>
          </a:stretch>
        </p:blipFill>
        <p:spPr>
          <a:xfrm>
            <a:off x="4659175" y="3627900"/>
            <a:ext cx="378434" cy="610251"/>
          </a:xfrm>
          <a:prstGeom prst="rect">
            <a:avLst/>
          </a:prstGeom>
          <a:noFill/>
          <a:ln>
            <a:noFill/>
          </a:ln>
        </p:spPr>
      </p:pic>
      <p:pic>
        <p:nvPicPr>
          <p:cNvPr id="344" name="Google Shape;344;p60" descr="\text{ \ }" title="MathEquation,#ffffff"/>
          <p:cNvPicPr preferRelativeResize="0"/>
          <p:nvPr/>
        </p:nvPicPr>
        <p:blipFill>
          <a:blip r:embed="rId10">
            <a:alphaModFix/>
          </a:blip>
          <a:stretch>
            <a:fillRect/>
          </a:stretch>
        </p:blipFill>
        <p:spPr>
          <a:xfrm>
            <a:off x="4639802" y="4339520"/>
            <a:ext cx="378434" cy="610251"/>
          </a:xfrm>
          <a:prstGeom prst="rect">
            <a:avLst/>
          </a:prstGeom>
          <a:noFill/>
          <a:ln>
            <a:noFill/>
          </a:ln>
        </p:spPr>
      </p:pic>
    </p:spTree>
    <p:extLst>
      <p:ext uri="{BB962C8B-B14F-4D97-AF65-F5344CB8AC3E}">
        <p14:creationId xmlns:p14="http://schemas.microsoft.com/office/powerpoint/2010/main" val="25240650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61"/>
          <p:cNvSpPr txBox="1"/>
          <p:nvPr/>
        </p:nvSpPr>
        <p:spPr>
          <a:xfrm>
            <a:off x="690846" y="2247774"/>
            <a:ext cx="10810200" cy="33705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0"/>
              </a:spcBef>
              <a:spcAft>
                <a:spcPts val="0"/>
              </a:spcAft>
              <a:buClr>
                <a:srgbClr val="FFFFFF"/>
              </a:buClr>
              <a:buSzPts val="3300"/>
              <a:buAutoNum type="arabicPeriod" startAt="5"/>
            </a:pPr>
            <a:r>
              <a:rPr lang="ru-RU" sz="3300">
                <a:solidFill>
                  <a:srgbClr val="FFFFFF"/>
                </a:solidFill>
                <a:latin typeface="Roboto"/>
                <a:ea typeface="Roboto"/>
                <a:cs typeface="Roboto"/>
                <a:sym typeface="Roboto"/>
              </a:rPr>
              <a:t>          = {</a:t>
            </a:r>
            <a:r>
              <a:rPr lang="ru-RU" sz="3300">
                <a:solidFill>
                  <a:srgbClr val="000000"/>
                </a:solidFill>
                <a:latin typeface="Roboto"/>
                <a:ea typeface="Roboto"/>
                <a:cs typeface="Roboto"/>
                <a:sym typeface="Roboto"/>
              </a:rPr>
              <a:t>20</a:t>
            </a:r>
            <a:r>
              <a:rPr lang="ru-RU" sz="3300">
                <a:solidFill>
                  <a:srgbClr val="FFFFFF"/>
                </a:solidFill>
                <a:latin typeface="Roboto"/>
                <a:ea typeface="Roboto"/>
                <a:cs typeface="Roboto"/>
                <a:sym typeface="Roboto"/>
              </a:rPr>
              <a:t>; </a:t>
            </a:r>
            <a:r>
              <a:rPr lang="ru-RU" sz="3300">
                <a:solidFill>
                  <a:srgbClr val="FFFF00"/>
                </a:solidFill>
                <a:latin typeface="Roboto"/>
                <a:ea typeface="Roboto"/>
                <a:cs typeface="Roboto"/>
                <a:sym typeface="Roboto"/>
              </a:rPr>
              <a:t>40</a:t>
            </a:r>
            <a:r>
              <a:rPr lang="ru-RU" sz="3300">
                <a:solidFill>
                  <a:srgbClr val="FFFFFF"/>
                </a:solidFill>
                <a:latin typeface="Roboto"/>
                <a:ea typeface="Roboto"/>
                <a:cs typeface="Roboto"/>
                <a:sym typeface="Roboto"/>
              </a:rPr>
              <a:t>; </a:t>
            </a:r>
            <a:r>
              <a:rPr lang="ru-RU" sz="3300">
                <a:solidFill>
                  <a:srgbClr val="000000"/>
                </a:solidFill>
                <a:latin typeface="Roboto"/>
                <a:ea typeface="Roboto"/>
                <a:cs typeface="Roboto"/>
                <a:sym typeface="Roboto"/>
              </a:rPr>
              <a:t>60</a:t>
            </a:r>
            <a:r>
              <a:rPr lang="ru-RU" sz="3300">
                <a:solidFill>
                  <a:srgbClr val="FFFFFF"/>
                </a:solidFill>
                <a:latin typeface="Roboto"/>
                <a:ea typeface="Roboto"/>
                <a:cs typeface="Roboto"/>
                <a:sym typeface="Roboto"/>
              </a:rPr>
              <a:t>}    {30; </a:t>
            </a:r>
            <a:r>
              <a:rPr lang="ru-RU" sz="3300">
                <a:solidFill>
                  <a:srgbClr val="FFFF00"/>
                </a:solidFill>
                <a:latin typeface="Roboto"/>
                <a:ea typeface="Roboto"/>
                <a:cs typeface="Roboto"/>
                <a:sym typeface="Roboto"/>
              </a:rPr>
              <a:t>40</a:t>
            </a:r>
            <a:r>
              <a:rPr lang="ru-RU" sz="3300">
                <a:solidFill>
                  <a:srgbClr val="FFFFFF"/>
                </a:solidFill>
                <a:latin typeface="Roboto"/>
                <a:ea typeface="Roboto"/>
                <a:cs typeface="Roboto"/>
                <a:sym typeface="Roboto"/>
              </a:rPr>
              <a:t>; 50} = {</a:t>
            </a:r>
            <a:r>
              <a:rPr lang="ru-RU" sz="3300">
                <a:solidFill>
                  <a:srgbClr val="000000"/>
                </a:solidFill>
                <a:latin typeface="Roboto"/>
                <a:ea typeface="Roboto"/>
                <a:cs typeface="Roboto"/>
                <a:sym typeface="Roboto"/>
              </a:rPr>
              <a:t>20</a:t>
            </a:r>
            <a:r>
              <a:rPr lang="ru-RU" sz="3300">
                <a:solidFill>
                  <a:srgbClr val="FFFFFF"/>
                </a:solidFill>
                <a:latin typeface="Roboto"/>
                <a:ea typeface="Roboto"/>
                <a:cs typeface="Roboto"/>
                <a:sym typeface="Roboto"/>
              </a:rPr>
              <a:t>; 30; 50; </a:t>
            </a:r>
            <a:r>
              <a:rPr lang="ru-RU" sz="3300">
                <a:solidFill>
                  <a:srgbClr val="000000"/>
                </a:solidFill>
                <a:latin typeface="Roboto"/>
                <a:ea typeface="Roboto"/>
                <a:cs typeface="Roboto"/>
                <a:sym typeface="Roboto"/>
              </a:rPr>
              <a:t>60</a:t>
            </a:r>
            <a:r>
              <a:rPr lang="ru-RU" sz="3300">
                <a:solidFill>
                  <a:srgbClr val="FFFFFF"/>
                </a:solidFill>
                <a:latin typeface="Roboto"/>
                <a:ea typeface="Roboto"/>
                <a:cs typeface="Roboto"/>
                <a:sym typeface="Roboto"/>
              </a:rPr>
              <a:t>}</a:t>
            </a:r>
            <a:endParaRPr sz="22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startAt="5"/>
            </a:pPr>
            <a:r>
              <a:rPr lang="ru-RU" sz="3300">
                <a:solidFill>
                  <a:srgbClr val="FFFFFF"/>
                </a:solidFill>
                <a:latin typeface="Roboto"/>
                <a:ea typeface="Roboto"/>
                <a:cs typeface="Roboto"/>
                <a:sym typeface="Roboto"/>
              </a:rPr>
              <a:t>          = {</a:t>
            </a:r>
            <a:r>
              <a:rPr lang="ru-RU" sz="3300">
                <a:latin typeface="Roboto"/>
                <a:ea typeface="Roboto"/>
                <a:cs typeface="Roboto"/>
                <a:sym typeface="Roboto"/>
              </a:rPr>
              <a:t>20</a:t>
            </a:r>
            <a:r>
              <a:rPr lang="ru-RU" sz="3300">
                <a:solidFill>
                  <a:srgbClr val="FFFFFF"/>
                </a:solidFill>
                <a:latin typeface="Roboto"/>
                <a:ea typeface="Roboto"/>
                <a:cs typeface="Roboto"/>
                <a:sym typeface="Roboto"/>
              </a:rPr>
              <a:t>;</a:t>
            </a:r>
            <a:r>
              <a:rPr lang="ru-RU" sz="3300">
                <a:solidFill>
                  <a:srgbClr val="FF9900"/>
                </a:solidFill>
                <a:latin typeface="Roboto"/>
                <a:ea typeface="Roboto"/>
                <a:cs typeface="Roboto"/>
                <a:sym typeface="Roboto"/>
              </a:rPr>
              <a:t> </a:t>
            </a:r>
            <a:r>
              <a:rPr lang="ru-RU" sz="3300">
                <a:latin typeface="Roboto"/>
                <a:ea typeface="Roboto"/>
                <a:cs typeface="Roboto"/>
                <a:sym typeface="Roboto"/>
              </a:rPr>
              <a:t>40</a:t>
            </a:r>
            <a:r>
              <a:rPr lang="ru-RU" sz="3300">
                <a:solidFill>
                  <a:srgbClr val="FFFFFF"/>
                </a:solidFill>
                <a:latin typeface="Roboto"/>
                <a:ea typeface="Roboto"/>
                <a:cs typeface="Roboto"/>
                <a:sym typeface="Roboto"/>
              </a:rPr>
              <a:t>;</a:t>
            </a:r>
            <a:r>
              <a:rPr lang="ru-RU" sz="3300">
                <a:solidFill>
                  <a:srgbClr val="FF9900"/>
                </a:solidFill>
                <a:latin typeface="Roboto"/>
                <a:ea typeface="Roboto"/>
                <a:cs typeface="Roboto"/>
                <a:sym typeface="Roboto"/>
              </a:rPr>
              <a:t> </a:t>
            </a:r>
            <a:r>
              <a:rPr lang="ru-RU" sz="3300">
                <a:latin typeface="Roboto"/>
                <a:ea typeface="Roboto"/>
                <a:cs typeface="Roboto"/>
                <a:sym typeface="Roboto"/>
              </a:rPr>
              <a:t>60</a:t>
            </a:r>
            <a:r>
              <a:rPr lang="ru-RU" sz="3300">
                <a:solidFill>
                  <a:srgbClr val="FFFFFF"/>
                </a:solidFill>
                <a:latin typeface="Roboto"/>
                <a:ea typeface="Roboto"/>
                <a:cs typeface="Roboto"/>
                <a:sym typeface="Roboto"/>
              </a:rPr>
              <a:t>}    {30;</a:t>
            </a:r>
            <a:r>
              <a:rPr lang="ru-RU" sz="3300">
                <a:solidFill>
                  <a:srgbClr val="FF9900"/>
                </a:solidFill>
                <a:latin typeface="Roboto"/>
                <a:ea typeface="Roboto"/>
                <a:cs typeface="Roboto"/>
                <a:sym typeface="Roboto"/>
              </a:rPr>
              <a:t> </a:t>
            </a:r>
            <a:r>
              <a:rPr lang="ru-RU" sz="3300">
                <a:solidFill>
                  <a:srgbClr val="FFFFFF"/>
                </a:solidFill>
                <a:latin typeface="Roboto"/>
                <a:ea typeface="Roboto"/>
                <a:cs typeface="Roboto"/>
                <a:sym typeface="Roboto"/>
              </a:rPr>
              <a:t>40;</a:t>
            </a:r>
            <a:r>
              <a:rPr lang="ru-RU" sz="3300">
                <a:solidFill>
                  <a:srgbClr val="FF9900"/>
                </a:solidFill>
                <a:latin typeface="Roboto"/>
                <a:ea typeface="Roboto"/>
                <a:cs typeface="Roboto"/>
                <a:sym typeface="Roboto"/>
              </a:rPr>
              <a:t> </a:t>
            </a:r>
            <a:r>
              <a:rPr lang="ru-RU" sz="3300">
                <a:solidFill>
                  <a:srgbClr val="FFFFFF"/>
                </a:solidFill>
                <a:latin typeface="Roboto"/>
                <a:ea typeface="Roboto"/>
                <a:cs typeface="Roboto"/>
                <a:sym typeface="Roboto"/>
              </a:rPr>
              <a:t>50} = </a:t>
            </a:r>
            <a:endParaRPr sz="3300">
              <a:solidFill>
                <a:srgbClr val="FFFFFF"/>
              </a:solidFill>
              <a:latin typeface="Roboto"/>
              <a:ea typeface="Roboto"/>
              <a:cs typeface="Roboto"/>
              <a:sym typeface="Roboto"/>
            </a:endParaRPr>
          </a:p>
          <a:p>
            <a:pPr marL="457200" lvl="0" indent="0" algn="l" rtl="0">
              <a:lnSpc>
                <a:spcPct val="142727"/>
              </a:lnSpc>
              <a:spcBef>
                <a:spcPts val="0"/>
              </a:spcBef>
              <a:spcAft>
                <a:spcPts val="0"/>
              </a:spcAft>
              <a:buNone/>
            </a:pPr>
            <a:r>
              <a:rPr lang="ru-RU" sz="3300">
                <a:solidFill>
                  <a:srgbClr val="FFFFFF"/>
                </a:solidFill>
                <a:latin typeface="Roboto"/>
                <a:ea typeface="Roboto"/>
                <a:cs typeface="Roboto"/>
                <a:sym typeface="Roboto"/>
              </a:rPr>
              <a:t>                                           {{</a:t>
            </a:r>
            <a:r>
              <a:rPr lang="ru-RU" sz="3300">
                <a:latin typeface="Roboto"/>
                <a:ea typeface="Roboto"/>
                <a:cs typeface="Roboto"/>
                <a:sym typeface="Roboto"/>
              </a:rPr>
              <a:t>20</a:t>
            </a:r>
            <a:r>
              <a:rPr lang="ru-RU" sz="3300">
                <a:solidFill>
                  <a:srgbClr val="FFFFFF"/>
                </a:solidFill>
                <a:latin typeface="Roboto"/>
                <a:ea typeface="Roboto"/>
                <a:cs typeface="Roboto"/>
                <a:sym typeface="Roboto"/>
              </a:rPr>
              <a:t>; 30}; {</a:t>
            </a:r>
            <a:r>
              <a:rPr lang="ru-RU" sz="3300">
                <a:solidFill>
                  <a:srgbClr val="000000"/>
                </a:solidFill>
                <a:latin typeface="Roboto"/>
                <a:ea typeface="Roboto"/>
                <a:cs typeface="Roboto"/>
                <a:sym typeface="Roboto"/>
              </a:rPr>
              <a:t>20</a:t>
            </a:r>
            <a:r>
              <a:rPr lang="ru-RU" sz="3300">
                <a:solidFill>
                  <a:srgbClr val="FFFFFF"/>
                </a:solidFill>
                <a:latin typeface="Roboto"/>
                <a:ea typeface="Roboto"/>
                <a:cs typeface="Roboto"/>
                <a:sym typeface="Roboto"/>
              </a:rPr>
              <a:t>; 40}; {</a:t>
            </a:r>
            <a:r>
              <a:rPr lang="ru-RU" sz="3300">
                <a:solidFill>
                  <a:srgbClr val="000000"/>
                </a:solidFill>
                <a:latin typeface="Roboto"/>
                <a:ea typeface="Roboto"/>
                <a:cs typeface="Roboto"/>
                <a:sym typeface="Roboto"/>
              </a:rPr>
              <a:t>20</a:t>
            </a:r>
            <a:r>
              <a:rPr lang="ru-RU" sz="3300">
                <a:solidFill>
                  <a:srgbClr val="FFFFFF"/>
                </a:solidFill>
                <a:latin typeface="Roboto"/>
                <a:ea typeface="Roboto"/>
                <a:cs typeface="Roboto"/>
                <a:sym typeface="Roboto"/>
              </a:rPr>
              <a:t>; 50};</a:t>
            </a:r>
            <a:endParaRPr sz="3300">
              <a:solidFill>
                <a:srgbClr val="FFFFFF"/>
              </a:solidFill>
              <a:latin typeface="Roboto"/>
              <a:ea typeface="Roboto"/>
              <a:cs typeface="Roboto"/>
              <a:sym typeface="Roboto"/>
            </a:endParaRPr>
          </a:p>
          <a:p>
            <a:pPr marL="457200" lvl="0" indent="0" algn="l" rtl="0">
              <a:lnSpc>
                <a:spcPct val="142727"/>
              </a:lnSpc>
              <a:spcBef>
                <a:spcPts val="0"/>
              </a:spcBef>
              <a:spcAft>
                <a:spcPts val="0"/>
              </a:spcAft>
              <a:buNone/>
            </a:pPr>
            <a:r>
              <a:rPr lang="ru-RU" sz="3300">
                <a:solidFill>
                  <a:srgbClr val="FFFFFF"/>
                </a:solidFill>
                <a:latin typeface="Roboto"/>
                <a:ea typeface="Roboto"/>
                <a:cs typeface="Roboto"/>
                <a:sym typeface="Roboto"/>
              </a:rPr>
              <a:t>                                            {</a:t>
            </a:r>
            <a:r>
              <a:rPr lang="ru-RU" sz="3300">
                <a:latin typeface="Roboto"/>
                <a:ea typeface="Roboto"/>
                <a:cs typeface="Roboto"/>
                <a:sym typeface="Roboto"/>
              </a:rPr>
              <a:t>40</a:t>
            </a:r>
            <a:r>
              <a:rPr lang="ru-RU" sz="3300">
                <a:solidFill>
                  <a:srgbClr val="FFFFFF"/>
                </a:solidFill>
                <a:latin typeface="Roboto"/>
                <a:ea typeface="Roboto"/>
                <a:cs typeface="Roboto"/>
                <a:sym typeface="Roboto"/>
              </a:rPr>
              <a:t>; 30}; {</a:t>
            </a:r>
            <a:r>
              <a:rPr lang="ru-RU" sz="3300">
                <a:latin typeface="Roboto"/>
                <a:ea typeface="Roboto"/>
                <a:cs typeface="Roboto"/>
                <a:sym typeface="Roboto"/>
              </a:rPr>
              <a:t>40</a:t>
            </a:r>
            <a:r>
              <a:rPr lang="ru-RU" sz="3300">
                <a:solidFill>
                  <a:srgbClr val="FFFFFF"/>
                </a:solidFill>
                <a:latin typeface="Roboto"/>
                <a:ea typeface="Roboto"/>
                <a:cs typeface="Roboto"/>
                <a:sym typeface="Roboto"/>
              </a:rPr>
              <a:t>; 40}; {</a:t>
            </a:r>
            <a:r>
              <a:rPr lang="ru-RU" sz="3300">
                <a:latin typeface="Roboto"/>
                <a:ea typeface="Roboto"/>
                <a:cs typeface="Roboto"/>
                <a:sym typeface="Roboto"/>
              </a:rPr>
              <a:t>40</a:t>
            </a:r>
            <a:r>
              <a:rPr lang="ru-RU" sz="3300">
                <a:solidFill>
                  <a:srgbClr val="FFFFFF"/>
                </a:solidFill>
                <a:latin typeface="Roboto"/>
                <a:ea typeface="Roboto"/>
                <a:cs typeface="Roboto"/>
                <a:sym typeface="Roboto"/>
              </a:rPr>
              <a:t>; 50};</a:t>
            </a:r>
            <a:endParaRPr sz="3300">
              <a:solidFill>
                <a:srgbClr val="FFFFFF"/>
              </a:solidFill>
              <a:latin typeface="Roboto"/>
              <a:ea typeface="Roboto"/>
              <a:cs typeface="Roboto"/>
              <a:sym typeface="Roboto"/>
            </a:endParaRPr>
          </a:p>
          <a:p>
            <a:pPr marL="457200" lvl="0" indent="0" algn="l" rtl="0">
              <a:lnSpc>
                <a:spcPct val="142727"/>
              </a:lnSpc>
              <a:spcBef>
                <a:spcPts val="0"/>
              </a:spcBef>
              <a:spcAft>
                <a:spcPts val="0"/>
              </a:spcAft>
              <a:buNone/>
            </a:pPr>
            <a:r>
              <a:rPr lang="ru-RU" sz="3300">
                <a:solidFill>
                  <a:srgbClr val="FFFFFF"/>
                </a:solidFill>
                <a:latin typeface="Roboto"/>
                <a:ea typeface="Roboto"/>
                <a:cs typeface="Roboto"/>
                <a:sym typeface="Roboto"/>
              </a:rPr>
              <a:t>                                            {</a:t>
            </a:r>
            <a:r>
              <a:rPr lang="ru-RU" sz="3300">
                <a:solidFill>
                  <a:srgbClr val="000000"/>
                </a:solidFill>
                <a:latin typeface="Roboto"/>
                <a:ea typeface="Roboto"/>
                <a:cs typeface="Roboto"/>
                <a:sym typeface="Roboto"/>
              </a:rPr>
              <a:t>60</a:t>
            </a:r>
            <a:r>
              <a:rPr lang="ru-RU" sz="3300">
                <a:solidFill>
                  <a:srgbClr val="FFFFFF"/>
                </a:solidFill>
                <a:latin typeface="Roboto"/>
                <a:ea typeface="Roboto"/>
                <a:cs typeface="Roboto"/>
                <a:sym typeface="Roboto"/>
              </a:rPr>
              <a:t>; 30}; {</a:t>
            </a:r>
            <a:r>
              <a:rPr lang="ru-RU" sz="3300">
                <a:solidFill>
                  <a:srgbClr val="000000"/>
                </a:solidFill>
                <a:latin typeface="Roboto"/>
                <a:ea typeface="Roboto"/>
                <a:cs typeface="Roboto"/>
                <a:sym typeface="Roboto"/>
              </a:rPr>
              <a:t>60</a:t>
            </a:r>
            <a:r>
              <a:rPr lang="ru-RU" sz="3300">
                <a:solidFill>
                  <a:srgbClr val="FFFFFF"/>
                </a:solidFill>
                <a:latin typeface="Roboto"/>
                <a:ea typeface="Roboto"/>
                <a:cs typeface="Roboto"/>
                <a:sym typeface="Roboto"/>
              </a:rPr>
              <a:t>; 40}; {</a:t>
            </a:r>
            <a:r>
              <a:rPr lang="ru-RU" sz="3300">
                <a:solidFill>
                  <a:srgbClr val="000000"/>
                </a:solidFill>
                <a:latin typeface="Roboto"/>
                <a:ea typeface="Roboto"/>
                <a:cs typeface="Roboto"/>
                <a:sym typeface="Roboto"/>
              </a:rPr>
              <a:t>60</a:t>
            </a:r>
            <a:r>
              <a:rPr lang="ru-RU" sz="3300">
                <a:solidFill>
                  <a:srgbClr val="FFFFFF"/>
                </a:solidFill>
                <a:latin typeface="Roboto"/>
                <a:ea typeface="Roboto"/>
                <a:cs typeface="Roboto"/>
                <a:sym typeface="Roboto"/>
              </a:rPr>
              <a:t>; 50}} </a:t>
            </a:r>
            <a:endParaRPr sz="3300">
              <a:solidFill>
                <a:srgbClr val="FFFFFF"/>
              </a:solidFill>
              <a:latin typeface="Roboto"/>
              <a:ea typeface="Roboto"/>
              <a:cs typeface="Roboto"/>
              <a:sym typeface="Roboto"/>
            </a:endParaRPr>
          </a:p>
        </p:txBody>
      </p:sp>
      <p:pic>
        <p:nvPicPr>
          <p:cNvPr id="350" name="Google Shape;350;p61" descr="A \triangle  B" title="MathEquation,#ffffff"/>
          <p:cNvPicPr preferRelativeResize="0"/>
          <p:nvPr/>
        </p:nvPicPr>
        <p:blipFill>
          <a:blip r:embed="rId3">
            <a:alphaModFix/>
          </a:blip>
          <a:stretch>
            <a:fillRect/>
          </a:stretch>
        </p:blipFill>
        <p:spPr>
          <a:xfrm>
            <a:off x="1189377" y="2373309"/>
            <a:ext cx="990076" cy="373750"/>
          </a:xfrm>
          <a:prstGeom prst="rect">
            <a:avLst/>
          </a:prstGeom>
          <a:noFill/>
          <a:ln>
            <a:noFill/>
          </a:ln>
        </p:spPr>
      </p:pic>
      <p:pic>
        <p:nvPicPr>
          <p:cNvPr id="351" name="Google Shape;351;p61" descr="A\times B" title="MathEquation,#ffffff"/>
          <p:cNvPicPr preferRelativeResize="0"/>
          <p:nvPr/>
        </p:nvPicPr>
        <p:blipFill>
          <a:blip r:embed="rId4">
            <a:alphaModFix/>
          </a:blip>
          <a:stretch>
            <a:fillRect/>
          </a:stretch>
        </p:blipFill>
        <p:spPr>
          <a:xfrm>
            <a:off x="1160997" y="3099544"/>
            <a:ext cx="1107670" cy="368300"/>
          </a:xfrm>
          <a:prstGeom prst="rect">
            <a:avLst/>
          </a:prstGeom>
          <a:noFill/>
          <a:ln>
            <a:noFill/>
          </a:ln>
        </p:spPr>
      </p:pic>
      <p:pic>
        <p:nvPicPr>
          <p:cNvPr id="352" name="Google Shape;352;p61" descr="\times" title="MathEquation,#ffffff"/>
          <p:cNvPicPr preferRelativeResize="0"/>
          <p:nvPr/>
        </p:nvPicPr>
        <p:blipFill>
          <a:blip r:embed="rId5">
            <a:alphaModFix/>
          </a:blip>
          <a:stretch>
            <a:fillRect/>
          </a:stretch>
        </p:blipFill>
        <p:spPr>
          <a:xfrm>
            <a:off x="4717308" y="3099542"/>
            <a:ext cx="385636" cy="330201"/>
          </a:xfrm>
          <a:prstGeom prst="rect">
            <a:avLst/>
          </a:prstGeom>
          <a:noFill/>
          <a:ln>
            <a:noFill/>
          </a:ln>
        </p:spPr>
      </p:pic>
      <p:pic>
        <p:nvPicPr>
          <p:cNvPr id="353" name="Google Shape;353;p61" descr="\triangle " title="MathEquation,#ffffff"/>
          <p:cNvPicPr preferRelativeResize="0"/>
          <p:nvPr/>
        </p:nvPicPr>
        <p:blipFill>
          <a:blip r:embed="rId6">
            <a:alphaModFix/>
          </a:blip>
          <a:stretch>
            <a:fillRect/>
          </a:stretch>
        </p:blipFill>
        <p:spPr>
          <a:xfrm>
            <a:off x="4717300" y="2385711"/>
            <a:ext cx="361078" cy="368300"/>
          </a:xfrm>
          <a:prstGeom prst="rect">
            <a:avLst/>
          </a:prstGeom>
          <a:noFill/>
          <a:ln>
            <a:noFill/>
          </a:ln>
        </p:spPr>
      </p:pic>
      <p:pic>
        <p:nvPicPr>
          <p:cNvPr id="354" name="Google Shape;354;p61" descr="A= \{20;40;60\}, B= \{30;40;50\}, U=\{10;..;90\}" title="MathEquation,#000000"/>
          <p:cNvPicPr preferRelativeResize="0"/>
          <p:nvPr/>
        </p:nvPicPr>
        <p:blipFill>
          <a:blip r:embed="rId7">
            <a:alphaModFix/>
          </a:blip>
          <a:stretch>
            <a:fillRect/>
          </a:stretch>
        </p:blipFill>
        <p:spPr>
          <a:xfrm>
            <a:off x="619950" y="513400"/>
            <a:ext cx="11083636" cy="609600"/>
          </a:xfrm>
          <a:prstGeom prst="rect">
            <a:avLst/>
          </a:prstGeom>
          <a:noFill/>
          <a:ln>
            <a:noFill/>
          </a:ln>
        </p:spPr>
      </p:pic>
    </p:spTree>
    <p:extLst>
      <p:ext uri="{BB962C8B-B14F-4D97-AF65-F5344CB8AC3E}">
        <p14:creationId xmlns:p14="http://schemas.microsoft.com/office/powerpoint/2010/main" val="2567991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62"/>
          <p:cNvSpPr txBox="1"/>
          <p:nvPr/>
        </p:nvSpPr>
        <p:spPr>
          <a:xfrm>
            <a:off x="690846" y="2247774"/>
            <a:ext cx="10810200" cy="33705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0"/>
              </a:spcBef>
              <a:spcAft>
                <a:spcPts val="0"/>
              </a:spcAft>
              <a:buClr>
                <a:srgbClr val="FFFFFF"/>
              </a:buClr>
              <a:buSzPts val="3300"/>
              <a:buAutoNum type="arabicPeriod" startAt="7"/>
            </a:pPr>
            <a:r>
              <a:rPr lang="ru-RU" sz="3300">
                <a:solidFill>
                  <a:srgbClr val="FFFFFF"/>
                </a:solidFill>
                <a:latin typeface="Roboto"/>
                <a:ea typeface="Roboto"/>
                <a:cs typeface="Roboto"/>
                <a:sym typeface="Roboto"/>
              </a:rPr>
              <a:t>A = {10; </a:t>
            </a:r>
            <a:r>
              <a:rPr lang="ru-RU" sz="3300">
                <a:solidFill>
                  <a:srgbClr val="FFFF00"/>
                </a:solidFill>
                <a:latin typeface="Roboto"/>
                <a:ea typeface="Roboto"/>
                <a:cs typeface="Roboto"/>
                <a:sym typeface="Roboto"/>
              </a:rPr>
              <a:t>20</a:t>
            </a:r>
            <a:r>
              <a:rPr lang="ru-RU" sz="3300">
                <a:solidFill>
                  <a:srgbClr val="FFFFFF"/>
                </a:solidFill>
                <a:latin typeface="Roboto"/>
                <a:ea typeface="Roboto"/>
                <a:cs typeface="Roboto"/>
                <a:sym typeface="Roboto"/>
              </a:rPr>
              <a:t>; 30; </a:t>
            </a:r>
            <a:r>
              <a:rPr lang="ru-RU" sz="3300">
                <a:solidFill>
                  <a:srgbClr val="FFFF00"/>
                </a:solidFill>
                <a:latin typeface="Roboto"/>
                <a:ea typeface="Roboto"/>
                <a:cs typeface="Roboto"/>
                <a:sym typeface="Roboto"/>
              </a:rPr>
              <a:t>40</a:t>
            </a:r>
            <a:r>
              <a:rPr lang="ru-RU" sz="3300">
                <a:solidFill>
                  <a:srgbClr val="FFFFFF"/>
                </a:solidFill>
                <a:latin typeface="Roboto"/>
                <a:ea typeface="Roboto"/>
                <a:cs typeface="Roboto"/>
                <a:sym typeface="Roboto"/>
              </a:rPr>
              <a:t>; 50; </a:t>
            </a:r>
            <a:r>
              <a:rPr lang="ru-RU" sz="3300">
                <a:solidFill>
                  <a:srgbClr val="FFFF00"/>
                </a:solidFill>
                <a:latin typeface="Roboto"/>
                <a:ea typeface="Roboto"/>
                <a:cs typeface="Roboto"/>
                <a:sym typeface="Roboto"/>
              </a:rPr>
              <a:t>60</a:t>
            </a:r>
            <a:r>
              <a:rPr lang="ru-RU" sz="3300">
                <a:solidFill>
                  <a:srgbClr val="FFFFFF"/>
                </a:solidFill>
                <a:latin typeface="Roboto"/>
                <a:ea typeface="Roboto"/>
                <a:cs typeface="Roboto"/>
                <a:sym typeface="Roboto"/>
              </a:rPr>
              <a:t>; 70; 80; 90} \ {</a:t>
            </a:r>
            <a:r>
              <a:rPr lang="ru-RU" sz="3300">
                <a:solidFill>
                  <a:srgbClr val="000000"/>
                </a:solidFill>
                <a:latin typeface="Roboto"/>
                <a:ea typeface="Roboto"/>
                <a:cs typeface="Roboto"/>
                <a:sym typeface="Roboto"/>
              </a:rPr>
              <a:t>20</a:t>
            </a:r>
            <a:r>
              <a:rPr lang="ru-RU" sz="3300">
                <a:solidFill>
                  <a:srgbClr val="FFFFFF"/>
                </a:solidFill>
                <a:latin typeface="Roboto"/>
                <a:ea typeface="Roboto"/>
                <a:cs typeface="Roboto"/>
                <a:sym typeface="Roboto"/>
              </a:rPr>
              <a:t>; </a:t>
            </a:r>
            <a:r>
              <a:rPr lang="ru-RU" sz="3300">
                <a:latin typeface="Roboto"/>
                <a:ea typeface="Roboto"/>
                <a:cs typeface="Roboto"/>
                <a:sym typeface="Roboto"/>
              </a:rPr>
              <a:t>40</a:t>
            </a:r>
            <a:r>
              <a:rPr lang="ru-RU" sz="3300">
                <a:solidFill>
                  <a:srgbClr val="FFFFFF"/>
                </a:solidFill>
                <a:latin typeface="Roboto"/>
                <a:ea typeface="Roboto"/>
                <a:cs typeface="Roboto"/>
                <a:sym typeface="Roboto"/>
              </a:rPr>
              <a:t>; </a:t>
            </a:r>
            <a:r>
              <a:rPr lang="ru-RU" sz="3300">
                <a:solidFill>
                  <a:srgbClr val="000000"/>
                </a:solidFill>
                <a:latin typeface="Roboto"/>
                <a:ea typeface="Roboto"/>
                <a:cs typeface="Roboto"/>
                <a:sym typeface="Roboto"/>
              </a:rPr>
              <a:t>60</a:t>
            </a:r>
            <a:r>
              <a:rPr lang="ru-RU" sz="3300">
                <a:solidFill>
                  <a:srgbClr val="FFFFFF"/>
                </a:solidFill>
                <a:latin typeface="Roboto"/>
                <a:ea typeface="Roboto"/>
                <a:cs typeface="Roboto"/>
                <a:sym typeface="Roboto"/>
              </a:rPr>
              <a:t>} = {10; 30; 50; 70; 80; 90}</a:t>
            </a:r>
            <a:endParaRPr sz="22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startAt="7"/>
            </a:pPr>
            <a:r>
              <a:rPr lang="ru-RU" sz="3300">
                <a:solidFill>
                  <a:srgbClr val="FFFFFF"/>
                </a:solidFill>
                <a:latin typeface="Roboto"/>
                <a:ea typeface="Roboto"/>
                <a:cs typeface="Roboto"/>
                <a:sym typeface="Roboto"/>
              </a:rPr>
              <a:t>𝒫A = 𝒫{</a:t>
            </a:r>
            <a:r>
              <a:rPr lang="ru-RU" sz="3300">
                <a:latin typeface="Roboto"/>
                <a:ea typeface="Roboto"/>
                <a:cs typeface="Roboto"/>
                <a:sym typeface="Roboto"/>
              </a:rPr>
              <a:t>20</a:t>
            </a:r>
            <a:r>
              <a:rPr lang="ru-RU" sz="3300">
                <a:solidFill>
                  <a:srgbClr val="FFFFFF"/>
                </a:solidFill>
                <a:latin typeface="Roboto"/>
                <a:ea typeface="Roboto"/>
                <a:cs typeface="Roboto"/>
                <a:sym typeface="Roboto"/>
              </a:rPr>
              <a:t>;</a:t>
            </a:r>
            <a:r>
              <a:rPr lang="ru-RU" sz="3300">
                <a:solidFill>
                  <a:srgbClr val="FF9900"/>
                </a:solidFill>
                <a:latin typeface="Roboto"/>
                <a:ea typeface="Roboto"/>
                <a:cs typeface="Roboto"/>
                <a:sym typeface="Roboto"/>
              </a:rPr>
              <a:t> </a:t>
            </a:r>
            <a:r>
              <a:rPr lang="ru-RU" sz="3300">
                <a:latin typeface="Roboto"/>
                <a:ea typeface="Roboto"/>
                <a:cs typeface="Roboto"/>
                <a:sym typeface="Roboto"/>
              </a:rPr>
              <a:t>40</a:t>
            </a:r>
            <a:r>
              <a:rPr lang="ru-RU" sz="3300">
                <a:solidFill>
                  <a:srgbClr val="FFFFFF"/>
                </a:solidFill>
                <a:latin typeface="Roboto"/>
                <a:ea typeface="Roboto"/>
                <a:cs typeface="Roboto"/>
                <a:sym typeface="Roboto"/>
              </a:rPr>
              <a:t>;</a:t>
            </a:r>
            <a:r>
              <a:rPr lang="ru-RU" sz="3300">
                <a:solidFill>
                  <a:srgbClr val="FF9900"/>
                </a:solidFill>
                <a:latin typeface="Roboto"/>
                <a:ea typeface="Roboto"/>
                <a:cs typeface="Roboto"/>
                <a:sym typeface="Roboto"/>
              </a:rPr>
              <a:t> </a:t>
            </a:r>
            <a:r>
              <a:rPr lang="ru-RU" sz="3300">
                <a:latin typeface="Roboto"/>
                <a:ea typeface="Roboto"/>
                <a:cs typeface="Roboto"/>
                <a:sym typeface="Roboto"/>
              </a:rPr>
              <a:t>60</a:t>
            </a:r>
            <a:r>
              <a:rPr lang="ru-RU" sz="3300">
                <a:solidFill>
                  <a:srgbClr val="FFFFFF"/>
                </a:solidFill>
                <a:latin typeface="Roboto"/>
                <a:ea typeface="Roboto"/>
                <a:cs typeface="Roboto"/>
                <a:sym typeface="Roboto"/>
              </a:rPr>
              <a:t>} = { { }; {</a:t>
            </a:r>
            <a:r>
              <a:rPr lang="ru-RU" sz="3300">
                <a:latin typeface="Roboto"/>
                <a:ea typeface="Roboto"/>
                <a:cs typeface="Roboto"/>
                <a:sym typeface="Roboto"/>
              </a:rPr>
              <a:t>20</a:t>
            </a:r>
            <a:r>
              <a:rPr lang="ru-RU" sz="3300">
                <a:solidFill>
                  <a:srgbClr val="FFFFFF"/>
                </a:solidFill>
                <a:latin typeface="Roboto"/>
                <a:ea typeface="Roboto"/>
                <a:cs typeface="Roboto"/>
                <a:sym typeface="Roboto"/>
              </a:rPr>
              <a:t>}; {</a:t>
            </a:r>
            <a:r>
              <a:rPr lang="ru-RU" sz="3300">
                <a:solidFill>
                  <a:srgbClr val="000000"/>
                </a:solidFill>
                <a:latin typeface="Roboto"/>
                <a:ea typeface="Roboto"/>
                <a:cs typeface="Roboto"/>
                <a:sym typeface="Roboto"/>
              </a:rPr>
              <a:t>40</a:t>
            </a:r>
            <a:r>
              <a:rPr lang="ru-RU" sz="3300">
                <a:solidFill>
                  <a:srgbClr val="FFFFFF"/>
                </a:solidFill>
                <a:latin typeface="Roboto"/>
                <a:ea typeface="Roboto"/>
                <a:cs typeface="Roboto"/>
                <a:sym typeface="Roboto"/>
              </a:rPr>
              <a:t>}; {</a:t>
            </a:r>
            <a:r>
              <a:rPr lang="ru-RU" sz="3300">
                <a:solidFill>
                  <a:srgbClr val="000000"/>
                </a:solidFill>
                <a:latin typeface="Roboto"/>
                <a:ea typeface="Roboto"/>
                <a:cs typeface="Roboto"/>
                <a:sym typeface="Roboto"/>
              </a:rPr>
              <a:t>60</a:t>
            </a:r>
            <a:r>
              <a:rPr lang="ru-RU" sz="3300">
                <a:solidFill>
                  <a:srgbClr val="FFFFFF"/>
                </a:solidFill>
                <a:latin typeface="Roboto"/>
                <a:ea typeface="Roboto"/>
                <a:cs typeface="Roboto"/>
                <a:sym typeface="Roboto"/>
              </a:rPr>
              <a:t>}; {</a:t>
            </a:r>
            <a:r>
              <a:rPr lang="ru-RU" sz="3300">
                <a:latin typeface="Roboto"/>
                <a:ea typeface="Roboto"/>
                <a:cs typeface="Roboto"/>
                <a:sym typeface="Roboto"/>
              </a:rPr>
              <a:t>20</a:t>
            </a:r>
            <a:r>
              <a:rPr lang="ru-RU" sz="3300">
                <a:solidFill>
                  <a:srgbClr val="FFFFFF"/>
                </a:solidFill>
                <a:latin typeface="Roboto"/>
                <a:ea typeface="Roboto"/>
                <a:cs typeface="Roboto"/>
                <a:sym typeface="Roboto"/>
              </a:rPr>
              <a:t>; </a:t>
            </a:r>
            <a:r>
              <a:rPr lang="ru-RU" sz="3300">
                <a:latin typeface="Roboto"/>
                <a:ea typeface="Roboto"/>
                <a:cs typeface="Roboto"/>
                <a:sym typeface="Roboto"/>
              </a:rPr>
              <a:t>40</a:t>
            </a:r>
            <a:r>
              <a:rPr lang="ru-RU" sz="3300">
                <a:solidFill>
                  <a:srgbClr val="FFFFFF"/>
                </a:solidFill>
                <a:latin typeface="Roboto"/>
                <a:ea typeface="Roboto"/>
                <a:cs typeface="Roboto"/>
                <a:sym typeface="Roboto"/>
              </a:rPr>
              <a:t>};               </a:t>
            </a:r>
            <a:endParaRPr sz="3300">
              <a:solidFill>
                <a:srgbClr val="FFFFFF"/>
              </a:solidFill>
              <a:latin typeface="Roboto"/>
              <a:ea typeface="Roboto"/>
              <a:cs typeface="Roboto"/>
              <a:sym typeface="Roboto"/>
            </a:endParaRPr>
          </a:p>
          <a:p>
            <a:pPr marL="457200" lvl="0" indent="0" algn="l" rtl="0">
              <a:lnSpc>
                <a:spcPct val="142727"/>
              </a:lnSpc>
              <a:spcBef>
                <a:spcPts val="0"/>
              </a:spcBef>
              <a:spcAft>
                <a:spcPts val="0"/>
              </a:spcAft>
              <a:buNone/>
            </a:pPr>
            <a:r>
              <a:rPr lang="ru-RU" sz="3300">
                <a:solidFill>
                  <a:srgbClr val="FFFFFF"/>
                </a:solidFill>
                <a:latin typeface="Roboto"/>
                <a:ea typeface="Roboto"/>
                <a:cs typeface="Roboto"/>
                <a:sym typeface="Roboto"/>
              </a:rPr>
              <a:t>                                     {</a:t>
            </a:r>
            <a:r>
              <a:rPr lang="ru-RU" sz="3300">
                <a:latin typeface="Roboto"/>
                <a:ea typeface="Roboto"/>
                <a:cs typeface="Roboto"/>
                <a:sym typeface="Roboto"/>
              </a:rPr>
              <a:t>20</a:t>
            </a:r>
            <a:r>
              <a:rPr lang="ru-RU" sz="3300">
                <a:solidFill>
                  <a:srgbClr val="FFFFFF"/>
                </a:solidFill>
                <a:latin typeface="Roboto"/>
                <a:ea typeface="Roboto"/>
                <a:cs typeface="Roboto"/>
                <a:sym typeface="Roboto"/>
              </a:rPr>
              <a:t>; </a:t>
            </a:r>
            <a:r>
              <a:rPr lang="ru-RU" sz="3300">
                <a:latin typeface="Roboto"/>
                <a:ea typeface="Roboto"/>
                <a:cs typeface="Roboto"/>
                <a:sym typeface="Roboto"/>
              </a:rPr>
              <a:t>60</a:t>
            </a:r>
            <a:r>
              <a:rPr lang="ru-RU" sz="3300">
                <a:solidFill>
                  <a:srgbClr val="FFFFFF"/>
                </a:solidFill>
                <a:latin typeface="Roboto"/>
                <a:ea typeface="Roboto"/>
                <a:cs typeface="Roboto"/>
                <a:sym typeface="Roboto"/>
              </a:rPr>
              <a:t>}; {</a:t>
            </a:r>
            <a:r>
              <a:rPr lang="ru-RU" sz="3300">
                <a:latin typeface="Roboto"/>
                <a:ea typeface="Roboto"/>
                <a:cs typeface="Roboto"/>
                <a:sym typeface="Roboto"/>
              </a:rPr>
              <a:t>40</a:t>
            </a:r>
            <a:r>
              <a:rPr lang="ru-RU" sz="3300">
                <a:solidFill>
                  <a:srgbClr val="FFFFFF"/>
                </a:solidFill>
                <a:latin typeface="Roboto"/>
                <a:ea typeface="Roboto"/>
                <a:cs typeface="Roboto"/>
                <a:sym typeface="Roboto"/>
              </a:rPr>
              <a:t>; </a:t>
            </a:r>
            <a:r>
              <a:rPr lang="ru-RU" sz="3300">
                <a:latin typeface="Roboto"/>
                <a:ea typeface="Roboto"/>
                <a:cs typeface="Roboto"/>
                <a:sym typeface="Roboto"/>
              </a:rPr>
              <a:t>60</a:t>
            </a:r>
            <a:r>
              <a:rPr lang="ru-RU" sz="3300">
                <a:solidFill>
                  <a:srgbClr val="FFFFFF"/>
                </a:solidFill>
                <a:latin typeface="Roboto"/>
                <a:ea typeface="Roboto"/>
                <a:cs typeface="Roboto"/>
                <a:sym typeface="Roboto"/>
              </a:rPr>
              <a:t>}; {</a:t>
            </a:r>
            <a:r>
              <a:rPr lang="ru-RU" sz="3300">
                <a:solidFill>
                  <a:srgbClr val="000000"/>
                </a:solidFill>
                <a:latin typeface="Roboto"/>
                <a:ea typeface="Roboto"/>
                <a:cs typeface="Roboto"/>
                <a:sym typeface="Roboto"/>
              </a:rPr>
              <a:t>20</a:t>
            </a:r>
            <a:r>
              <a:rPr lang="ru-RU" sz="3300">
                <a:solidFill>
                  <a:srgbClr val="FFFFFF"/>
                </a:solidFill>
                <a:latin typeface="Roboto"/>
                <a:ea typeface="Roboto"/>
                <a:cs typeface="Roboto"/>
                <a:sym typeface="Roboto"/>
              </a:rPr>
              <a:t>;</a:t>
            </a:r>
            <a:r>
              <a:rPr lang="ru-RU" sz="3300">
                <a:solidFill>
                  <a:srgbClr val="FF9900"/>
                </a:solidFill>
                <a:latin typeface="Roboto"/>
                <a:ea typeface="Roboto"/>
                <a:cs typeface="Roboto"/>
                <a:sym typeface="Roboto"/>
              </a:rPr>
              <a:t> </a:t>
            </a:r>
            <a:r>
              <a:rPr lang="ru-RU" sz="3300">
                <a:solidFill>
                  <a:srgbClr val="000000"/>
                </a:solidFill>
                <a:latin typeface="Roboto"/>
                <a:ea typeface="Roboto"/>
                <a:cs typeface="Roboto"/>
                <a:sym typeface="Roboto"/>
              </a:rPr>
              <a:t>40</a:t>
            </a:r>
            <a:r>
              <a:rPr lang="ru-RU" sz="3300">
                <a:solidFill>
                  <a:srgbClr val="FFFFFF"/>
                </a:solidFill>
                <a:latin typeface="Roboto"/>
                <a:ea typeface="Roboto"/>
                <a:cs typeface="Roboto"/>
                <a:sym typeface="Roboto"/>
              </a:rPr>
              <a:t>;</a:t>
            </a:r>
            <a:r>
              <a:rPr lang="ru-RU" sz="3300">
                <a:solidFill>
                  <a:srgbClr val="FF9900"/>
                </a:solidFill>
                <a:latin typeface="Roboto"/>
                <a:ea typeface="Roboto"/>
                <a:cs typeface="Roboto"/>
                <a:sym typeface="Roboto"/>
              </a:rPr>
              <a:t> </a:t>
            </a:r>
            <a:r>
              <a:rPr lang="ru-RU" sz="3300">
                <a:solidFill>
                  <a:srgbClr val="000000"/>
                </a:solidFill>
                <a:latin typeface="Roboto"/>
                <a:ea typeface="Roboto"/>
                <a:cs typeface="Roboto"/>
                <a:sym typeface="Roboto"/>
              </a:rPr>
              <a:t>60</a:t>
            </a:r>
            <a:r>
              <a:rPr lang="ru-RU" sz="3300">
                <a:solidFill>
                  <a:srgbClr val="FFFFFF"/>
                </a:solidFill>
                <a:latin typeface="Roboto"/>
                <a:ea typeface="Roboto"/>
                <a:cs typeface="Roboto"/>
                <a:sym typeface="Roboto"/>
              </a:rPr>
              <a:t>} }</a:t>
            </a:r>
            <a:endParaRPr sz="3300">
              <a:solidFill>
                <a:srgbClr val="FFFFFF"/>
              </a:solidFill>
              <a:latin typeface="Roboto"/>
              <a:ea typeface="Roboto"/>
              <a:cs typeface="Roboto"/>
              <a:sym typeface="Roboto"/>
            </a:endParaRPr>
          </a:p>
        </p:txBody>
      </p:sp>
      <p:cxnSp>
        <p:nvCxnSpPr>
          <p:cNvPr id="360" name="Google Shape;360;p62"/>
          <p:cNvCxnSpPr/>
          <p:nvPr/>
        </p:nvCxnSpPr>
        <p:spPr>
          <a:xfrm>
            <a:off x="1248350" y="2323975"/>
            <a:ext cx="233700" cy="0"/>
          </a:xfrm>
          <a:prstGeom prst="straightConnector1">
            <a:avLst/>
          </a:prstGeom>
          <a:noFill/>
          <a:ln w="28575" cap="flat" cmpd="sng">
            <a:solidFill>
              <a:srgbClr val="FFFFFF"/>
            </a:solidFill>
            <a:prstDash val="solid"/>
            <a:round/>
            <a:headEnd type="none" w="med" len="med"/>
            <a:tailEnd type="none" w="med" len="med"/>
          </a:ln>
        </p:spPr>
      </p:cxnSp>
      <p:pic>
        <p:nvPicPr>
          <p:cNvPr id="361" name="Google Shape;361;p62" descr="A= \{20;40;60\}, B= \{30;40;50\}, U=\{10;..;90\}" title="MathEquation,#000000"/>
          <p:cNvPicPr preferRelativeResize="0"/>
          <p:nvPr/>
        </p:nvPicPr>
        <p:blipFill>
          <a:blip r:embed="rId3">
            <a:alphaModFix/>
          </a:blip>
          <a:stretch>
            <a:fillRect/>
          </a:stretch>
        </p:blipFill>
        <p:spPr>
          <a:xfrm>
            <a:off x="690850" y="562525"/>
            <a:ext cx="11083636" cy="609600"/>
          </a:xfrm>
          <a:prstGeom prst="rect">
            <a:avLst/>
          </a:prstGeom>
          <a:noFill/>
          <a:ln>
            <a:noFill/>
          </a:ln>
        </p:spPr>
      </p:pic>
    </p:spTree>
    <p:extLst>
      <p:ext uri="{BB962C8B-B14F-4D97-AF65-F5344CB8AC3E}">
        <p14:creationId xmlns:p14="http://schemas.microsoft.com/office/powerpoint/2010/main" val="35177196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3"/>
          <p:cNvSpPr txBox="1"/>
          <p:nvPr/>
        </p:nvSpPr>
        <p:spPr>
          <a:xfrm>
            <a:off x="690846" y="2247774"/>
            <a:ext cx="10810200" cy="33705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0"/>
              </a:spcBef>
              <a:spcAft>
                <a:spcPts val="0"/>
              </a:spcAft>
              <a:buClr>
                <a:srgbClr val="FFFFFF"/>
              </a:buClr>
              <a:buSzPts val="3300"/>
              <a:buAutoNum type="arabicPeriod" startAt="9"/>
            </a:pPr>
            <a:r>
              <a:rPr lang="ru-RU" sz="3300">
                <a:solidFill>
                  <a:srgbClr val="FFFFFF"/>
                </a:solidFill>
                <a:latin typeface="Roboto"/>
                <a:ea typeface="Roboto"/>
                <a:cs typeface="Roboto"/>
                <a:sym typeface="Roboto"/>
              </a:rPr>
              <a:t> </a:t>
            </a:r>
            <a:endParaRPr sz="3300">
              <a:solidFill>
                <a:srgbClr val="FFFFFF"/>
              </a:solidFill>
              <a:latin typeface="Roboto"/>
              <a:ea typeface="Roboto"/>
              <a:cs typeface="Roboto"/>
              <a:sym typeface="Roboto"/>
            </a:endParaRPr>
          </a:p>
          <a:p>
            <a:pPr marL="457200" lvl="0" indent="0" algn="l" rtl="0">
              <a:lnSpc>
                <a:spcPct val="142727"/>
              </a:lnSpc>
              <a:spcBef>
                <a:spcPts val="0"/>
              </a:spcBef>
              <a:spcAft>
                <a:spcPts val="0"/>
              </a:spcAft>
              <a:buNone/>
            </a:pPr>
            <a:endParaRPr sz="3300">
              <a:solidFill>
                <a:srgbClr val="FFFFFF"/>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Font typeface="Roboto"/>
              <a:buAutoNum type="arabicPeriod" startAt="9"/>
            </a:pPr>
            <a:r>
              <a:rPr lang="ru-RU" sz="3300">
                <a:solidFill>
                  <a:srgbClr val="FFFFFF"/>
                </a:solidFill>
                <a:latin typeface="Roboto"/>
                <a:ea typeface="Roboto"/>
                <a:cs typeface="Roboto"/>
                <a:sym typeface="Roboto"/>
              </a:rPr>
              <a:t> </a:t>
            </a:r>
            <a:endParaRPr sz="3300">
              <a:solidFill>
                <a:srgbClr val="FFFFFF"/>
              </a:solidFill>
              <a:latin typeface="Roboto"/>
              <a:ea typeface="Roboto"/>
              <a:cs typeface="Roboto"/>
              <a:sym typeface="Roboto"/>
            </a:endParaRPr>
          </a:p>
          <a:p>
            <a:pPr marL="457200" lvl="0" indent="0" algn="l" rtl="0">
              <a:lnSpc>
                <a:spcPct val="142727"/>
              </a:lnSpc>
              <a:spcBef>
                <a:spcPts val="0"/>
              </a:spcBef>
              <a:spcAft>
                <a:spcPts val="0"/>
              </a:spcAft>
              <a:buNone/>
            </a:pPr>
            <a:r>
              <a:rPr lang="ru-RU" sz="3300">
                <a:solidFill>
                  <a:srgbClr val="FFFFFF"/>
                </a:solidFill>
                <a:latin typeface="Roboto"/>
                <a:ea typeface="Roboto"/>
                <a:cs typeface="Roboto"/>
                <a:sym typeface="Roboto"/>
              </a:rPr>
              <a:t> </a:t>
            </a:r>
            <a:endParaRPr sz="3300">
              <a:solidFill>
                <a:srgbClr val="FFFFFF"/>
              </a:solidFill>
              <a:latin typeface="Roboto"/>
              <a:ea typeface="Roboto"/>
              <a:cs typeface="Roboto"/>
              <a:sym typeface="Roboto"/>
            </a:endParaRPr>
          </a:p>
        </p:txBody>
      </p:sp>
      <p:pic>
        <p:nvPicPr>
          <p:cNvPr id="367" name="Google Shape;367;p63" descr="A= \{20;40;60\}, B= \{30;40;50\}, C=\{10;20;30\}" title="MathEquation,#000000"/>
          <p:cNvPicPr preferRelativeResize="0"/>
          <p:nvPr/>
        </p:nvPicPr>
        <p:blipFill>
          <a:blip r:embed="rId3">
            <a:alphaModFix/>
          </a:blip>
          <a:stretch>
            <a:fillRect/>
          </a:stretch>
        </p:blipFill>
        <p:spPr>
          <a:xfrm>
            <a:off x="690850" y="562525"/>
            <a:ext cx="11083636" cy="609600"/>
          </a:xfrm>
          <a:prstGeom prst="rect">
            <a:avLst/>
          </a:prstGeom>
          <a:noFill/>
          <a:ln>
            <a:noFill/>
          </a:ln>
        </p:spPr>
      </p:pic>
      <p:pic>
        <p:nvPicPr>
          <p:cNvPr id="368" name="Google Shape;368;p63" descr="A\cup B \cap С = \{20;40;60\}\cup \{30;40; 50\} \cap \{10;20;30\} =" title="MathEquation,#ffffff"/>
          <p:cNvPicPr preferRelativeResize="0"/>
          <p:nvPr/>
        </p:nvPicPr>
        <p:blipFill>
          <a:blip r:embed="rId4">
            <a:alphaModFix/>
          </a:blip>
          <a:stretch>
            <a:fillRect/>
          </a:stretch>
        </p:blipFill>
        <p:spPr>
          <a:xfrm>
            <a:off x="1170000" y="2313725"/>
            <a:ext cx="9384200" cy="504400"/>
          </a:xfrm>
          <a:prstGeom prst="rect">
            <a:avLst/>
          </a:prstGeom>
          <a:noFill/>
          <a:ln>
            <a:noFill/>
          </a:ln>
        </p:spPr>
      </p:pic>
      <p:pic>
        <p:nvPicPr>
          <p:cNvPr id="369" name="Google Shape;369;p63" descr="=  \{20;40;60\}\cup \{30\} =\{20;40;60;30\} " title="MathEquation,#ffffff"/>
          <p:cNvPicPr preferRelativeResize="0"/>
          <p:nvPr/>
        </p:nvPicPr>
        <p:blipFill>
          <a:blip r:embed="rId5">
            <a:alphaModFix/>
          </a:blip>
          <a:stretch>
            <a:fillRect/>
          </a:stretch>
        </p:blipFill>
        <p:spPr>
          <a:xfrm>
            <a:off x="2998800" y="3011475"/>
            <a:ext cx="6957244" cy="504400"/>
          </a:xfrm>
          <a:prstGeom prst="rect">
            <a:avLst/>
          </a:prstGeom>
          <a:noFill/>
          <a:ln>
            <a:noFill/>
          </a:ln>
        </p:spPr>
      </p:pic>
      <p:pic>
        <p:nvPicPr>
          <p:cNvPr id="370" name="Google Shape;370;p63" descr="(A\cup B) \cap С = (\{20;40;60\}\cup \{30;40; 50\}) \cap \{10;20;30\} =" title="MathEquation,#ffffff"/>
          <p:cNvPicPr preferRelativeResize="0"/>
          <p:nvPr/>
        </p:nvPicPr>
        <p:blipFill>
          <a:blip r:embed="rId6">
            <a:alphaModFix/>
          </a:blip>
          <a:stretch>
            <a:fillRect/>
          </a:stretch>
        </p:blipFill>
        <p:spPr>
          <a:xfrm>
            <a:off x="1170000" y="3763975"/>
            <a:ext cx="10088000" cy="504400"/>
          </a:xfrm>
          <a:prstGeom prst="rect">
            <a:avLst/>
          </a:prstGeom>
          <a:noFill/>
          <a:ln>
            <a:noFill/>
          </a:ln>
        </p:spPr>
      </p:pic>
      <p:pic>
        <p:nvPicPr>
          <p:cNvPr id="371" name="Google Shape;371;p63" descr="=  \{20;40;60;30;50\}\cap \{10;20;30\} =\{20;30\} " title="MathEquation,#ffffff"/>
          <p:cNvPicPr preferRelativeResize="0"/>
          <p:nvPr/>
        </p:nvPicPr>
        <p:blipFill>
          <a:blip r:embed="rId7">
            <a:alphaModFix/>
          </a:blip>
          <a:stretch>
            <a:fillRect/>
          </a:stretch>
        </p:blipFill>
        <p:spPr>
          <a:xfrm>
            <a:off x="2998800" y="4448800"/>
            <a:ext cx="8235102" cy="504400"/>
          </a:xfrm>
          <a:prstGeom prst="rect">
            <a:avLst/>
          </a:prstGeom>
          <a:noFill/>
          <a:ln>
            <a:noFill/>
          </a:ln>
        </p:spPr>
      </p:pic>
    </p:spTree>
    <p:extLst>
      <p:ext uri="{BB962C8B-B14F-4D97-AF65-F5344CB8AC3E}">
        <p14:creationId xmlns:p14="http://schemas.microsoft.com/office/powerpoint/2010/main" val="27468326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4"/>
          <p:cNvSpPr txBox="1"/>
          <p:nvPr/>
        </p:nvSpPr>
        <p:spPr>
          <a:xfrm>
            <a:off x="690846" y="2247774"/>
            <a:ext cx="10810200" cy="33705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0"/>
              </a:spcBef>
              <a:spcAft>
                <a:spcPts val="0"/>
              </a:spcAft>
              <a:buClr>
                <a:srgbClr val="FFFFFF"/>
              </a:buClr>
              <a:buSzPts val="3300"/>
              <a:buAutoNum type="arabicPeriod" startAt="11"/>
            </a:pPr>
            <a:r>
              <a:rPr lang="ru-RU" sz="3300">
                <a:solidFill>
                  <a:srgbClr val="FFFFFF"/>
                </a:solidFill>
                <a:latin typeface="Roboto"/>
                <a:ea typeface="Roboto"/>
                <a:cs typeface="Roboto"/>
                <a:sym typeface="Roboto"/>
              </a:rPr>
              <a:t> </a:t>
            </a:r>
            <a:endParaRPr sz="3300">
              <a:solidFill>
                <a:srgbClr val="FFFFFF"/>
              </a:solidFill>
              <a:latin typeface="Roboto"/>
              <a:ea typeface="Roboto"/>
              <a:cs typeface="Roboto"/>
              <a:sym typeface="Roboto"/>
            </a:endParaRPr>
          </a:p>
          <a:p>
            <a:pPr marL="457200" lvl="0" indent="0" algn="l" rtl="0">
              <a:lnSpc>
                <a:spcPct val="142727"/>
              </a:lnSpc>
              <a:spcBef>
                <a:spcPts val="0"/>
              </a:spcBef>
              <a:spcAft>
                <a:spcPts val="0"/>
              </a:spcAft>
              <a:buNone/>
            </a:pPr>
            <a:endParaRPr sz="3300">
              <a:solidFill>
                <a:srgbClr val="FFFFFF"/>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startAt="11"/>
            </a:pPr>
            <a:endParaRPr sz="3300">
              <a:solidFill>
                <a:srgbClr val="FFFFFF"/>
              </a:solidFill>
              <a:latin typeface="Roboto"/>
              <a:ea typeface="Roboto"/>
              <a:cs typeface="Roboto"/>
              <a:sym typeface="Roboto"/>
            </a:endParaRPr>
          </a:p>
        </p:txBody>
      </p:sp>
      <p:pic>
        <p:nvPicPr>
          <p:cNvPr id="377" name="Google Shape;377;p64" descr="A= \{20;40;60\}, B= \{30;40;50\}, U=\{10;..;90\}" title="MathEquation,#000000"/>
          <p:cNvPicPr preferRelativeResize="0"/>
          <p:nvPr/>
        </p:nvPicPr>
        <p:blipFill>
          <a:blip r:embed="rId3">
            <a:alphaModFix/>
          </a:blip>
          <a:stretch>
            <a:fillRect/>
          </a:stretch>
        </p:blipFill>
        <p:spPr>
          <a:xfrm>
            <a:off x="690850" y="562525"/>
            <a:ext cx="11083636" cy="609600"/>
          </a:xfrm>
          <a:prstGeom prst="rect">
            <a:avLst/>
          </a:prstGeom>
          <a:noFill/>
          <a:ln>
            <a:noFill/>
          </a:ln>
        </p:spPr>
      </p:pic>
      <p:pic>
        <p:nvPicPr>
          <p:cNvPr id="378" name="Google Shape;378;p64" descr="\overline{A \cap B} = \{10;..;90\} \text{\ }\{20;40;60\}\cap\{30;40;50\} = " title="MathEquation,#ffffff"/>
          <p:cNvPicPr preferRelativeResize="0"/>
          <p:nvPr/>
        </p:nvPicPr>
        <p:blipFill>
          <a:blip r:embed="rId4">
            <a:alphaModFix/>
          </a:blip>
          <a:stretch>
            <a:fillRect/>
          </a:stretch>
        </p:blipFill>
        <p:spPr>
          <a:xfrm>
            <a:off x="1315575" y="2200575"/>
            <a:ext cx="9833824" cy="688375"/>
          </a:xfrm>
          <a:prstGeom prst="rect">
            <a:avLst/>
          </a:prstGeom>
          <a:noFill/>
          <a:ln>
            <a:noFill/>
          </a:ln>
        </p:spPr>
      </p:pic>
      <p:pic>
        <p:nvPicPr>
          <p:cNvPr id="379" name="Google Shape;379;p64" descr=" = \{10;20;30;50;60;70;80;90\}" title="MathEquation,#ffffff"/>
          <p:cNvPicPr preferRelativeResize="0"/>
          <p:nvPr/>
        </p:nvPicPr>
        <p:blipFill>
          <a:blip r:embed="rId5">
            <a:alphaModFix/>
          </a:blip>
          <a:stretch>
            <a:fillRect/>
          </a:stretch>
        </p:blipFill>
        <p:spPr>
          <a:xfrm>
            <a:off x="2638975" y="2979275"/>
            <a:ext cx="5770674" cy="526575"/>
          </a:xfrm>
          <a:prstGeom prst="rect">
            <a:avLst/>
          </a:prstGeom>
          <a:noFill/>
          <a:ln>
            <a:noFill/>
          </a:ln>
        </p:spPr>
      </p:pic>
      <p:pic>
        <p:nvPicPr>
          <p:cNvPr id="380" name="Google Shape;380;p64" descr="\overline{A \cup B} = \{10;..;90\} \text{\ }\{20;40;60\}\cup\{30;40;50\} = " title="MathEquation,#ffffff"/>
          <p:cNvPicPr preferRelativeResize="0"/>
          <p:nvPr/>
        </p:nvPicPr>
        <p:blipFill>
          <a:blip r:embed="rId6">
            <a:alphaModFix/>
          </a:blip>
          <a:stretch>
            <a:fillRect/>
          </a:stretch>
        </p:blipFill>
        <p:spPr>
          <a:xfrm>
            <a:off x="1179087" y="3582054"/>
            <a:ext cx="9797142" cy="685800"/>
          </a:xfrm>
          <a:prstGeom prst="rect">
            <a:avLst/>
          </a:prstGeom>
          <a:noFill/>
          <a:ln>
            <a:noFill/>
          </a:ln>
        </p:spPr>
      </p:pic>
      <p:pic>
        <p:nvPicPr>
          <p:cNvPr id="381" name="Google Shape;381;p64" descr=" = \{10;70;80;90\}" title="MathEquation,#ffffff"/>
          <p:cNvPicPr preferRelativeResize="0"/>
          <p:nvPr/>
        </p:nvPicPr>
        <p:blipFill>
          <a:blip r:embed="rId7">
            <a:alphaModFix/>
          </a:blip>
          <a:stretch>
            <a:fillRect/>
          </a:stretch>
        </p:blipFill>
        <p:spPr>
          <a:xfrm>
            <a:off x="2552482" y="4523925"/>
            <a:ext cx="3204308" cy="520700"/>
          </a:xfrm>
          <a:prstGeom prst="rect">
            <a:avLst/>
          </a:prstGeom>
          <a:noFill/>
          <a:ln>
            <a:noFill/>
          </a:ln>
        </p:spPr>
      </p:pic>
    </p:spTree>
    <p:extLst>
      <p:ext uri="{BB962C8B-B14F-4D97-AF65-F5344CB8AC3E}">
        <p14:creationId xmlns:p14="http://schemas.microsoft.com/office/powerpoint/2010/main" val="9604843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pic>
        <p:nvPicPr>
          <p:cNvPr id="386" name="Google Shape;386;p65" descr="http://nig-politis.com/wp-content/uploads/2015/07/Data_Processing1.jpg"/>
          <p:cNvPicPr preferRelativeResize="0"/>
          <p:nvPr/>
        </p:nvPicPr>
        <p:blipFill rotWithShape="1">
          <a:blip r:embed="rId3">
            <a:alphaModFix amt="50000"/>
          </a:blip>
          <a:srcRect l="42373" r="15257"/>
          <a:stretch/>
        </p:blipFill>
        <p:spPr>
          <a:xfrm>
            <a:off x="6096000" y="0"/>
            <a:ext cx="6095999" cy="6858000"/>
          </a:xfrm>
          <a:prstGeom prst="rect">
            <a:avLst/>
          </a:prstGeom>
          <a:noFill/>
          <a:ln>
            <a:noFill/>
          </a:ln>
        </p:spPr>
      </p:pic>
      <p:sp>
        <p:nvSpPr>
          <p:cNvPr id="387" name="Google Shape;387;p65"/>
          <p:cNvSpPr txBox="1">
            <a:spLocks noGrp="1"/>
          </p:cNvSpPr>
          <p:nvPr>
            <p:ph type="title"/>
          </p:nvPr>
        </p:nvSpPr>
        <p:spPr>
          <a:xfrm>
            <a:off x="690847" y="692150"/>
            <a:ext cx="4681252" cy="54114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Roboto"/>
              <a:buNone/>
            </a:pPr>
            <a:r>
              <a:rPr lang="ru-RU"/>
              <a:t>Итоги</a:t>
            </a:r>
            <a:endParaRPr/>
          </a:p>
        </p:txBody>
      </p:sp>
      <p:sp>
        <p:nvSpPr>
          <p:cNvPr id="388" name="Google Shape;388;p65"/>
          <p:cNvSpPr txBox="1"/>
          <p:nvPr/>
        </p:nvSpPr>
        <p:spPr>
          <a:xfrm>
            <a:off x="6788489" y="692150"/>
            <a:ext cx="4681200" cy="5411400"/>
          </a:xfrm>
          <a:prstGeom prst="rect">
            <a:avLst/>
          </a:prstGeom>
          <a:noFill/>
          <a:ln>
            <a:noFill/>
          </a:ln>
        </p:spPr>
        <p:txBody>
          <a:bodyPr spcFirstLastPara="1" wrap="square" lIns="91425" tIns="45700" rIns="91425" bIns="45700" anchor="ctr" anchorCtr="0">
            <a:noAutofit/>
          </a:bodyPr>
          <a:lstStyle/>
          <a:p>
            <a:pPr marL="457200" lvl="0" indent="-457200" algn="l" rtl="0">
              <a:lnSpc>
                <a:spcPct val="142727"/>
              </a:lnSpc>
              <a:spcBef>
                <a:spcPts val="0"/>
              </a:spcBef>
              <a:spcAft>
                <a:spcPts val="0"/>
              </a:spcAft>
              <a:buClr>
                <a:srgbClr val="FFFFFF"/>
              </a:buClr>
              <a:buSzPts val="2200"/>
              <a:buAutoNum type="arabicPeriod"/>
            </a:pPr>
            <a:r>
              <a:rPr lang="ru-RU" sz="2200">
                <a:solidFill>
                  <a:srgbClr val="FFFFFF"/>
                </a:solidFill>
                <a:latin typeface="Roboto"/>
                <a:ea typeface="Roboto"/>
                <a:cs typeface="Roboto"/>
                <a:sym typeface="Roboto"/>
              </a:rPr>
              <a:t>Операции над множествами бывают бинарные и унарные</a:t>
            </a:r>
            <a:endParaRPr sz="2200">
              <a:solidFill>
                <a:srgbClr val="FFFFFF"/>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2200"/>
              <a:buAutoNum type="arabicPeriod"/>
            </a:pPr>
            <a:r>
              <a:rPr lang="ru-RU" sz="2200">
                <a:solidFill>
                  <a:srgbClr val="FFFFFF"/>
                </a:solidFill>
                <a:latin typeface="Roboto"/>
                <a:ea typeface="Roboto"/>
                <a:cs typeface="Roboto"/>
                <a:sym typeface="Roboto"/>
              </a:rPr>
              <a:t>Каждая из операций похожа на операцию двоичной логики</a:t>
            </a:r>
            <a:endParaRPr sz="220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293980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30"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46" name="Google Shape;146;p30"/>
          <p:cNvSpPr txBox="1"/>
          <p:nvPr/>
        </p:nvSpPr>
        <p:spPr>
          <a:xfrm>
            <a:off x="690851" y="499650"/>
            <a:ext cx="103719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chemeClr val="lt1"/>
                </a:solidFill>
              </a:rPr>
              <a:t>Аксиоматическая система Цермело-Френкеля (ZFC)</a:t>
            </a:r>
            <a:endParaRPr sz="4400">
              <a:solidFill>
                <a:srgbClr val="FFFFFF"/>
              </a:solidFill>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31"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52" name="Google Shape;152;p31"/>
          <p:cNvSpPr txBox="1"/>
          <p:nvPr/>
        </p:nvSpPr>
        <p:spPr>
          <a:xfrm>
            <a:off x="690851" y="499650"/>
            <a:ext cx="103719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chemeClr val="lt1"/>
                </a:solidFill>
              </a:rPr>
              <a:t>Аксиома экстенсиональности ZFC </a:t>
            </a:r>
            <a:endParaRPr sz="4400">
              <a:solidFill>
                <a:schemeClr val="lt1"/>
              </a:solidFill>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endParaRPr>
          </a:p>
        </p:txBody>
      </p:sp>
      <p:pic>
        <p:nvPicPr>
          <p:cNvPr id="153" name="Google Shape;153;p31" descr="\forall a_1 \forall a_2 \ (\forall b \ (b \in a_1 \leftrightarrow b \in a_2) \to a_1 = a_2)" title="MathEquation,#ffffff"/>
          <p:cNvPicPr preferRelativeResize="0"/>
          <p:nvPr/>
        </p:nvPicPr>
        <p:blipFill>
          <a:blip r:embed="rId4">
            <a:alphaModFix/>
          </a:blip>
          <a:stretch>
            <a:fillRect/>
          </a:stretch>
        </p:blipFill>
        <p:spPr>
          <a:xfrm>
            <a:off x="730324" y="2893874"/>
            <a:ext cx="9619750" cy="68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32"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59" name="Google Shape;159;p32"/>
          <p:cNvSpPr txBox="1"/>
          <p:nvPr/>
        </p:nvSpPr>
        <p:spPr>
          <a:xfrm>
            <a:off x="690851" y="499650"/>
            <a:ext cx="103719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chemeClr val="lt1"/>
                </a:solidFill>
              </a:rPr>
              <a:t>Аксиомы ZFC о существовании множеств</a:t>
            </a:r>
            <a:endParaRPr sz="4400">
              <a:solidFill>
                <a:schemeClr val="lt1"/>
              </a:solidFill>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endParaRPr>
          </a:p>
        </p:txBody>
      </p:sp>
      <p:pic>
        <p:nvPicPr>
          <p:cNvPr id="160" name="Google Shape;160;p32" descr="\exists a \forall b \ (b \notin a)" title="MathEquation,#ffffff"/>
          <p:cNvPicPr preferRelativeResize="0"/>
          <p:nvPr/>
        </p:nvPicPr>
        <p:blipFill>
          <a:blip r:embed="rId4">
            <a:alphaModFix/>
          </a:blip>
          <a:stretch>
            <a:fillRect/>
          </a:stretch>
        </p:blipFill>
        <p:spPr>
          <a:xfrm>
            <a:off x="815982" y="2743199"/>
            <a:ext cx="2857500" cy="685800"/>
          </a:xfrm>
          <a:prstGeom prst="rect">
            <a:avLst/>
          </a:prstGeom>
          <a:noFill/>
          <a:ln>
            <a:noFill/>
          </a:ln>
        </p:spPr>
      </p:pic>
      <p:pic>
        <p:nvPicPr>
          <p:cNvPr id="161" name="Google Shape;161;p32" descr="\exists a \ (ø \in a \ \land \ \forall b \ (b \in a \to b \cup \{b\} \in a) \ )" title="MathEquation,#ffffff"/>
          <p:cNvPicPr preferRelativeResize="0"/>
          <p:nvPr/>
        </p:nvPicPr>
        <p:blipFill>
          <a:blip r:embed="rId5">
            <a:alphaModFix/>
          </a:blip>
          <a:stretch>
            <a:fillRect/>
          </a:stretch>
        </p:blipFill>
        <p:spPr>
          <a:xfrm>
            <a:off x="815975" y="3952800"/>
            <a:ext cx="8994098" cy="685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33"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67" name="Google Shape;167;p33"/>
          <p:cNvSpPr txBox="1"/>
          <p:nvPr/>
        </p:nvSpPr>
        <p:spPr>
          <a:xfrm>
            <a:off x="690850" y="499650"/>
            <a:ext cx="106509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chemeClr val="lt1"/>
                </a:solidFill>
              </a:rPr>
              <a:t>Аксиомы ZFC об образовании множеств</a:t>
            </a:r>
            <a:endParaRPr sz="4400">
              <a:solidFill>
                <a:schemeClr val="lt1"/>
              </a:solidFill>
            </a:endParaRPr>
          </a:p>
          <a:p>
            <a:pPr marL="0" marR="0" lvl="0" indent="0" algn="l" rtl="0">
              <a:lnSpc>
                <a:spcPct val="123636"/>
              </a:lnSpc>
              <a:spcBef>
                <a:spcPts val="0"/>
              </a:spcBef>
              <a:spcAft>
                <a:spcPts val="0"/>
              </a:spcAft>
              <a:buClr>
                <a:srgbClr val="FFFFFF"/>
              </a:buClr>
              <a:buSzPts val="4400"/>
              <a:buFont typeface="Arial"/>
              <a:buNone/>
            </a:pPr>
            <a:endParaRPr sz="4400">
              <a:solidFill>
                <a:schemeClr val="lt1"/>
              </a:solidFill>
            </a:endParaRPr>
          </a:p>
          <a:p>
            <a:pPr marL="457200" marR="0" lvl="0" indent="-457200" algn="l" rtl="0">
              <a:lnSpc>
                <a:spcPct val="123636"/>
              </a:lnSpc>
              <a:spcBef>
                <a:spcPts val="0"/>
              </a:spcBef>
              <a:spcAft>
                <a:spcPts val="0"/>
              </a:spcAft>
              <a:buClr>
                <a:schemeClr val="lt1"/>
              </a:buClr>
              <a:buSzPts val="3600"/>
              <a:buAutoNum type="arabicPeriod"/>
            </a:pPr>
            <a:r>
              <a:rPr lang="ru-RU" sz="3600">
                <a:solidFill>
                  <a:schemeClr val="lt1"/>
                </a:solidFill>
              </a:rPr>
              <a:t>Аксиома пары</a:t>
            </a:r>
            <a:endParaRPr sz="3600">
              <a:solidFill>
                <a:schemeClr val="lt1"/>
              </a:solidFill>
            </a:endParaRPr>
          </a:p>
          <a:p>
            <a:pPr marL="457200" marR="0" lvl="0" indent="-457200" algn="l" rtl="0">
              <a:lnSpc>
                <a:spcPct val="123636"/>
              </a:lnSpc>
              <a:spcBef>
                <a:spcPts val="0"/>
              </a:spcBef>
              <a:spcAft>
                <a:spcPts val="0"/>
              </a:spcAft>
              <a:buClr>
                <a:schemeClr val="lt1"/>
              </a:buClr>
              <a:buSzPts val="3600"/>
              <a:buAutoNum type="arabicPeriod"/>
            </a:pPr>
            <a:r>
              <a:rPr lang="ru-RU" sz="3600">
                <a:solidFill>
                  <a:schemeClr val="lt1"/>
                </a:solidFill>
              </a:rPr>
              <a:t>Декларации о семействах множеств</a:t>
            </a:r>
            <a:endParaRPr sz="3600">
              <a:solidFill>
                <a:schemeClr val="lt1"/>
              </a:solidFill>
            </a:endParaRPr>
          </a:p>
          <a:p>
            <a:pPr marL="457200" marR="0" lvl="0" indent="-457200" algn="l" rtl="0">
              <a:lnSpc>
                <a:spcPct val="123636"/>
              </a:lnSpc>
              <a:spcBef>
                <a:spcPts val="0"/>
              </a:spcBef>
              <a:spcAft>
                <a:spcPts val="0"/>
              </a:spcAft>
              <a:buClr>
                <a:schemeClr val="lt1"/>
              </a:buClr>
              <a:buSzPts val="3600"/>
              <a:buAutoNum type="arabicPeriod"/>
            </a:pPr>
            <a:r>
              <a:rPr lang="ru-RU" sz="3600">
                <a:solidFill>
                  <a:schemeClr val="lt1"/>
                </a:solidFill>
              </a:rPr>
              <a:t>Схемы образования с помощью суждений</a:t>
            </a:r>
            <a:endParaRPr sz="3600">
              <a:solidFill>
                <a:schemeClr val="lt1"/>
              </a:solidFill>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34"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73" name="Google Shape;173;p34"/>
          <p:cNvSpPr txBox="1"/>
          <p:nvPr/>
        </p:nvSpPr>
        <p:spPr>
          <a:xfrm>
            <a:off x="690851" y="499650"/>
            <a:ext cx="103719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chemeClr val="lt1"/>
                </a:solidFill>
              </a:rPr>
              <a:t>Аксиомы ZFC об упорядоченности множеств</a:t>
            </a:r>
            <a:endParaRPr sz="4400">
              <a:solidFill>
                <a:schemeClr val="lt1"/>
              </a:solidFill>
            </a:endParaRPr>
          </a:p>
          <a:p>
            <a:pPr marL="0" marR="0" lvl="0" indent="0" algn="l" rtl="0">
              <a:lnSpc>
                <a:spcPct val="123636"/>
              </a:lnSpc>
              <a:spcBef>
                <a:spcPts val="0"/>
              </a:spcBef>
              <a:spcAft>
                <a:spcPts val="0"/>
              </a:spcAft>
              <a:buClr>
                <a:srgbClr val="FFFFFF"/>
              </a:buClr>
              <a:buSzPts val="4400"/>
              <a:buFont typeface="Arial"/>
              <a:buNone/>
            </a:pPr>
            <a:endParaRPr sz="3600">
              <a:solidFill>
                <a:schemeClr val="lt1"/>
              </a:solidFill>
            </a:endParaRPr>
          </a:p>
          <a:p>
            <a:pPr marL="457200" marR="0" lvl="0" indent="-457200" algn="l" rtl="0">
              <a:lnSpc>
                <a:spcPct val="123636"/>
              </a:lnSpc>
              <a:spcBef>
                <a:spcPts val="0"/>
              </a:spcBef>
              <a:spcAft>
                <a:spcPts val="0"/>
              </a:spcAft>
              <a:buClr>
                <a:schemeClr val="lt1"/>
              </a:buClr>
              <a:buSzPts val="3600"/>
              <a:buAutoNum type="arabicPeriod"/>
            </a:pPr>
            <a:r>
              <a:rPr lang="ru-RU" sz="3600">
                <a:solidFill>
                  <a:schemeClr val="lt1"/>
                </a:solidFill>
              </a:rPr>
              <a:t>Аксиома регуляности</a:t>
            </a:r>
            <a:endParaRPr sz="3600">
              <a:solidFill>
                <a:schemeClr val="lt1"/>
              </a:solidFill>
            </a:endParaRPr>
          </a:p>
          <a:p>
            <a:pPr marL="457200" marR="0" lvl="0" indent="-457200" algn="l" rtl="0">
              <a:lnSpc>
                <a:spcPct val="123636"/>
              </a:lnSpc>
              <a:spcBef>
                <a:spcPts val="0"/>
              </a:spcBef>
              <a:spcAft>
                <a:spcPts val="0"/>
              </a:spcAft>
              <a:buClr>
                <a:schemeClr val="lt1"/>
              </a:buClr>
              <a:buSzPts val="3600"/>
              <a:buAutoNum type="arabicPeriod"/>
            </a:pPr>
            <a:r>
              <a:rPr lang="ru-RU" sz="3600">
                <a:solidFill>
                  <a:schemeClr val="lt1"/>
                </a:solidFill>
              </a:rPr>
              <a:t>Аксиома выбора</a:t>
            </a:r>
            <a:endParaRPr sz="3600">
              <a:solidFill>
                <a:schemeClr val="lt1"/>
              </a:solidFill>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4308</Words>
  <Application>Microsoft Macintosh PowerPoint</Application>
  <PresentationFormat>Широкоэкранный</PresentationFormat>
  <Paragraphs>234</Paragraphs>
  <Slides>47</Slides>
  <Notes>47</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47</vt:i4>
      </vt:variant>
    </vt:vector>
  </HeadingPairs>
  <TitlesOfParts>
    <vt:vector size="54" baseType="lpstr">
      <vt:lpstr>Roboto Medium</vt:lpstr>
      <vt:lpstr>Roboto</vt:lpstr>
      <vt:lpstr>Arial</vt:lpstr>
      <vt:lpstr>Courier New</vt:lpstr>
      <vt:lpstr>Times New Roman</vt:lpstr>
      <vt:lpstr>Тема Office</vt:lpstr>
      <vt:lpstr>Тема Office</vt:lpstr>
      <vt:lpstr>Презентация PowerPoint</vt:lpstr>
      <vt:lpstr>В этом видео</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Итоги</vt:lpstr>
      <vt:lpstr>Презентация PowerPoint</vt:lpstr>
      <vt:lpstr>В этом видео</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Итоги</vt:lpstr>
      <vt:lpstr>Презентация PowerPoint</vt:lpstr>
      <vt:lpstr>В этом видео</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Итоги</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Microsoft Office User</cp:lastModifiedBy>
  <cp:revision>2</cp:revision>
  <dcterms:modified xsi:type="dcterms:W3CDTF">2019-05-19T11:47:42Z</dcterms:modified>
</cp:coreProperties>
</file>