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20"/>
  </p:notesMasterIdLst>
  <p:sldIdLst>
    <p:sldId id="497" r:id="rId2"/>
    <p:sldId id="312" r:id="rId3"/>
    <p:sldId id="260" r:id="rId4"/>
    <p:sldId id="387" r:id="rId5"/>
    <p:sldId id="415" r:id="rId6"/>
    <p:sldId id="417" r:id="rId7"/>
    <p:sldId id="416" r:id="rId8"/>
    <p:sldId id="490" r:id="rId9"/>
    <p:sldId id="491" r:id="rId10"/>
    <p:sldId id="496" r:id="rId11"/>
    <p:sldId id="495" r:id="rId12"/>
    <p:sldId id="498" r:id="rId13"/>
    <p:sldId id="499" r:id="rId14"/>
    <p:sldId id="500" r:id="rId15"/>
    <p:sldId id="501" r:id="rId16"/>
    <p:sldId id="493" r:id="rId17"/>
    <p:sldId id="494" r:id="rId18"/>
    <p:sldId id="366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724">
          <p15:clr>
            <a:srgbClr val="A4A3A4"/>
          </p15:clr>
        </p15:guide>
        <p15:guide id="2" pos="380">
          <p15:clr>
            <a:srgbClr val="9AA0A6"/>
          </p15:clr>
        </p15:guide>
        <p15:guide id="3" orient="horz" pos="2041">
          <p15:clr>
            <a:srgbClr val="9AA0A6"/>
          </p15:clr>
        </p15:guide>
        <p15:guide id="4" orient="horz" pos="2169">
          <p15:clr>
            <a:srgbClr val="9AA0A6"/>
          </p15:clr>
        </p15:guide>
        <p15:guide id="5" pos="33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59E00E-254B-42B5-9FED-D0DB1D54CBD8}">
  <a:tblStyle styleId="{9F59E00E-254B-42B5-9FED-D0DB1D54CB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7"/>
    <p:restoredTop sz="97146"/>
  </p:normalViewPr>
  <p:slideViewPr>
    <p:cSldViewPr snapToGrid="0">
      <p:cViewPr varScale="1">
        <p:scale>
          <a:sx n="213" d="100"/>
          <a:sy n="213" d="100"/>
        </p:scale>
        <p:origin x="200" y="248"/>
      </p:cViewPr>
      <p:guideLst>
        <p:guide pos="1724"/>
        <p:guide pos="380"/>
        <p:guide orient="horz" pos="2041"/>
        <p:guide orient="horz" pos="2169"/>
        <p:guide pos="33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773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306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26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8a1700b9ff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8a1700b9ff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806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bg>
      <p:bgPr>
        <a:solidFill>
          <a:schemeClr val="tx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Ваш макет 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500550" y="2545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986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0550" y="131053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6" r:id="rId5"/>
    <p:sldLayoutId id="214748370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linkedin.com/in/igor-stureik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CE45A56-971B-C04D-BD88-D41B8E335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38"/>
          <a:stretch/>
        </p:blipFill>
        <p:spPr>
          <a:xfrm>
            <a:off x="0" y="0"/>
            <a:ext cx="9158016" cy="5143500"/>
          </a:xfrm>
          <a:prstGeom prst="rect">
            <a:avLst/>
          </a:prstGeom>
        </p:spPr>
      </p:pic>
      <p:sp>
        <p:nvSpPr>
          <p:cNvPr id="12" name="Google Shape;258;p62">
            <a:extLst>
              <a:ext uri="{FF2B5EF4-FFF2-40B4-BE49-F238E27FC236}">
                <a16:creationId xmlns:a16="http://schemas.microsoft.com/office/drawing/2014/main" id="{E2C0EFA0-FF73-4D43-B14B-9135A4E83D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2759" y="464709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dirty="0">
                <a:solidFill>
                  <a:schemeClr val="bg1"/>
                </a:solidFill>
              </a:rPr>
              <a:t>ML </a:t>
            </a:r>
            <a:r>
              <a:rPr lang="ru-RU" sz="4800" dirty="0">
                <a:solidFill>
                  <a:schemeClr val="bg1"/>
                </a:solidFill>
              </a:rPr>
              <a:t>для финансового анализа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1C43B5-D892-134C-B80E-4D5F382C2BA3}"/>
              </a:ext>
            </a:extLst>
          </p:cNvPr>
          <p:cNvSpPr txBox="1"/>
          <p:nvPr/>
        </p:nvSpPr>
        <p:spPr>
          <a:xfrm>
            <a:off x="362759" y="3601573"/>
            <a:ext cx="7012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Введение в технический анализ: 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основные индикаторы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8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200C2-EEDC-A348-A3AC-B435BA0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Простая скользящая средняя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3A926-1997-DB46-B2C1-9800956DA368}"/>
              </a:ext>
            </a:extLst>
          </p:cNvPr>
          <p:cNvSpPr txBox="1"/>
          <p:nvPr/>
        </p:nvSpPr>
        <p:spPr>
          <a:xfrm>
            <a:off x="500550" y="1350424"/>
            <a:ext cx="3451586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Простая скользящая средняя (</a:t>
            </a:r>
            <a:r>
              <a:rPr lang="en-US" b="1" dirty="0"/>
              <a:t>SMA)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5D82CF-CEE6-F145-B732-656BEA950BBC}"/>
                  </a:ext>
                </a:extLst>
              </p:cNvPr>
              <p:cNvSpPr txBox="1"/>
              <p:nvPr/>
            </p:nvSpPr>
            <p:spPr>
              <a:xfrm>
                <a:off x="4335729" y="1244113"/>
                <a:ext cx="602986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5D82CF-CEE6-F145-B732-656BEA950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729" y="1244113"/>
                <a:ext cx="602986" cy="588174"/>
              </a:xfrm>
              <a:prstGeom prst="rect">
                <a:avLst/>
              </a:prstGeom>
              <a:blipFill>
                <a:blip r:embed="rId2"/>
                <a:stretch>
                  <a:fillRect l="-85417" t="-116667" r="-41667" b="-1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2B06500-362E-6849-8488-7313246937FD}"/>
              </a:ext>
            </a:extLst>
          </p:cNvPr>
          <p:cNvSpPr txBox="1"/>
          <p:nvPr/>
        </p:nvSpPr>
        <p:spPr>
          <a:xfrm>
            <a:off x="500550" y="1832287"/>
            <a:ext cx="852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Краткосрочные скользящие средние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/>
              <a:t>5-дневная </a:t>
            </a:r>
            <a:r>
              <a:rPr lang="en-US" sz="1100" dirty="0"/>
              <a:t>SMA/EMA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/>
              <a:t>10-дневная </a:t>
            </a:r>
            <a:r>
              <a:rPr lang="en-US" sz="1100" dirty="0"/>
              <a:t>SMA/EMA</a:t>
            </a:r>
            <a:endParaRPr lang="ru-RU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/>
              <a:t>20-дневная </a:t>
            </a:r>
            <a:r>
              <a:rPr lang="en-US" sz="1100" dirty="0"/>
              <a:t>SMA/EMA</a:t>
            </a:r>
            <a:endParaRPr lang="ru-RU" sz="1100" dirty="0"/>
          </a:p>
          <a:p>
            <a:endParaRPr lang="en-US" b="1" dirty="0"/>
          </a:p>
          <a:p>
            <a:r>
              <a:rPr lang="ru-RU" dirty="0"/>
              <a:t>Среднесрочные скользящие средние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/>
              <a:t>50-дневная </a:t>
            </a:r>
            <a:r>
              <a:rPr lang="en-US" sz="1100" dirty="0"/>
              <a:t>SMA/EMA: </a:t>
            </a:r>
            <a:r>
              <a:rPr lang="ru-RU" sz="1100" dirty="0"/>
              <a:t>Один из наиболее популярных периодов, используется для анализа среднесрочных трендов и часто применяется в сочетании с 200-дневной </a:t>
            </a:r>
            <a:r>
              <a:rPr lang="en-US" sz="1100" dirty="0"/>
              <a:t>SMA </a:t>
            </a:r>
            <a:r>
              <a:rPr lang="ru-RU" sz="1100" dirty="0"/>
              <a:t>для выявления "золотого пересечения" (</a:t>
            </a:r>
            <a:r>
              <a:rPr lang="en-US" sz="1100" dirty="0"/>
              <a:t>golden cross) </a:t>
            </a:r>
            <a:r>
              <a:rPr lang="ru-RU" sz="1100" dirty="0"/>
              <a:t>и "мёртвого пересечения" (</a:t>
            </a:r>
            <a:r>
              <a:rPr lang="en-US" sz="1100" dirty="0"/>
              <a:t>death cross).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100-</a:t>
            </a:r>
            <a:r>
              <a:rPr lang="ru-RU" sz="1100" dirty="0"/>
              <a:t>дневная </a:t>
            </a:r>
            <a:r>
              <a:rPr lang="en-US" sz="1100" dirty="0"/>
              <a:t>SMA/EMA: </a:t>
            </a:r>
            <a:r>
              <a:rPr lang="ru-RU" sz="1100" dirty="0"/>
              <a:t>Полезна для анализа трендов, которые могут длиться несколько месяцев.</a:t>
            </a:r>
          </a:p>
          <a:p>
            <a:endParaRPr lang="en-US" b="1" dirty="0"/>
          </a:p>
          <a:p>
            <a:r>
              <a:rPr lang="ru-RU" dirty="0"/>
              <a:t>Долгосрочные скользящие средние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/>
              <a:t>200-дневная </a:t>
            </a:r>
            <a:r>
              <a:rPr lang="en-US" sz="1100" dirty="0"/>
              <a:t>SMA/EMA: </a:t>
            </a:r>
            <a:r>
              <a:rPr lang="ru-RU" sz="1100" dirty="0"/>
              <a:t>Широко используется для анализа долгосрочных трендов и является ключевым уровнем поддержки/сопротивления для многих трейдеров и инвесторов.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/>
              <a:t>300-дневная </a:t>
            </a:r>
            <a:r>
              <a:rPr lang="en-US" sz="1100" dirty="0"/>
              <a:t>SMA/EMA: </a:t>
            </a:r>
            <a:r>
              <a:rPr lang="ru-RU" sz="1100" dirty="0"/>
              <a:t>Реже используется, но может быть полезна для анализа очень долгосрочных тенденций.</a:t>
            </a:r>
            <a:endParaRPr lang="en-US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8B4AC8-90C0-C345-AF66-9C14596D0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362" y="871897"/>
            <a:ext cx="3500532" cy="20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21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200C2-EEDC-A348-A3AC-B435BA0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Индикаторы технического анализа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3A926-1997-DB46-B2C1-9800956DA368}"/>
              </a:ext>
            </a:extLst>
          </p:cNvPr>
          <p:cNvSpPr txBox="1"/>
          <p:nvPr/>
        </p:nvSpPr>
        <p:spPr>
          <a:xfrm>
            <a:off x="500550" y="1196699"/>
            <a:ext cx="852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b="1" dirty="0">
                <a:latin typeface="+mn-lt"/>
              </a:rPr>
              <a:t>Экспоненциальная скользящая средняя (</a:t>
            </a:r>
            <a:r>
              <a:rPr lang="en-US" b="1" dirty="0">
                <a:latin typeface="+mn-lt"/>
              </a:rPr>
              <a:t>EMA)</a:t>
            </a:r>
            <a:endParaRPr lang="ru-RU" b="1" dirty="0">
              <a:latin typeface="+mn-lt"/>
            </a:endParaRPr>
          </a:p>
          <a:p>
            <a:pPr>
              <a:spcAft>
                <a:spcPts val="1200"/>
              </a:spcAft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это тип скользящей средней, который придает больший вес и значение последним данным, что делает её более чувствительной к последним изменениям цен по сравнению с простой скользящей средней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n-lt"/>
              </a:rPr>
              <a:t>SMA).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Это делает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n-lt"/>
              </a:rPr>
              <a:t>EMA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более полезной для выявления краткосрочных трендов.</a:t>
            </a:r>
            <a:endParaRPr lang="en-US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73AACF-9857-5149-B7C4-2A4712D9E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556" y="2451981"/>
            <a:ext cx="5090783" cy="26209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053CB0-82E7-1C43-98E2-E1A706C32697}"/>
              </a:ext>
            </a:extLst>
          </p:cNvPr>
          <p:cNvSpPr txBox="1"/>
          <p:nvPr/>
        </p:nvSpPr>
        <p:spPr>
          <a:xfrm>
            <a:off x="500550" y="2510646"/>
            <a:ext cx="2951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Сравнивая графики можно видеть, что </a:t>
            </a:r>
            <a:r>
              <a:rPr lang="en-US" dirty="0"/>
              <a:t>EMA </a:t>
            </a:r>
            <a:r>
              <a:rPr lang="ru-RU" dirty="0"/>
              <a:t>более чувствительная к резким изменениям графика цен.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81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200C2-EEDC-A348-A3AC-B435BA0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Индикаторы технического анализа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3A926-1997-DB46-B2C1-9800956DA368}"/>
              </a:ext>
            </a:extLst>
          </p:cNvPr>
          <p:cNvSpPr txBox="1"/>
          <p:nvPr/>
        </p:nvSpPr>
        <p:spPr>
          <a:xfrm>
            <a:off x="500550" y="1196699"/>
            <a:ext cx="852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b="1" i="0" u="none" strike="noStrike" dirty="0">
                <a:solidFill>
                  <a:srgbClr val="000000"/>
                </a:solidFill>
                <a:effectLst/>
                <a:latin typeface="+mn-lt"/>
              </a:rPr>
              <a:t>Полосы </a:t>
            </a:r>
            <a:r>
              <a:rPr lang="ru-RU" b="1" i="0" u="none" strike="noStrike" dirty="0" err="1">
                <a:solidFill>
                  <a:srgbClr val="000000"/>
                </a:solidFill>
                <a:effectLst/>
                <a:latin typeface="+mn-lt"/>
              </a:rPr>
              <a:t>Боллинджера</a:t>
            </a:r>
            <a:r>
              <a:rPr lang="ru-RU" b="1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используются для измерения волатильности актива и выявления условий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перекупленности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 и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перепроданности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. Полосы состоят из скользящей средней (обычно 20-дневной скользящей средней) и двух линий стандартного отклонения выше и ниже скользящей средней.</a:t>
            </a: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B3F4D-7B3E-FC46-860E-9B9E155E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195" y="2163121"/>
            <a:ext cx="3890803" cy="2801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8BFA9F-9585-2B42-BECA-078BD995864F}"/>
              </a:ext>
            </a:extLst>
          </p:cNvPr>
          <p:cNvSpPr txBox="1"/>
          <p:nvPr/>
        </p:nvSpPr>
        <p:spPr>
          <a:xfrm>
            <a:off x="500550" y="2102177"/>
            <a:ext cx="475264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sz="1000" b="1" i="0" u="none" strike="noStrike" dirty="0">
                <a:solidFill>
                  <a:srgbClr val="000000"/>
                </a:solidFill>
                <a:effectLst/>
              </a:rPr>
              <a:t>Идентификация волатильности:</a:t>
            </a:r>
            <a:endParaRPr lang="ru-RU" sz="1000" b="0" i="0" u="none" strike="noStrike" dirty="0">
              <a:solidFill>
                <a:srgbClr val="000000"/>
              </a:solidFill>
              <a:effectLst/>
            </a:endParaRP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Когда полосы расширяются/сужаются, это указывает на увеличение/снижение волатильности.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ru-RU" sz="1000" b="1" i="0" u="none" strike="noStrike" dirty="0">
                <a:solidFill>
                  <a:srgbClr val="000000"/>
                </a:solidFill>
                <a:effectLst/>
              </a:rPr>
              <a:t>Сигналы на покупку и продажу:</a:t>
            </a:r>
            <a:endParaRPr lang="ru-RU" sz="1000" b="0" i="0" u="none" strike="noStrike" dirty="0">
              <a:solidFill>
                <a:srgbClr val="000000"/>
              </a:solidFill>
              <a:effectLst/>
            </a:endParaRP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Когда цена актива пересекает верхнюю полосу, это может быть сигналом </a:t>
            </a:r>
            <a:r>
              <a:rPr lang="ru-RU" sz="1000" dirty="0" err="1"/>
              <a:t>перекупленности</a:t>
            </a:r>
            <a:r>
              <a:rPr lang="ru-RU" sz="1000" dirty="0"/>
              <a:t> и возможного разворота вниз.</a:t>
            </a: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Когда цена актива пересекает нижнюю полосу, это может быть сигналом </a:t>
            </a:r>
            <a:r>
              <a:rPr lang="ru-RU" sz="1000" dirty="0" err="1"/>
              <a:t>перепроданности</a:t>
            </a:r>
            <a:r>
              <a:rPr lang="ru-RU" sz="1000" dirty="0"/>
              <a:t> и возможного разворота вверх.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ru-RU" sz="1000" b="1" i="0" u="none" strike="noStrike" dirty="0">
                <a:solidFill>
                  <a:srgbClr val="000000"/>
                </a:solidFill>
                <a:effectLst/>
              </a:rPr>
              <a:t>Торговля на отскок:</a:t>
            </a:r>
            <a:endParaRPr lang="ru-RU" sz="1000" b="0" i="0" u="none" strike="noStrike" dirty="0">
              <a:solidFill>
                <a:srgbClr val="000000"/>
              </a:solidFill>
              <a:effectLst/>
            </a:endParaRP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Трейдеры могут использовать полосы </a:t>
            </a:r>
            <a:r>
              <a:rPr lang="ru-RU" sz="1000" dirty="0" err="1"/>
              <a:t>Боллинджера</a:t>
            </a:r>
            <a:r>
              <a:rPr lang="ru-RU" sz="1000" dirty="0"/>
              <a:t> для торговли на отскок, покупая, когда цена касается нижней полосы, и продавая, когда она касается верхней полосы.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ru-RU" sz="1000" b="1" i="0" u="none" strike="noStrike" dirty="0">
                <a:solidFill>
                  <a:srgbClr val="000000"/>
                </a:solidFill>
                <a:effectLst/>
              </a:rPr>
              <a:t>Подтверждение трендов:</a:t>
            </a:r>
            <a:endParaRPr lang="ru-RU" sz="1000" b="0" i="0" u="none" strike="noStrike" dirty="0">
              <a:solidFill>
                <a:srgbClr val="000000"/>
              </a:solidFill>
              <a:effectLst/>
            </a:endParaRPr>
          </a:p>
          <a:p>
            <a:pPr marL="268288" lvl="1" indent="-177800" algn="l">
              <a:buFont typeface="Arial" panose="020B0604020202020204" pitchFamily="34" charset="0"/>
              <a:buChar char="•"/>
            </a:pPr>
            <a:r>
              <a:rPr lang="ru-RU" sz="1000" b="0" i="0" u="none" strike="noStrike" dirty="0">
                <a:solidFill>
                  <a:srgbClr val="000000"/>
                </a:solidFill>
                <a:effectLst/>
              </a:rPr>
              <a:t>Если цена постоянно прикасается к верхней полосе в восходящем тренде или к нижней полосе в нисходящем тренде, это может служить подтверждением силы текущего тренда.</a:t>
            </a:r>
          </a:p>
        </p:txBody>
      </p:sp>
    </p:spTree>
    <p:extLst>
      <p:ext uri="{BB962C8B-B14F-4D97-AF65-F5344CB8AC3E}">
        <p14:creationId xmlns:p14="http://schemas.microsoft.com/office/powerpoint/2010/main" val="1859781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200C2-EEDC-A348-A3AC-B435BA0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Индикаторы технического анализа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3A926-1997-DB46-B2C1-9800956DA368}"/>
              </a:ext>
            </a:extLst>
          </p:cNvPr>
          <p:cNvSpPr txBox="1"/>
          <p:nvPr/>
        </p:nvSpPr>
        <p:spPr>
          <a:xfrm>
            <a:off x="500550" y="1196699"/>
            <a:ext cx="852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b="1" i="0" u="none" strike="noStrike" dirty="0">
                <a:solidFill>
                  <a:srgbClr val="000000"/>
                </a:solidFill>
                <a:effectLst/>
                <a:latin typeface="+mn-lt"/>
              </a:rPr>
              <a:t>Индикатор относительной силы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n-lt"/>
              </a:rPr>
              <a:t>Relative Strength Index, RSI) -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индикатор импульса, который сравнивает величину недавних достижений с недавними потерями, чтобы определить условия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перекупленности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 и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перепроданности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BFA9F-9585-2B42-BECA-078BD995864F}"/>
              </a:ext>
            </a:extLst>
          </p:cNvPr>
          <p:cNvSpPr txBox="1"/>
          <p:nvPr/>
        </p:nvSpPr>
        <p:spPr>
          <a:xfrm>
            <a:off x="500550" y="2362021"/>
            <a:ext cx="42603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sz="1000" b="1" i="0" u="none" strike="noStrike" dirty="0">
                <a:solidFill>
                  <a:srgbClr val="000000"/>
                </a:solidFill>
                <a:effectLst/>
              </a:rPr>
              <a:t>Идентификация волатильности:</a:t>
            </a:r>
            <a:endParaRPr lang="ru-RU" sz="1000" b="0" i="0" u="none" strike="noStrike" dirty="0">
              <a:solidFill>
                <a:srgbClr val="000000"/>
              </a:solidFill>
              <a:effectLst/>
            </a:endParaRP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Когда полосы расширяются/сужаются, это указывает на увеличение/снижение волатильности.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ru-RU" sz="1000" b="1" i="0" u="none" strike="noStrike" dirty="0">
                <a:solidFill>
                  <a:srgbClr val="000000"/>
                </a:solidFill>
                <a:effectLst/>
              </a:rPr>
              <a:t>Определение </a:t>
            </a:r>
            <a:r>
              <a:rPr lang="ru-RU" sz="1000" b="1" i="0" u="none" strike="noStrike" dirty="0" err="1">
                <a:solidFill>
                  <a:srgbClr val="000000"/>
                </a:solidFill>
                <a:effectLst/>
              </a:rPr>
              <a:t>перекупленности</a:t>
            </a:r>
            <a:r>
              <a:rPr lang="ru-RU" sz="1000" b="1" i="0" u="none" strike="noStrike" dirty="0">
                <a:solidFill>
                  <a:srgbClr val="000000"/>
                </a:solidFill>
                <a:effectLst/>
              </a:rPr>
              <a:t> и </a:t>
            </a:r>
            <a:r>
              <a:rPr lang="ru-RU" sz="1000" b="1" i="0" u="none" strike="noStrike" dirty="0" err="1">
                <a:solidFill>
                  <a:srgbClr val="000000"/>
                </a:solidFill>
                <a:effectLst/>
              </a:rPr>
              <a:t>перепроданности</a:t>
            </a:r>
            <a:r>
              <a:rPr lang="ru-RU" sz="1000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Когда </a:t>
            </a:r>
            <a:r>
              <a:rPr lang="en-US" sz="1000" dirty="0"/>
              <a:t>RSI </a:t>
            </a:r>
            <a:r>
              <a:rPr lang="ru-RU" sz="1000" dirty="0"/>
              <a:t>выше 70, это может указывать на </a:t>
            </a:r>
            <a:r>
              <a:rPr lang="ru-RU" sz="1000" dirty="0" err="1"/>
              <a:t>перекупленность</a:t>
            </a:r>
            <a:r>
              <a:rPr lang="ru-RU" sz="1000" dirty="0"/>
              <a:t> актива, и трейдеры могут рассматривать возможность продажи.</a:t>
            </a: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Когда </a:t>
            </a:r>
            <a:r>
              <a:rPr lang="en-US" sz="1000" dirty="0"/>
              <a:t>RSI </a:t>
            </a:r>
            <a:r>
              <a:rPr lang="ru-RU" sz="1000" dirty="0"/>
              <a:t>ниже 30, это может указывать на </a:t>
            </a:r>
            <a:r>
              <a:rPr lang="ru-RU" sz="1000" dirty="0" err="1"/>
              <a:t>перепроданность</a:t>
            </a:r>
            <a:r>
              <a:rPr lang="ru-RU" sz="1000" dirty="0"/>
              <a:t> актива, и трейдеры могут рассматривать возможность покупки.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ru-RU" sz="1000" b="1" i="0" u="none" strike="noStrike" dirty="0">
                <a:solidFill>
                  <a:srgbClr val="000000"/>
                </a:solidFill>
                <a:effectLst/>
              </a:rPr>
              <a:t>Сигналы на пересечении:</a:t>
            </a: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Некоторые трейдеры используют пересечение уровня 50 в </a:t>
            </a:r>
            <a:r>
              <a:rPr lang="en-US" sz="1000" dirty="0"/>
              <a:t>RSI </a:t>
            </a:r>
            <a:r>
              <a:rPr lang="ru-RU" sz="1000" dirty="0"/>
              <a:t>как сигнал на покупку или продажу. Когда </a:t>
            </a:r>
            <a:r>
              <a:rPr lang="en-US" sz="1000" dirty="0"/>
              <a:t>RSI </a:t>
            </a:r>
            <a:r>
              <a:rPr lang="ru-RU" sz="1000" dirty="0"/>
              <a:t>пересекает уровень 50 сверху вниз, это может быть сигналом на продажу, и наоборот.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66DCB6-219C-3F43-98CA-0E5180660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0" y="1928536"/>
            <a:ext cx="4368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73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200C2-EEDC-A348-A3AC-B435BA0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Индикаторы технического анализа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3A926-1997-DB46-B2C1-9800956DA368}"/>
              </a:ext>
            </a:extLst>
          </p:cNvPr>
          <p:cNvSpPr txBox="1"/>
          <p:nvPr/>
        </p:nvSpPr>
        <p:spPr>
          <a:xfrm>
            <a:off x="500550" y="1196699"/>
            <a:ext cx="852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MACD (Moving Average Convergence Divergence)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- это индикатор следования за трендом, который измеряет разницу между краткосрочной скользящей средней и долгосрочной скользящей средней</a:t>
            </a:r>
            <a:r>
              <a:rPr lang="ru-RU" dirty="0">
                <a:latin typeface="-webkit-standard"/>
              </a:rPr>
              <a:t>, предназначен для выявления изменений в силе, направлении, импульсе и продолжительности тренда цены актива.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BFA9F-9585-2B42-BECA-078BD995864F}"/>
              </a:ext>
            </a:extLst>
          </p:cNvPr>
          <p:cNvSpPr txBox="1"/>
          <p:nvPr/>
        </p:nvSpPr>
        <p:spPr>
          <a:xfrm>
            <a:off x="500550" y="2571750"/>
            <a:ext cx="38809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ru-RU" sz="1000" b="1" dirty="0"/>
              <a:t>Пересечение </a:t>
            </a:r>
            <a:r>
              <a:rPr lang="en-US" sz="1000" b="1" dirty="0"/>
              <a:t>MACD </a:t>
            </a:r>
            <a:r>
              <a:rPr lang="ru-RU" sz="1000" b="1" dirty="0"/>
              <a:t>и сигнальной линии:</a:t>
            </a: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Когда линия </a:t>
            </a:r>
            <a:r>
              <a:rPr lang="en-US" sz="1000" dirty="0"/>
              <a:t>MACD </a:t>
            </a:r>
            <a:r>
              <a:rPr lang="ru-RU" sz="1000" dirty="0"/>
              <a:t>пересекает сигнальную линию снизу вверх, это считается бычьим сигналом на покупку.</a:t>
            </a: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Когда линия </a:t>
            </a:r>
            <a:r>
              <a:rPr lang="en-US" sz="1000" dirty="0"/>
              <a:t>MACD </a:t>
            </a:r>
            <a:r>
              <a:rPr lang="ru-RU" sz="1000" dirty="0"/>
              <a:t>пересекает сигнальную линию сверху вниз, это считается медвежьим сигналом на продажу.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ru-RU" sz="1000" b="1" dirty="0"/>
              <a:t>Положение линии </a:t>
            </a:r>
            <a:r>
              <a:rPr lang="en-US" sz="1000" b="1" dirty="0"/>
              <a:t>MACD </a:t>
            </a:r>
            <a:r>
              <a:rPr lang="ru-RU" sz="1000" b="1" dirty="0"/>
              <a:t>относительно нулевой линии:</a:t>
            </a: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Когда линия </a:t>
            </a:r>
            <a:r>
              <a:rPr lang="en-US" sz="1000" dirty="0"/>
              <a:t>MACD </a:t>
            </a:r>
            <a:r>
              <a:rPr lang="ru-RU" sz="1000" dirty="0"/>
              <a:t>находится выше нулевой линии, это указывает на восходящий тренд.</a:t>
            </a: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Когда линия </a:t>
            </a:r>
            <a:r>
              <a:rPr lang="en-US" sz="1000" dirty="0"/>
              <a:t>MACD </a:t>
            </a:r>
            <a:r>
              <a:rPr lang="ru-RU" sz="1000" dirty="0"/>
              <a:t>находится ниже нулевой линии, это указывает на нисходящий тренд.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8CB6D2-780A-E84A-A8E8-18B163999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1981200"/>
            <a:ext cx="47625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51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200C2-EEDC-A348-A3AC-B435BA0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Индикаторы технического анализа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3A926-1997-DB46-B2C1-9800956DA368}"/>
              </a:ext>
            </a:extLst>
          </p:cNvPr>
          <p:cNvSpPr txBox="1"/>
          <p:nvPr/>
        </p:nvSpPr>
        <p:spPr>
          <a:xfrm>
            <a:off x="500550" y="1060664"/>
            <a:ext cx="852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Индекс средней направленности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ADX) —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это технический индикатор, который используется для измерения силы тренда.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ADX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не указывает направление тренда, а только его силу</a:t>
            </a:r>
          </a:p>
          <a:p>
            <a:pPr>
              <a:spcAft>
                <a:spcPts val="1200"/>
              </a:spcAft>
            </a:pPr>
            <a:r>
              <a:rPr lang="ru-RU" dirty="0">
                <a:latin typeface="-webkit-standard"/>
              </a:rPr>
              <a:t>Можно выделить компоненты </a:t>
            </a:r>
            <a:r>
              <a:rPr lang="en-US" dirty="0">
                <a:latin typeface="-webkit-standard"/>
              </a:rPr>
              <a:t>AD- </a:t>
            </a:r>
            <a:r>
              <a:rPr lang="ru-RU" dirty="0">
                <a:latin typeface="-webkit-standard"/>
              </a:rPr>
              <a:t>и </a:t>
            </a:r>
            <a:r>
              <a:rPr lang="en-US" dirty="0">
                <a:latin typeface="-webkit-standard"/>
              </a:rPr>
              <a:t>AD+ </a:t>
            </a:r>
            <a:r>
              <a:rPr lang="ru-RU" dirty="0">
                <a:latin typeface="-webkit-standard"/>
              </a:rPr>
              <a:t>которые будут показывать силу восходящего или нисходящего тренда.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BFA9F-9585-2B42-BECA-078BD995864F}"/>
              </a:ext>
            </a:extLst>
          </p:cNvPr>
          <p:cNvSpPr txBox="1"/>
          <p:nvPr/>
        </p:nvSpPr>
        <p:spPr>
          <a:xfrm>
            <a:off x="500550" y="2571750"/>
            <a:ext cx="3880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ru-RU" sz="1000" b="1" dirty="0"/>
              <a:t>Сила тренда:</a:t>
            </a: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Значения выше 25 указывают на сильный тренд.</a:t>
            </a: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Значения ниже 20 указывают на слабый тренд.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59EB85-E32D-BF44-85A2-0C35410B2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1921624"/>
            <a:ext cx="47371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37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Технический анализ</a:t>
            </a:r>
            <a:br>
              <a:rPr lang="ru-RU" dirty="0"/>
            </a:br>
            <a:r>
              <a:rPr lang="ru-RU" sz="3600" dirty="0"/>
              <a:t>инструменты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1264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5BD24-D119-4647-9F3D-009AD378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технического анализа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1979A-913A-F740-85FE-3C8F8EEFD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68" y="1635237"/>
            <a:ext cx="7179863" cy="224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5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	Что дальше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Google Shape;536;p82">
            <a:extLst>
              <a:ext uri="{FF2B5EF4-FFF2-40B4-BE49-F238E27FC236}">
                <a16:creationId xmlns:a16="http://schemas.microsoft.com/office/drawing/2014/main" id="{3B9E3E3D-30E9-0C4B-B8B8-AD833ECE9FE3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226" y="440464"/>
            <a:ext cx="468002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Learn Python – Free Python Courses for Beginners">
            <a:extLst>
              <a:ext uri="{FF2B5EF4-FFF2-40B4-BE49-F238E27FC236}">
                <a16:creationId xmlns:a16="http://schemas.microsoft.com/office/drawing/2014/main" id="{68A52B43-6877-B84E-ACDF-F963330BF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4"/>
          <a:stretch/>
        </p:blipFill>
        <p:spPr bwMode="auto">
          <a:xfrm>
            <a:off x="767226" y="1509680"/>
            <a:ext cx="2991080" cy="238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3CA2C1-B74C-4042-A113-506363F0DAA3}"/>
              </a:ext>
            </a:extLst>
          </p:cNvPr>
          <p:cNvSpPr txBox="1"/>
          <p:nvPr/>
        </p:nvSpPr>
        <p:spPr>
          <a:xfrm>
            <a:off x="4246743" y="1531073"/>
            <a:ext cx="42774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На примерах разберем построение всех перечисленных технических индикаторов с помощью библиотеки </a:t>
            </a:r>
            <a:r>
              <a:rPr lang="en-US" dirty="0"/>
              <a:t>TA-Lib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Построим торговые сигналы для каждого индикатора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spcAft>
                <a:spcPts val="1200"/>
              </a:spcAft>
            </a:pPr>
            <a:r>
              <a:rPr lang="ru-RU" dirty="0"/>
              <a:t>Смотрите следующие видео</a:t>
            </a:r>
            <a:endParaRPr lang="en-US" dirty="0"/>
          </a:p>
        </p:txBody>
      </p:sp>
      <p:pic>
        <p:nvPicPr>
          <p:cNvPr id="7" name="Google Shape;534;p82">
            <a:extLst>
              <a:ext uri="{FF2B5EF4-FFF2-40B4-BE49-F238E27FC236}">
                <a16:creationId xmlns:a16="http://schemas.microsoft.com/office/drawing/2014/main" id="{926541DA-B847-194D-9A8B-EFD9C3F8943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22910" y="2972457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44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30802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dirty="0"/>
              <a:t>ML </a:t>
            </a:r>
            <a:r>
              <a:rPr lang="ru-RU" sz="3200" dirty="0"/>
              <a:t>для финансового анализа</a:t>
            </a:r>
            <a:br>
              <a:rPr lang="en-US" sz="3200" dirty="0"/>
            </a:br>
            <a:r>
              <a:rPr lang="ru-RU" sz="2400" dirty="0"/>
              <a:t>Введение в технический анализ: </a:t>
            </a:r>
            <a:br>
              <a:rPr lang="ru-RU" sz="2400" dirty="0"/>
            </a:br>
            <a:r>
              <a:rPr lang="ru-RU" sz="2400" dirty="0"/>
              <a:t>основные индикаторы.</a:t>
            </a:r>
            <a:endParaRPr b="0"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1904786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DBDA60-D1B3-5B41-A4D2-CDAE2DD6B0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" b="148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Google Shape;209;p48">
            <a:extLst>
              <a:ext uri="{FF2B5EF4-FFF2-40B4-BE49-F238E27FC236}">
                <a16:creationId xmlns:a16="http://schemas.microsoft.com/office/drawing/2014/main" id="{D0D012C5-1A3B-EC4C-B8A7-64C8AF21B41A}"/>
              </a:ext>
            </a:extLst>
          </p:cNvPr>
          <p:cNvSpPr txBox="1">
            <a:spLocks/>
          </p:cNvSpPr>
          <p:nvPr/>
        </p:nvSpPr>
        <p:spPr>
          <a:xfrm>
            <a:off x="3082400" y="2301686"/>
            <a:ext cx="5938750" cy="253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25" indent="-1820863">
              <a:tabLst>
                <a:tab pos="1465263" algn="l"/>
              </a:tabLst>
            </a:pPr>
            <a:r>
              <a:rPr lang="ru-RU" sz="1150" b="1" kern="0" dirty="0"/>
              <a:t>Руководитель курсов: </a:t>
            </a:r>
            <a:r>
              <a:rPr lang="en-US" sz="1150" b="1" kern="0" dirty="0"/>
              <a:t>	</a:t>
            </a:r>
            <a:r>
              <a:rPr lang="en-US" sz="1150" b="1" dirty="0"/>
              <a:t>Machine Learning</a:t>
            </a:r>
            <a:r>
              <a:rPr lang="en-US" sz="1150" b="1" kern="0" dirty="0"/>
              <a:t>, Reinforcement Learning, </a:t>
            </a:r>
            <a:br>
              <a:rPr lang="en-US" sz="1150" b="1" kern="0" dirty="0"/>
            </a:br>
            <a:r>
              <a:rPr lang="en-US" sz="1150" b="1" kern="0" dirty="0" err="1"/>
              <a:t>MLOps</a:t>
            </a:r>
            <a:r>
              <a:rPr lang="en-US" sz="1150" b="1" kern="0" dirty="0"/>
              <a:t>, </a:t>
            </a:r>
            <a:r>
              <a:rPr lang="en-US" sz="1150" b="1" dirty="0" err="1"/>
              <a:t>Fin</a:t>
            </a:r>
            <a:r>
              <a:rPr lang="en-US" sz="1150" b="1" kern="0" dirty="0" err="1"/>
              <a:t>ML</a:t>
            </a:r>
            <a:endParaRPr lang="en-US" sz="1150" b="1" kern="0" dirty="0"/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 err="1"/>
              <a:t>Teamlead</a:t>
            </a:r>
            <a:r>
              <a:rPr lang="en-US" sz="1150" b="1" kern="0" dirty="0"/>
              <a:t>, </a:t>
            </a:r>
            <a:r>
              <a:rPr lang="ru-RU" sz="1150" b="1" kern="0" dirty="0"/>
              <a:t>главный инженер проекта</a:t>
            </a:r>
          </a:p>
          <a:p>
            <a:pPr rtl="0"/>
            <a:r>
              <a:rPr lang="ru-RU" sz="1150" b="1" kern="0" dirty="0"/>
              <a:t> </a:t>
            </a:r>
          </a:p>
          <a:p>
            <a:pPr rtl="0"/>
            <a:r>
              <a:rPr lang="ru-RU" sz="1150" kern="0" dirty="0"/>
              <a:t>Физический факультет МГУ, </a:t>
            </a:r>
            <a:r>
              <a:rPr lang="en-US" sz="1150" kern="0" dirty="0"/>
              <a:t>PhD </a:t>
            </a:r>
            <a:r>
              <a:rPr lang="ru-RU" sz="1150" kern="0" dirty="0"/>
              <a:t>теоретическая физика</a:t>
            </a:r>
          </a:p>
          <a:p>
            <a:pPr rtl="0"/>
            <a:endParaRPr lang="ru-RU" sz="1150" kern="0" dirty="0"/>
          </a:p>
          <a:p>
            <a:pPr rtl="0"/>
            <a:r>
              <a:rPr lang="ru-RU" sz="1150" b="1" kern="0" dirty="0"/>
              <a:t>Опыт:</a:t>
            </a:r>
            <a:endParaRPr lang="ru-RU" sz="1150" kern="0" dirty="0"/>
          </a:p>
          <a:p>
            <a:pPr rtl="0"/>
            <a:r>
              <a:rPr lang="ru-RU" sz="1150" kern="0" dirty="0"/>
              <a:t>Более 18 лет занимался прикладной математикой и мат моделированием</a:t>
            </a:r>
          </a:p>
          <a:p>
            <a:pPr rtl="0"/>
            <a:r>
              <a:rPr lang="ru-RU" sz="1150" kern="0" dirty="0"/>
              <a:t>(</a:t>
            </a:r>
            <a:r>
              <a:rPr lang="en-US" sz="1150" kern="0" dirty="0"/>
              <a:t>Data Scientist</a:t>
            </a:r>
            <a:r>
              <a:rPr lang="ru-RU" sz="1150" kern="0" dirty="0"/>
              <a:t>, </a:t>
            </a:r>
            <a:r>
              <a:rPr lang="en-US" sz="1150" kern="0" dirty="0"/>
              <a:t>Python, </a:t>
            </a:r>
            <a:r>
              <a:rPr lang="ru-RU" sz="1150" kern="0" dirty="0"/>
              <a:t>С++)</a:t>
            </a:r>
          </a:p>
          <a:p>
            <a:pPr rtl="0"/>
            <a:endParaRPr lang="ru-RU" sz="1150" kern="0" dirty="0"/>
          </a:p>
          <a:p>
            <a:pPr rtl="0"/>
            <a:endParaRPr lang="ru-RU" sz="1150" b="1" kern="0" dirty="0"/>
          </a:p>
          <a:p>
            <a:pPr rtl="0"/>
            <a:r>
              <a:rPr lang="ru-RU" sz="1150" b="1" kern="0" dirty="0"/>
              <a:t>@</a:t>
            </a:r>
            <a:r>
              <a:rPr lang="en-US" sz="1150" b="1" kern="0" dirty="0" err="1"/>
              <a:t>stureiko</a:t>
            </a:r>
            <a:r>
              <a:rPr lang="en-US" sz="1150" b="1" kern="0" dirty="0"/>
              <a:t> (TG)</a:t>
            </a:r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/>
              <a:t>LinkedIn: </a:t>
            </a:r>
            <a:r>
              <a:rPr lang="en-US" sz="1150" kern="0" dirty="0">
                <a:hlinkClick r:id="rId4"/>
              </a:rPr>
              <a:t>igor-stureiko</a:t>
            </a:r>
            <a:r>
              <a:rPr lang="en-US" sz="1150" kern="0" dirty="0"/>
              <a:t> </a:t>
            </a:r>
          </a:p>
          <a:p>
            <a:pPr rtl="0"/>
            <a:endParaRPr lang="en-US" sz="1150" kern="0" dirty="0"/>
          </a:p>
          <a:p>
            <a:pPr rtl="0"/>
            <a:r>
              <a:rPr lang="en-US" sz="1150" b="1" kern="0" dirty="0"/>
              <a:t>@</a:t>
            </a:r>
            <a:r>
              <a:rPr lang="en-US" sz="1150" b="1" kern="0" dirty="0" err="1"/>
              <a:t>rl_fintech</a:t>
            </a:r>
            <a:r>
              <a:rPr lang="en-US" sz="1150" b="1" kern="0" dirty="0"/>
              <a:t> </a:t>
            </a:r>
            <a:r>
              <a:rPr lang="en-US" sz="1150" kern="0" dirty="0"/>
              <a:t>(</a:t>
            </a:r>
            <a:r>
              <a:rPr lang="ru-RU" sz="1150" kern="0" dirty="0"/>
              <a:t>Мой канал о моделях в бизнесе)</a:t>
            </a:r>
            <a:endParaRPr lang="ru-RU" sz="140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Маршрут вебинара</a:t>
            </a:r>
            <a:endParaRPr dirty="0"/>
          </a:p>
        </p:txBody>
      </p:sp>
      <p:sp>
        <p:nvSpPr>
          <p:cNvPr id="287" name="Google Shape;287;p65"/>
          <p:cNvSpPr/>
          <p:nvPr/>
        </p:nvSpPr>
        <p:spPr>
          <a:xfrm>
            <a:off x="762596" y="1521159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Технический анализ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46CF15-E72E-E64E-B624-46A6D7BEE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63"/>
          <a:stretch/>
        </p:blipFill>
        <p:spPr>
          <a:xfrm>
            <a:off x="4760850" y="1521159"/>
            <a:ext cx="4260300" cy="2828526"/>
          </a:xfrm>
          <a:prstGeom prst="rect">
            <a:avLst/>
          </a:prstGeom>
        </p:spPr>
      </p:pic>
      <p:sp>
        <p:nvSpPr>
          <p:cNvPr id="9" name="Google Shape;287;p65">
            <a:extLst>
              <a:ext uri="{FF2B5EF4-FFF2-40B4-BE49-F238E27FC236}">
                <a16:creationId xmlns:a16="http://schemas.microsoft.com/office/drawing/2014/main" id="{352D4C01-2F76-DA44-B307-62C12167ABFD}"/>
              </a:ext>
            </a:extLst>
          </p:cNvPr>
          <p:cNvSpPr/>
          <p:nvPr/>
        </p:nvSpPr>
        <p:spPr>
          <a:xfrm>
            <a:off x="762596" y="274732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Основные индикаторы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287;p65">
            <a:extLst>
              <a:ext uri="{FF2B5EF4-FFF2-40B4-BE49-F238E27FC236}">
                <a16:creationId xmlns:a16="http://schemas.microsoft.com/office/drawing/2014/main" id="{3915C9AD-5217-3143-A170-E685D5BA6A61}"/>
              </a:ext>
            </a:extLst>
          </p:cNvPr>
          <p:cNvSpPr/>
          <p:nvPr/>
        </p:nvSpPr>
        <p:spPr>
          <a:xfrm>
            <a:off x="822361" y="397348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Торговые сигналы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Технический анализ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464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92CDB1-30C0-804A-AF7F-07EB32A8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Технический анализ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81C5A-3106-2745-823B-629D620F7AE8}"/>
              </a:ext>
            </a:extLst>
          </p:cNvPr>
          <p:cNvSpPr txBox="1"/>
          <p:nvPr/>
        </p:nvSpPr>
        <p:spPr>
          <a:xfrm>
            <a:off x="500550" y="1301026"/>
            <a:ext cx="8520600" cy="203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ru-RU" dirty="0"/>
              <a:t>Технический анализ — это метод оценки и прогнозирования движения цен финансовых инструментов, таких как акции, облигации, валюты и товары, основанный на анализе исторических данных о ценах и объемах торгов. 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ru-RU" dirty="0"/>
              <a:t>Основная идея технического анализа заключается в том, что все фундаментальные факторы, которые могут повлиять на стоимость актива, уже отражены в его цене. Поэтому, изучая исторические ценовые данные и объемы торгов, можно выявить определенные паттерны и тенденции, которые помогут предсказать будущие изменения цен.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8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92CDB1-30C0-804A-AF7F-07EB32A8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Технический анализ</a:t>
            </a:r>
            <a:r>
              <a:rPr lang="en-US" dirty="0"/>
              <a:t> – </a:t>
            </a:r>
            <a:r>
              <a:rPr lang="ru-RU" dirty="0"/>
              <a:t>принципы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81C5A-3106-2745-823B-629D620F7AE8}"/>
              </a:ext>
            </a:extLst>
          </p:cNvPr>
          <p:cNvSpPr txBox="1"/>
          <p:nvPr/>
        </p:nvSpPr>
        <p:spPr>
          <a:xfrm>
            <a:off x="500550" y="1350424"/>
            <a:ext cx="8520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b="1" i="0" u="none" strike="noStrike" dirty="0">
                <a:solidFill>
                  <a:srgbClr val="000000"/>
                </a:solidFill>
                <a:effectLst/>
              </a:rPr>
              <a:t>Цены учитывают всё:</a:t>
            </a:r>
            <a:endParaRPr lang="ru-RU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Все известные и неизвестные факторы уже отражены в текущей цене актива. Поэтому анализировать нужно только цену и объем торгов.</a:t>
            </a:r>
          </a:p>
          <a:p>
            <a:pPr marL="742950" lvl="1" indent="-285750" algn="l">
              <a:buFont typeface="+mj-lt"/>
              <a:buAutoNum type="arabicPeriod"/>
            </a:pPr>
            <a:endParaRPr lang="ru-RU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ru-RU" b="1" i="0" u="none" strike="noStrike" dirty="0">
                <a:solidFill>
                  <a:srgbClr val="000000"/>
                </a:solidFill>
                <a:effectLst/>
              </a:rPr>
              <a:t>Цены движутся в трендах:</a:t>
            </a:r>
            <a:endParaRPr lang="ru-RU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Цены имеют тенденцию двигаться в определенном направлении (тренде) на протяжении определенного времени. Выявление трендов является ключевым элементом технического анализа.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ru-RU" b="1" i="0" u="none" strike="noStrike" dirty="0">
                <a:solidFill>
                  <a:srgbClr val="000000"/>
                </a:solidFill>
                <a:effectLst/>
              </a:rPr>
              <a:t>История повторяется:</a:t>
            </a:r>
            <a:endParaRPr lang="ru-RU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Паттерны и модели ценового поведения имеют тенденцию повторяться из-за психологических аспектов поведения трейдеров. Изучение этих паттернов позволяет прогнозировать будущие движения цен.</a:t>
            </a:r>
          </a:p>
        </p:txBody>
      </p:sp>
    </p:spTree>
    <p:extLst>
      <p:ext uri="{BB962C8B-B14F-4D97-AF65-F5344CB8AC3E}">
        <p14:creationId xmlns:p14="http://schemas.microsoft.com/office/powerpoint/2010/main" val="156875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92CDB1-30C0-804A-AF7F-07EB32A8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Технический анализ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81C5A-3106-2745-823B-629D620F7AE8}"/>
              </a:ext>
            </a:extLst>
          </p:cNvPr>
          <p:cNvSpPr txBox="1"/>
          <p:nvPr/>
        </p:nvSpPr>
        <p:spPr>
          <a:xfrm>
            <a:off x="500550" y="951222"/>
            <a:ext cx="8520600" cy="400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b="1" dirty="0"/>
              <a:t>Графический анализ</a:t>
            </a:r>
            <a:r>
              <a:rPr lang="en-US" b="1" dirty="0"/>
              <a:t>, </a:t>
            </a:r>
            <a:r>
              <a:rPr lang="ru-RU" b="1" dirty="0"/>
              <a:t>Тренды и паттерны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Использование различных типов графиков (линейные, </a:t>
            </a:r>
            <a:r>
              <a:rPr lang="ru-RU" sz="1100" dirty="0" err="1"/>
              <a:t>баровые</a:t>
            </a:r>
            <a:r>
              <a:rPr lang="ru-RU" sz="1100" dirty="0"/>
              <a:t>, японские свечи) для визуального отображения исторических данных о ценах и объемах торгов.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Определение ключевых уровней поддержки и сопротивления, которые могут указывать на точки разворота тренда.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Выявление трендов (восходящий, нисходящий, боковой), которые показывают общую направленность движения цены.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Анализ ценовых паттернов (голова и плечи, двойные вершины и дно, флаги, треугольники), которые могут предсказывать разворот или продолжение тренда.</a:t>
            </a:r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r>
              <a:rPr lang="ru-RU" b="1" dirty="0"/>
              <a:t>Технические</a:t>
            </a:r>
            <a:r>
              <a:rPr lang="en-US" b="1" dirty="0"/>
              <a:t> </a:t>
            </a:r>
            <a:r>
              <a:rPr lang="ru-RU" b="1" dirty="0"/>
              <a:t> индикаторы: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Расчет и использование различных технических индикаторов (скользящие средние, индикатор относительной силы (</a:t>
            </a:r>
            <a:r>
              <a:rPr lang="en-US" sz="1100" dirty="0"/>
              <a:t>RSI), MACD, </a:t>
            </a:r>
            <a:r>
              <a:rPr lang="ru-RU" sz="1100" dirty="0" err="1"/>
              <a:t>стохастик</a:t>
            </a:r>
            <a:r>
              <a:rPr lang="ru-RU" sz="1100" dirty="0"/>
              <a:t>) для оценки текущего состояния рынка и прогнозирования будущих движений цен.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Индикаторы могут быть трендовыми (показывающими направление тренда) и осцилляторами (указывающими на </a:t>
            </a:r>
            <a:r>
              <a:rPr lang="ru-RU" sz="1100" dirty="0" err="1"/>
              <a:t>перекупленность</a:t>
            </a:r>
            <a:r>
              <a:rPr lang="ru-RU" sz="1100" dirty="0"/>
              <a:t> или </a:t>
            </a:r>
            <a:r>
              <a:rPr lang="ru-RU" sz="1100" dirty="0" err="1"/>
              <a:t>перепроданность</a:t>
            </a:r>
            <a:r>
              <a:rPr lang="ru-RU" sz="1100" dirty="0"/>
              <a:t> актива).</a:t>
            </a:r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r>
              <a:rPr lang="ru-RU" b="1" dirty="0"/>
              <a:t>Объемы торгов: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Анализ объема торгов для подтверждения силы тренда или паттерна.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Высокий объем нарастает в направлении тренда, подтверждая его силу, а низкий объем может сигнализировать о слабости тренда или его возможном развороте.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927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Индикаторы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961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200C2-EEDC-A348-A3AC-B435BA0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Индикаторы технического анализа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3A926-1997-DB46-B2C1-9800956DA368}"/>
              </a:ext>
            </a:extLst>
          </p:cNvPr>
          <p:cNvSpPr txBox="1"/>
          <p:nvPr/>
        </p:nvSpPr>
        <p:spPr>
          <a:xfrm>
            <a:off x="500550" y="1196699"/>
            <a:ext cx="85206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Простая скользящая средняя (</a:t>
            </a:r>
            <a:r>
              <a:rPr lang="en-US" dirty="0"/>
              <a:t>SMA)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Экспоненциальная скользящая средняя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EMA)</a:t>
            </a:r>
            <a:endParaRPr lang="ru-RU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Полосы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Беллинджера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состоят из скользящей средней (обычно 20-дневной скользящей средней) и двух линий стандартного отклонения выше и ниже скользящей средней.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Индикатор относительной силы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Relative Strength Index, RSI)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- индикатор импульса, который сравнивает величину недавних достижений с недавними потерями, чтобы определить условия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перекупленности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и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перепроданности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en-US" dirty="0">
              <a:latin typeface="-webkit-standard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MACD (Moving Average Convergence Divergence)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- это индикатор следования за трендом, который измеряет разницу между краткосрочной скользящей средней и долгосрочной скользящей средней.</a:t>
            </a: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Индекс средней направленности (</a:t>
            </a:r>
            <a:r>
              <a:rPr lang="en-US" dirty="0"/>
              <a:t>ADX</a:t>
            </a:r>
            <a:r>
              <a:rPr lang="ru-RU" dirty="0"/>
              <a:t>) - для оценки силы тренда в ценах на акции</a:t>
            </a:r>
            <a:r>
              <a:rPr lang="en-US" dirty="0"/>
              <a:t>, </a:t>
            </a:r>
            <a:r>
              <a:rPr lang="ru-RU" dirty="0"/>
              <a:t>помогает определить направление тренда. Как правило, </a:t>
            </a:r>
            <a:r>
              <a:rPr lang="en-US" dirty="0"/>
              <a:t>ADX 25 </a:t>
            </a:r>
            <a:r>
              <a:rPr lang="ru-RU" dirty="0"/>
              <a:t>или выше указывает на сильный тренд, а </a:t>
            </a:r>
            <a:r>
              <a:rPr lang="en-US" dirty="0"/>
              <a:t>ADX </a:t>
            </a:r>
            <a:r>
              <a:rPr lang="ru-RU" dirty="0"/>
              <a:t>менее 20 - на слабый.</a:t>
            </a:r>
          </a:p>
        </p:txBody>
      </p:sp>
    </p:spTree>
    <p:extLst>
      <p:ext uri="{BB962C8B-B14F-4D97-AF65-F5344CB8AC3E}">
        <p14:creationId xmlns:p14="http://schemas.microsoft.com/office/powerpoint/2010/main" val="3058187742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10187</TotalTime>
  <Words>1293</Words>
  <Application>Microsoft Macintosh PowerPoint</Application>
  <PresentationFormat>On-screen Show (16:9)</PresentationFormat>
  <Paragraphs>119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Cambria Math</vt:lpstr>
      <vt:lpstr>Arial</vt:lpstr>
      <vt:lpstr>-webkit-standard</vt:lpstr>
      <vt:lpstr>Roboto</vt:lpstr>
      <vt:lpstr>Светлая тема</vt:lpstr>
      <vt:lpstr>ML для финансового анализа</vt:lpstr>
      <vt:lpstr>ML для финансового анализа Введение в технический анализ:  основные индикаторы.</vt:lpstr>
      <vt:lpstr>Маршрут вебинара</vt:lpstr>
      <vt:lpstr>Технический анализ</vt:lpstr>
      <vt:lpstr>Технический анализ</vt:lpstr>
      <vt:lpstr>Технический анализ – принципы</vt:lpstr>
      <vt:lpstr>Технический анализ</vt:lpstr>
      <vt:lpstr>Индикаторы</vt:lpstr>
      <vt:lpstr>Индикаторы технического анализа</vt:lpstr>
      <vt:lpstr>Простая скользящая средняя </vt:lpstr>
      <vt:lpstr>Индикаторы технического анализа</vt:lpstr>
      <vt:lpstr>Индикаторы технического анализа</vt:lpstr>
      <vt:lpstr>Индикаторы технического анализа</vt:lpstr>
      <vt:lpstr>Индикаторы технического анализа</vt:lpstr>
      <vt:lpstr>Индикаторы технического анализа</vt:lpstr>
      <vt:lpstr>Технический анализ инструменты</vt:lpstr>
      <vt:lpstr>Инструменты технического анализа</vt:lpstr>
      <vt:lpstr> Что дальше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Информация для преподавателя (маршрут демо-занятия)</dc:title>
  <cp:lastModifiedBy>Стурейко Игорь Олегович</cp:lastModifiedBy>
  <cp:revision>131</cp:revision>
  <dcterms:modified xsi:type="dcterms:W3CDTF">2024-07-04T08:29:56Z</dcterms:modified>
</cp:coreProperties>
</file>