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7" r:id="rId2"/>
  </p:sldMasterIdLst>
  <p:notesMasterIdLst>
    <p:notesMasterId r:id="rId38"/>
  </p:notesMasterIdLst>
  <p:sldIdLst>
    <p:sldId id="257" r:id="rId3"/>
    <p:sldId id="312" r:id="rId4"/>
    <p:sldId id="260" r:id="rId5"/>
    <p:sldId id="387" r:id="rId6"/>
    <p:sldId id="415" r:id="rId7"/>
    <p:sldId id="417" r:id="rId8"/>
    <p:sldId id="416" r:id="rId9"/>
    <p:sldId id="269" r:id="rId10"/>
    <p:sldId id="402" r:id="rId11"/>
    <p:sldId id="403" r:id="rId12"/>
    <p:sldId id="404" r:id="rId13"/>
    <p:sldId id="407" r:id="rId14"/>
    <p:sldId id="406" r:id="rId15"/>
    <p:sldId id="408" r:id="rId16"/>
    <p:sldId id="405" r:id="rId17"/>
    <p:sldId id="409" r:id="rId18"/>
    <p:sldId id="411" r:id="rId19"/>
    <p:sldId id="410" r:id="rId20"/>
    <p:sldId id="412" r:id="rId21"/>
    <p:sldId id="413" r:id="rId22"/>
    <p:sldId id="414" r:id="rId23"/>
    <p:sldId id="419" r:id="rId24"/>
    <p:sldId id="482" r:id="rId25"/>
    <p:sldId id="420" r:id="rId26"/>
    <p:sldId id="421" r:id="rId27"/>
    <p:sldId id="422" r:id="rId28"/>
    <p:sldId id="423" r:id="rId29"/>
    <p:sldId id="424" r:id="rId30"/>
    <p:sldId id="485" r:id="rId31"/>
    <p:sldId id="483" r:id="rId32"/>
    <p:sldId id="484" r:id="rId33"/>
    <p:sldId id="418" r:id="rId34"/>
    <p:sldId id="281" r:id="rId35"/>
    <p:sldId id="280" r:id="rId36"/>
    <p:sldId id="366" r:id="rId37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9"/>
    <p:restoredTop sz="97146"/>
  </p:normalViewPr>
  <p:slideViewPr>
    <p:cSldViewPr snapToGrid="0">
      <p:cViewPr varScale="1">
        <p:scale>
          <a:sx n="215" d="100"/>
          <a:sy n="215" d="100"/>
        </p:scale>
        <p:origin x="200" y="224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a1700b9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a1700b9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9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5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5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5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86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0550" y="131053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70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4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9" r:id="rId9"/>
    <p:sldLayoutId id="2147483701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igor-stureik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</a:t>
            </a:r>
            <a:r>
              <a:rPr lang="ru-RU" dirty="0"/>
              <a:t>для финансового анализа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Введение в технический анализ: </a:t>
            </a:r>
            <a:br>
              <a:rPr lang="ru-RU" sz="3200" dirty="0"/>
            </a:br>
            <a:r>
              <a:rPr lang="ru-RU" sz="3200" dirty="0"/>
              <a:t>графики и индикаторы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баров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837CF-D5F0-1848-A9BE-C27200F0C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9" r="7987"/>
          <a:stretch/>
        </p:blipFill>
        <p:spPr>
          <a:xfrm>
            <a:off x="969632" y="802474"/>
            <a:ext cx="7370432" cy="41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баров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1D5C26-DC77-8441-B1C4-382282217468}"/>
              </a:ext>
            </a:extLst>
          </p:cNvPr>
          <p:cNvGrpSpPr/>
          <p:nvPr/>
        </p:nvGrpSpPr>
        <p:grpSpPr>
          <a:xfrm>
            <a:off x="1031001" y="802474"/>
            <a:ext cx="7309063" cy="3982068"/>
            <a:chOff x="1031001" y="802474"/>
            <a:chExt cx="7309063" cy="39820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8B195E-32DB-5647-9931-E6297D4D0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11" r="8456" b="4277"/>
            <a:stretch/>
          </p:blipFill>
          <p:spPr>
            <a:xfrm>
              <a:off x="1031001" y="802474"/>
              <a:ext cx="7309063" cy="39820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9F235-704B-6C4E-92E5-E0B96A3EF6FA}"/>
                </a:ext>
              </a:extLst>
            </p:cNvPr>
            <p:cNvSpPr txBox="1"/>
            <p:nvPr/>
          </p:nvSpPr>
          <p:spPr>
            <a:xfrm>
              <a:off x="2773884" y="195767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6F41EB-8C0F-1C4F-9869-B58729C368EE}"/>
                </a:ext>
              </a:extLst>
            </p:cNvPr>
            <p:cNvSpPr txBox="1"/>
            <p:nvPr/>
          </p:nvSpPr>
          <p:spPr>
            <a:xfrm>
              <a:off x="4945328" y="1346272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F5D556-8F01-5B44-9ACF-4A2CBBE3FF00}"/>
                </a:ext>
              </a:extLst>
            </p:cNvPr>
            <p:cNvSpPr txBox="1"/>
            <p:nvPr/>
          </p:nvSpPr>
          <p:spPr>
            <a:xfrm>
              <a:off x="4280894" y="388978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4AF650-9E3E-3345-AF70-A1EA4F9F66FF}"/>
                </a:ext>
              </a:extLst>
            </p:cNvPr>
            <p:cNvSpPr txBox="1"/>
            <p:nvPr/>
          </p:nvSpPr>
          <p:spPr>
            <a:xfrm>
              <a:off x="6369092" y="333132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16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баров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E36F0D-3539-4E45-ADEB-FA43AB3BEFDD}"/>
              </a:ext>
            </a:extLst>
          </p:cNvPr>
          <p:cNvGrpSpPr/>
          <p:nvPr/>
        </p:nvGrpSpPr>
        <p:grpSpPr>
          <a:xfrm>
            <a:off x="914400" y="888497"/>
            <a:ext cx="7480897" cy="4000479"/>
            <a:chOff x="914400" y="888497"/>
            <a:chExt cx="7480897" cy="40004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F1C4B3-AD7B-274A-8344-F323F5694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00" r="8187" b="3835"/>
            <a:stretch/>
          </p:blipFill>
          <p:spPr>
            <a:xfrm>
              <a:off x="914400" y="888497"/>
              <a:ext cx="7480897" cy="40004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78058-6F71-E44C-B09E-7BBDB57D6FCB}"/>
                </a:ext>
              </a:extLst>
            </p:cNvPr>
            <p:cNvSpPr txBox="1"/>
            <p:nvPr/>
          </p:nvSpPr>
          <p:spPr>
            <a:xfrm>
              <a:off x="2289068" y="165791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736A6B-3E5A-1C40-B57C-BD19EB365DAE}"/>
                </a:ext>
              </a:extLst>
            </p:cNvPr>
            <p:cNvSpPr txBox="1"/>
            <p:nvPr/>
          </p:nvSpPr>
          <p:spPr>
            <a:xfrm>
              <a:off x="3989789" y="2888736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ED3C05-5855-6345-A4DA-31ACDF5C239A}"/>
                </a:ext>
              </a:extLst>
            </p:cNvPr>
            <p:cNvSpPr txBox="1"/>
            <p:nvPr/>
          </p:nvSpPr>
          <p:spPr>
            <a:xfrm>
              <a:off x="5295132" y="250378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1F5425-DF70-9E41-8045-AA9C9ACDBF9A}"/>
                </a:ext>
              </a:extLst>
            </p:cNvPr>
            <p:cNvSpPr txBox="1"/>
            <p:nvPr/>
          </p:nvSpPr>
          <p:spPr>
            <a:xfrm>
              <a:off x="6977442" y="2263973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ECC0-A0E9-CF40-A912-EB23FF36361A}"/>
                </a:ext>
              </a:extLst>
            </p:cNvPr>
            <p:cNvSpPr txBox="1"/>
            <p:nvPr/>
          </p:nvSpPr>
          <p:spPr>
            <a:xfrm>
              <a:off x="3086639" y="387285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“-”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33521D-92B5-1845-8C8F-B55086191895}"/>
                </a:ext>
              </a:extLst>
            </p:cNvPr>
            <p:cNvSpPr txBox="1"/>
            <p:nvPr/>
          </p:nvSpPr>
          <p:spPr>
            <a:xfrm>
              <a:off x="6141798" y="1499421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“+”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89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баров</a:t>
            </a:r>
            <a:r>
              <a:rPr lang="en-US" dirty="0"/>
              <a:t> – yahoo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20194-FCD5-C24C-8C35-1F6FAB3E5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0" r="3087" b="3687"/>
          <a:stretch/>
        </p:blipFill>
        <p:spPr>
          <a:xfrm>
            <a:off x="1084839" y="882360"/>
            <a:ext cx="7352021" cy="4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баров</a:t>
            </a:r>
            <a:r>
              <a:rPr lang="en-US" dirty="0"/>
              <a:t> – </a:t>
            </a:r>
            <a:r>
              <a:rPr lang="ru-RU" dirty="0"/>
              <a:t>оформление в цвете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01888-4C54-D04F-9933-ABA3A5D56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3" b="3687"/>
          <a:stretch/>
        </p:blipFill>
        <p:spPr>
          <a:xfrm>
            <a:off x="940622" y="882360"/>
            <a:ext cx="7640456" cy="4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Японские свечи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30C8-93A2-4949-91F0-1099EA93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5" r="8322" b="3097"/>
          <a:stretch/>
        </p:blipFill>
        <p:spPr>
          <a:xfrm>
            <a:off x="988043" y="857812"/>
            <a:ext cx="7394980" cy="40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Японские свечи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0536C-EDA2-4A4A-9C22-43B80234BD84}"/>
              </a:ext>
            </a:extLst>
          </p:cNvPr>
          <p:cNvGrpSpPr/>
          <p:nvPr/>
        </p:nvGrpSpPr>
        <p:grpSpPr>
          <a:xfrm>
            <a:off x="856099" y="906908"/>
            <a:ext cx="7431801" cy="3982068"/>
            <a:chOff x="856099" y="906908"/>
            <a:chExt cx="7431801" cy="39820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6DBF82-4A72-4944-89A0-EF8717AB9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72" r="7852" b="4277"/>
            <a:stretch/>
          </p:blipFill>
          <p:spPr>
            <a:xfrm>
              <a:off x="856099" y="906908"/>
              <a:ext cx="7431801" cy="39820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03FC9-ACCF-F445-B22A-B43FF87DA14F}"/>
                </a:ext>
              </a:extLst>
            </p:cNvPr>
            <p:cNvSpPr txBox="1"/>
            <p:nvPr/>
          </p:nvSpPr>
          <p:spPr>
            <a:xfrm>
              <a:off x="2773884" y="195767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84AEA-7FA2-C345-B312-E6B55A1260D7}"/>
                </a:ext>
              </a:extLst>
            </p:cNvPr>
            <p:cNvSpPr txBox="1"/>
            <p:nvPr/>
          </p:nvSpPr>
          <p:spPr>
            <a:xfrm>
              <a:off x="4945328" y="1346272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EB545-4B70-F443-9A1C-9C678BC82273}"/>
                </a:ext>
              </a:extLst>
            </p:cNvPr>
            <p:cNvSpPr txBox="1"/>
            <p:nvPr/>
          </p:nvSpPr>
          <p:spPr>
            <a:xfrm>
              <a:off x="4280894" y="388978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37F0C2-6186-9245-A683-7D6EB6D7FADE}"/>
                </a:ext>
              </a:extLst>
            </p:cNvPr>
            <p:cNvSpPr txBox="1"/>
            <p:nvPr/>
          </p:nvSpPr>
          <p:spPr>
            <a:xfrm>
              <a:off x="6369092" y="333132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24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Японские свечи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24791-0474-3C4E-8958-AD258DE6390B}"/>
              </a:ext>
            </a:extLst>
          </p:cNvPr>
          <p:cNvGrpSpPr/>
          <p:nvPr/>
        </p:nvGrpSpPr>
        <p:grpSpPr>
          <a:xfrm>
            <a:off x="1101296" y="802474"/>
            <a:ext cx="7542154" cy="4049574"/>
            <a:chOff x="1101296" y="802474"/>
            <a:chExt cx="7542154" cy="40495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0D2B61-EE88-F44B-A718-417437237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518" b="2655"/>
            <a:stretch/>
          </p:blipFill>
          <p:spPr>
            <a:xfrm>
              <a:off x="1101296" y="802474"/>
              <a:ext cx="7542154" cy="40495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608B87-E8FB-094F-BC12-655BC5675DE7}"/>
                </a:ext>
              </a:extLst>
            </p:cNvPr>
            <p:cNvSpPr txBox="1"/>
            <p:nvPr/>
          </p:nvSpPr>
          <p:spPr>
            <a:xfrm>
              <a:off x="1718699" y="16180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0BF9F4-0C02-1949-9E59-F74F42A2D117}"/>
                </a:ext>
              </a:extLst>
            </p:cNvPr>
            <p:cNvSpPr txBox="1"/>
            <p:nvPr/>
          </p:nvSpPr>
          <p:spPr>
            <a:xfrm>
              <a:off x="3535657" y="2808956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FDFF98-8B8B-EE43-94E9-6A42F8144E31}"/>
                </a:ext>
              </a:extLst>
            </p:cNvPr>
            <p:cNvSpPr txBox="1"/>
            <p:nvPr/>
          </p:nvSpPr>
          <p:spPr>
            <a:xfrm>
              <a:off x="4714189" y="273300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AAF9DF-DC13-D14D-A1EB-E3AC188D9DCB}"/>
                </a:ext>
              </a:extLst>
            </p:cNvPr>
            <p:cNvSpPr txBox="1"/>
            <p:nvPr/>
          </p:nvSpPr>
          <p:spPr>
            <a:xfrm>
              <a:off x="6538807" y="2192924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7C0888-4DE6-604E-BEE0-376F0284799F}"/>
                </a:ext>
              </a:extLst>
            </p:cNvPr>
            <p:cNvSpPr txBox="1"/>
            <p:nvPr/>
          </p:nvSpPr>
          <p:spPr>
            <a:xfrm>
              <a:off x="2632507" y="379307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“-”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733563-16B3-744E-A2BA-E6A08EDDD335}"/>
                </a:ext>
              </a:extLst>
            </p:cNvPr>
            <p:cNvSpPr txBox="1"/>
            <p:nvPr/>
          </p:nvSpPr>
          <p:spPr>
            <a:xfrm>
              <a:off x="5687666" y="1419641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 “+”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14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Японские свечи</a:t>
            </a:r>
            <a:r>
              <a:rPr lang="en-US" dirty="0"/>
              <a:t> - yahoo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90529-8B45-9949-AB77-78C8B10D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3" r="3221" b="3393"/>
          <a:stretch/>
        </p:blipFill>
        <p:spPr>
          <a:xfrm>
            <a:off x="899058" y="870086"/>
            <a:ext cx="7345884" cy="40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0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Ренко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F823A-0825-6740-8D78-8DDBD7BD5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2" r="4699" b="3687"/>
          <a:stretch/>
        </p:blipFill>
        <p:spPr>
          <a:xfrm>
            <a:off x="1155414" y="802474"/>
            <a:ext cx="7210872" cy="4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30802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 </a:t>
            </a:r>
            <a:r>
              <a:rPr lang="ru-RU" sz="3200" dirty="0"/>
              <a:t>для финансового анализа</a:t>
            </a:r>
            <a:br>
              <a:rPr lang="en-US" sz="3200" dirty="0"/>
            </a:br>
            <a:r>
              <a:rPr lang="ru-RU" sz="2400" dirty="0"/>
              <a:t>Введение в технический анализ: графики и индикаторы.</a:t>
            </a:r>
            <a:endParaRPr b="0"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1904786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301686"/>
            <a:ext cx="5938750" cy="25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en-US" sz="1150" b="1" u="sng" dirty="0" err="1"/>
              <a:t>Otus</a:t>
            </a:r>
            <a:endParaRPr lang="ru-RU" sz="1150" b="1" u="sng" kern="0" dirty="0"/>
          </a:p>
          <a:p>
            <a:pPr marL="1825625" indent="-18208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торгов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F1E8C-9556-864B-AC66-060BB57D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5" r="3692" b="3835"/>
          <a:stretch/>
        </p:blipFill>
        <p:spPr>
          <a:xfrm>
            <a:off x="917468" y="802474"/>
            <a:ext cx="7309064" cy="40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Индикаторы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8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736747"/>
            <a:ext cx="5088252" cy="1996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Простая скользящая средняя (</a:t>
            </a:r>
            <a:r>
              <a:rPr lang="en-US" b="1" dirty="0"/>
              <a:t>SMA)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Экспоненциальная скользящая средняя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EMA)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Средняя величина роста и падения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Индикатор относительной силы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Relative Strength Index, RSI)</a:t>
            </a:r>
            <a:endParaRPr lang="en-US" dirty="0">
              <a:latin typeface="-webkit-standar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Стохастический осциллятор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Stochastic Oscillator)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2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технического анализа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DCD891-3DF3-6F44-AFA5-9A718FB6E618}"/>
              </a:ext>
            </a:extLst>
          </p:cNvPr>
          <p:cNvGrpSpPr/>
          <p:nvPr/>
        </p:nvGrpSpPr>
        <p:grpSpPr>
          <a:xfrm>
            <a:off x="0" y="1176459"/>
            <a:ext cx="9144000" cy="3571368"/>
            <a:chOff x="0" y="1251930"/>
            <a:chExt cx="9144000" cy="3571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B66522-5FB5-AE48-9F26-CA62F2B8F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69"/>
            <a:stretch/>
          </p:blipFill>
          <p:spPr>
            <a:xfrm>
              <a:off x="0" y="1251930"/>
              <a:ext cx="9144000" cy="35713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CF8BCC-AA17-4C45-B4C9-2875F7D9E4FC}"/>
                </a:ext>
              </a:extLst>
            </p:cNvPr>
            <p:cNvSpPr txBox="1"/>
            <p:nvPr/>
          </p:nvSpPr>
          <p:spPr>
            <a:xfrm>
              <a:off x="104327" y="4337842"/>
              <a:ext cx="148790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t">
              <a:spAutoFit/>
            </a:bodyPr>
            <a:lstStyle/>
            <a:p>
              <a:r>
                <a:rPr lang="ru-RU" sz="1100" dirty="0"/>
                <a:t>      Двойное дно      </a:t>
              </a:r>
              <a:endParaRPr lang="en-US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CB323D-6FDE-C04C-A72E-BC27B23A05F6}"/>
                </a:ext>
              </a:extLst>
            </p:cNvPr>
            <p:cNvSpPr/>
            <p:nvPr/>
          </p:nvSpPr>
          <p:spPr>
            <a:xfrm>
              <a:off x="1951538" y="4337842"/>
              <a:ext cx="1521955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Перевернутые голова и плечи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78B7BF-F84D-1D45-AA27-D5016C7D7E35}"/>
                </a:ext>
              </a:extLst>
            </p:cNvPr>
            <p:cNvSpPr/>
            <p:nvPr/>
          </p:nvSpPr>
          <p:spPr>
            <a:xfrm>
              <a:off x="3786049" y="2540593"/>
              <a:ext cx="1521955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Восходящий клин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4CCBA-C253-8048-9593-18CDB0B76901}"/>
                </a:ext>
              </a:extLst>
            </p:cNvPr>
            <p:cNvSpPr/>
            <p:nvPr/>
          </p:nvSpPr>
          <p:spPr>
            <a:xfrm>
              <a:off x="3811022" y="4337842"/>
              <a:ext cx="1521955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Нисходящий клин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68D6F5-ACD6-D449-91A3-CA085FFDBCE8}"/>
                </a:ext>
              </a:extLst>
            </p:cNvPr>
            <p:cNvSpPr/>
            <p:nvPr/>
          </p:nvSpPr>
          <p:spPr>
            <a:xfrm>
              <a:off x="5475904" y="2540593"/>
              <a:ext cx="1765653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Восходящий треугольник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F407F7-B16D-8E48-A777-B5C10BD28052}"/>
                </a:ext>
              </a:extLst>
            </p:cNvPr>
            <p:cNvSpPr/>
            <p:nvPr/>
          </p:nvSpPr>
          <p:spPr>
            <a:xfrm>
              <a:off x="5403258" y="4337842"/>
              <a:ext cx="2032902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Нисходящий треугольник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15F8BC-FD92-8E48-830C-7F8018879AA6}"/>
                </a:ext>
              </a:extLst>
            </p:cNvPr>
            <p:cNvSpPr/>
            <p:nvPr/>
          </p:nvSpPr>
          <p:spPr>
            <a:xfrm>
              <a:off x="1765038" y="2540593"/>
              <a:ext cx="1808423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Голова и плечи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B7DC51-41B2-9C4E-96A6-4EFCEBA9BE73}"/>
                </a:ext>
              </a:extLst>
            </p:cNvPr>
            <p:cNvSpPr/>
            <p:nvPr/>
          </p:nvSpPr>
          <p:spPr>
            <a:xfrm>
              <a:off x="12274" y="2540593"/>
              <a:ext cx="1612042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Двойная вершина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A8832-E5AD-D846-833F-132A279F1588}"/>
                </a:ext>
              </a:extLst>
            </p:cNvPr>
            <p:cNvSpPr/>
            <p:nvPr/>
          </p:nvSpPr>
          <p:spPr>
            <a:xfrm>
              <a:off x="7359510" y="2540593"/>
              <a:ext cx="1612042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Тройная вершина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D28ED9-2C63-4849-A823-2EBCFDA73A20}"/>
                </a:ext>
              </a:extLst>
            </p:cNvPr>
            <p:cNvSpPr/>
            <p:nvPr/>
          </p:nvSpPr>
          <p:spPr>
            <a:xfrm>
              <a:off x="7427631" y="4337842"/>
              <a:ext cx="1612042" cy="356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1100" dirty="0">
                  <a:solidFill>
                    <a:schemeClr val="tx1"/>
                  </a:solidFill>
                </a:rPr>
                <a:t>Тройное дно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скользящая средняя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350424"/>
            <a:ext cx="3265638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Простая скользящая средняя (</a:t>
            </a:r>
            <a:r>
              <a:rPr lang="en-US" dirty="0"/>
              <a:t>SMA):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/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blipFill>
                <a:blip r:embed="rId2"/>
                <a:stretch>
                  <a:fillRect l="-85417" t="-116667" r="-4166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06500-362E-6849-8488-7313246937FD}"/>
              </a:ext>
            </a:extLst>
          </p:cNvPr>
          <p:cNvSpPr txBox="1"/>
          <p:nvPr/>
        </p:nvSpPr>
        <p:spPr>
          <a:xfrm>
            <a:off x="500550" y="1832287"/>
            <a:ext cx="85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Краткосрочные скользящие средние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5-дневная </a:t>
            </a:r>
            <a:r>
              <a:rPr lang="en-US" sz="1100" dirty="0"/>
              <a:t>SMA/EMA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10-дневная </a:t>
            </a:r>
            <a:r>
              <a:rPr lang="en-US" sz="1100" dirty="0"/>
              <a:t>SMA/EMA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20-дневная </a:t>
            </a:r>
            <a:r>
              <a:rPr lang="en-US" sz="1100" dirty="0"/>
              <a:t>SMA/EMA</a:t>
            </a:r>
            <a:endParaRPr lang="ru-RU" sz="1100" dirty="0"/>
          </a:p>
          <a:p>
            <a:endParaRPr lang="en-US" b="1" dirty="0"/>
          </a:p>
          <a:p>
            <a:r>
              <a:rPr lang="ru-RU" b="1" dirty="0"/>
              <a:t>Среднесрочные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50-дневная </a:t>
            </a:r>
            <a:r>
              <a:rPr lang="en-US" sz="1100" dirty="0"/>
              <a:t>SMA/EMA: </a:t>
            </a:r>
            <a:r>
              <a:rPr lang="ru-RU" sz="1100" dirty="0"/>
              <a:t>Один из наиболее популярных периодов, используется для анализа среднесрочных трендов и часто применяется в сочетании с 200-дневной </a:t>
            </a:r>
            <a:r>
              <a:rPr lang="en-US" sz="1100" dirty="0"/>
              <a:t>SMA </a:t>
            </a:r>
            <a:r>
              <a:rPr lang="ru-RU" sz="1100" dirty="0"/>
              <a:t>для выявления "золотого пересечения" (</a:t>
            </a:r>
            <a:r>
              <a:rPr lang="en-US" sz="1100" dirty="0"/>
              <a:t>golden cross) </a:t>
            </a:r>
            <a:r>
              <a:rPr lang="ru-RU" sz="1100" dirty="0"/>
              <a:t>и "мёртвого пересечения" (</a:t>
            </a:r>
            <a:r>
              <a:rPr lang="en-US" sz="1100" dirty="0"/>
              <a:t>death cross).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100-</a:t>
            </a:r>
            <a:r>
              <a:rPr lang="ru-RU" sz="1100" dirty="0"/>
              <a:t>дневная </a:t>
            </a:r>
            <a:r>
              <a:rPr lang="en-US" sz="1100" dirty="0"/>
              <a:t>SMA/EMA: </a:t>
            </a:r>
            <a:r>
              <a:rPr lang="ru-RU" sz="1100" dirty="0"/>
              <a:t>Полезна для анализа трендов, которые могут длиться несколько месяцев.</a:t>
            </a:r>
          </a:p>
          <a:p>
            <a:endParaRPr lang="en-US" b="1" dirty="0"/>
          </a:p>
          <a:p>
            <a:r>
              <a:rPr lang="ru-RU" b="1" dirty="0"/>
              <a:t>Долгосрочные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200-дневная </a:t>
            </a:r>
            <a:r>
              <a:rPr lang="en-US" sz="1100" dirty="0"/>
              <a:t>SMA/EMA: </a:t>
            </a:r>
            <a:r>
              <a:rPr lang="ru-RU" sz="1100" dirty="0"/>
              <a:t>Широко используется для анализа долгосрочных трендов и является ключевым уровнем поддержки/сопротивления для многих трейдеров и инвесторов.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300-дневная </a:t>
            </a:r>
            <a:r>
              <a:rPr lang="en-US" sz="1100" dirty="0"/>
              <a:t>SMA/EMA: </a:t>
            </a:r>
            <a:r>
              <a:rPr lang="ru-RU" sz="1100" dirty="0"/>
              <a:t>Реже используется, но может быть полезна для анализа очень долгосрочных тенденций.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75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скользящая средняя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06500-362E-6849-8488-7313246937FD}"/>
              </a:ext>
            </a:extLst>
          </p:cNvPr>
          <p:cNvSpPr txBox="1"/>
          <p:nvPr/>
        </p:nvSpPr>
        <p:spPr>
          <a:xfrm>
            <a:off x="500550" y="1009941"/>
            <a:ext cx="85206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Специальные периоды</a:t>
            </a:r>
            <a:endParaRPr lang="en-US" b="1" dirty="0"/>
          </a:p>
          <a:p>
            <a:endParaRPr lang="ru-RU" dirty="0"/>
          </a:p>
          <a:p>
            <a:r>
              <a:rPr lang="ru-RU" dirty="0"/>
              <a:t>В некоторых случаях трейдеры могут использовать нестандартные периоды для скользящих средних, которые могут быть адаптированы под специфические рынки или стратегии.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9-дневная </a:t>
            </a:r>
            <a:r>
              <a:rPr lang="en-US" sz="1100" dirty="0"/>
              <a:t>EMA: </a:t>
            </a:r>
            <a:r>
              <a:rPr lang="ru-RU" sz="1100" dirty="0"/>
              <a:t>Часто используется в индикаторе </a:t>
            </a:r>
            <a:r>
              <a:rPr lang="en-US" sz="1100" dirty="0"/>
              <a:t>MACD </a:t>
            </a:r>
            <a:r>
              <a:rPr lang="ru-RU" sz="1100" dirty="0"/>
              <a:t>в качестве быстрого периода.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21-дневная </a:t>
            </a:r>
            <a:r>
              <a:rPr lang="en-US" sz="1100" dirty="0"/>
              <a:t>EMA: </a:t>
            </a:r>
            <a:r>
              <a:rPr lang="ru-RU" sz="1100" dirty="0"/>
              <a:t>Иногда используется вместо 20-дневной </a:t>
            </a:r>
            <a:r>
              <a:rPr lang="en-US" sz="1100" dirty="0"/>
              <a:t>EMA </a:t>
            </a:r>
            <a:r>
              <a:rPr lang="ru-RU" sz="1100" dirty="0"/>
              <a:t>для анализа краткосрочных тенденций.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13-дневная </a:t>
            </a:r>
            <a:r>
              <a:rPr lang="en-US" sz="1100" dirty="0"/>
              <a:t>EMA: </a:t>
            </a:r>
            <a:r>
              <a:rPr lang="ru-RU" sz="1100" dirty="0"/>
              <a:t>Используется в некоторых торговых стратегиях для более точного анализа краткосрочных движений.</a:t>
            </a:r>
            <a:endParaRPr lang="en-US" sz="1100" dirty="0"/>
          </a:p>
          <a:p>
            <a:pPr algn="l"/>
            <a:endParaRPr lang="en-US" sz="14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ru-RU" sz="1400" b="1" i="0" u="none" strike="noStrike" dirty="0">
                <a:solidFill>
                  <a:srgbClr val="000000"/>
                </a:solidFill>
                <a:effectLst/>
              </a:rPr>
              <a:t>Комбинация скользящих средних</a:t>
            </a:r>
            <a:endParaRPr lang="en-US" sz="14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ru-RU" sz="14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ru-RU" sz="1400" b="0" i="0" u="none" strike="noStrike" dirty="0">
                <a:solidFill>
                  <a:srgbClr val="000000"/>
                </a:solidFill>
                <a:effectLst/>
              </a:rPr>
              <a:t>Часто трейдеры и инвесторы используют комбинации скользящих средних с разными периодами для получения более точных сигналов и подтверждений трендов.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ru-RU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Золотое пересечение (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Golden Cross):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Возникает, когда краткосрочная скользящая средняя (например, 50-дневная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SMA)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пересекает долгосрочную скользящую среднюю (например, 200-дневную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SMA)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снизу вверх. Считается бычьим сигналом.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Мёртвое пересечение (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Death Cross):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Возникает, когда краткосрочная скользящая средняя пересекает долгосрочную скользящую среднюю сверху вниз. Считается медвежьим сигналом.</a:t>
            </a:r>
          </a:p>
        </p:txBody>
      </p:sp>
    </p:spTree>
    <p:extLst>
      <p:ext uri="{BB962C8B-B14F-4D97-AF65-F5344CB8AC3E}">
        <p14:creationId xmlns:p14="http://schemas.microsoft.com/office/powerpoint/2010/main" val="186325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Золотое пересечение (</a:t>
            </a:r>
            <a:r>
              <a:rPr lang="en-US" dirty="0"/>
              <a:t>Golden Cross)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Мёртвое пересечение (</a:t>
            </a:r>
            <a:r>
              <a:rPr lang="en-US" dirty="0"/>
              <a:t>Death Cross)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EB858C-BEFC-5749-8F07-2DAD8557C24E}"/>
              </a:ext>
            </a:extLst>
          </p:cNvPr>
          <p:cNvGrpSpPr/>
          <p:nvPr/>
        </p:nvGrpSpPr>
        <p:grpSpPr>
          <a:xfrm>
            <a:off x="905194" y="1282614"/>
            <a:ext cx="7333612" cy="3780317"/>
            <a:chOff x="905194" y="1282614"/>
            <a:chExt cx="7333612" cy="3780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9D7230-F63C-B04E-973A-4994E4CCA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42" t="9127" r="3557"/>
            <a:stretch/>
          </p:blipFill>
          <p:spPr>
            <a:xfrm>
              <a:off x="905194" y="1282614"/>
              <a:ext cx="7333612" cy="3780317"/>
            </a:xfrm>
            <a:prstGeom prst="rect">
              <a:avLst/>
            </a:prstGeom>
          </p:spPr>
        </p:pic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E80CA87-04A0-C44F-B00E-B032E104B1F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21581" y="1730224"/>
              <a:ext cx="292320" cy="252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96959EB9-10E7-2C43-9091-7D6E6D0AD94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405917" y="1478223"/>
              <a:ext cx="292320" cy="252000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06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Сигнал на покупку</a:t>
            </a:r>
            <a:r>
              <a:rPr lang="en-US" dirty="0"/>
              <a:t>/</a:t>
            </a:r>
            <a:r>
              <a:rPr lang="ru-RU" dirty="0"/>
              <a:t>продажу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04F3F-DDBF-B74E-91F4-3D43FB47A4CB}"/>
              </a:ext>
            </a:extLst>
          </p:cNvPr>
          <p:cNvSpPr txBox="1"/>
          <p:nvPr/>
        </p:nvSpPr>
        <p:spPr>
          <a:xfrm>
            <a:off x="500550" y="1176826"/>
            <a:ext cx="7968390" cy="3429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Пересечение скользящих средних</a:t>
            </a:r>
          </a:p>
          <a:p>
            <a:pPr algn="l">
              <a:lnSpc>
                <a:spcPct val="120000"/>
              </a:lnSpc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 дополнение к золотому и мертвому пересечениям, трейдеры часто используют пересечения других комбинаций скользящих средних для генерации сигналов.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Краткосрочная скользящая средняя: 20-дневная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Среднесрочная скользящая средняя: 50-дневная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</a:t>
            </a:r>
          </a:p>
          <a:p>
            <a:pPr algn="l">
              <a:lnSpc>
                <a:spcPct val="120000"/>
              </a:lnSpc>
            </a:pP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0000"/>
              </a:lnSpc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Сигнал на покупку: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Когда 20-дневная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пересекает 50-дневную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снизу вверх, это сигнализирует о начале восходящего тренда.</a:t>
            </a:r>
          </a:p>
          <a:p>
            <a:pPr algn="l">
              <a:lnSpc>
                <a:spcPct val="120000"/>
              </a:lnSpc>
            </a:pP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0000"/>
              </a:lnSpc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Сигнал на продажу: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Когда 20-дневная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пересекает 50-дневную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сверху вниз, это сигнализирует о начале нисходящего тренда.</a:t>
            </a:r>
          </a:p>
        </p:txBody>
      </p:sp>
    </p:spTree>
    <p:extLst>
      <p:ext uri="{BB962C8B-B14F-4D97-AF65-F5344CB8AC3E}">
        <p14:creationId xmlns:p14="http://schemas.microsoft.com/office/powerpoint/2010/main" val="349395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Сигнал на покупку</a:t>
            </a:r>
            <a:r>
              <a:rPr lang="en-US" dirty="0"/>
              <a:t>/</a:t>
            </a:r>
            <a:r>
              <a:rPr lang="ru-RU" dirty="0"/>
              <a:t>продажу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554EB-DA9F-0C49-B1E5-FFC7958A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2" t="10948" r="5475"/>
          <a:stretch/>
        </p:blipFill>
        <p:spPr>
          <a:xfrm>
            <a:off x="951221" y="1061686"/>
            <a:ext cx="7434478" cy="37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модели тех анализа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554EB-DA9F-0C49-B1E5-FFC7958A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2" t="10948" r="5475"/>
          <a:stretch/>
        </p:blipFill>
        <p:spPr>
          <a:xfrm>
            <a:off x="951221" y="1061686"/>
            <a:ext cx="7434478" cy="370455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821824-2B1D-634D-AE34-47E3E54E453C}"/>
              </a:ext>
            </a:extLst>
          </p:cNvPr>
          <p:cNvCxnSpPr/>
          <p:nvPr/>
        </p:nvCxnSpPr>
        <p:spPr>
          <a:xfrm flipV="1">
            <a:off x="3458547" y="2282890"/>
            <a:ext cx="491412" cy="217714"/>
          </a:xfrm>
          <a:prstGeom prst="line">
            <a:avLst/>
          </a:prstGeom>
          <a:ln w="5715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DB6B5-DAF6-A442-B304-C90053CCAB90}"/>
              </a:ext>
            </a:extLst>
          </p:cNvPr>
          <p:cNvCxnSpPr>
            <a:cxnSpLocks/>
          </p:cNvCxnSpPr>
          <p:nvPr/>
        </p:nvCxnSpPr>
        <p:spPr>
          <a:xfrm>
            <a:off x="3458547" y="2220686"/>
            <a:ext cx="534955" cy="628261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EF8B1-6A25-564C-9CC6-9D4AA0219B4C}"/>
              </a:ext>
            </a:extLst>
          </p:cNvPr>
          <p:cNvCxnSpPr>
            <a:cxnSpLocks/>
          </p:cNvCxnSpPr>
          <p:nvPr/>
        </p:nvCxnSpPr>
        <p:spPr>
          <a:xfrm flipV="1">
            <a:off x="4773291" y="2998237"/>
            <a:ext cx="526497" cy="332792"/>
          </a:xfrm>
          <a:prstGeom prst="line">
            <a:avLst/>
          </a:prstGeom>
          <a:ln w="571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6AF894-3E93-BD44-9CD7-26A19C85F45F}"/>
              </a:ext>
            </a:extLst>
          </p:cNvPr>
          <p:cNvCxnSpPr>
            <a:cxnSpLocks/>
          </p:cNvCxnSpPr>
          <p:nvPr/>
        </p:nvCxnSpPr>
        <p:spPr>
          <a:xfrm>
            <a:off x="4760850" y="3176480"/>
            <a:ext cx="538938" cy="450018"/>
          </a:xfrm>
          <a:prstGeom prst="line">
            <a:avLst/>
          </a:prstGeom>
          <a:ln w="571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4A804E-41C2-214F-8D58-A8F7BE45A799}"/>
              </a:ext>
            </a:extLst>
          </p:cNvPr>
          <p:cNvCxnSpPr>
            <a:cxnSpLocks/>
          </p:cNvCxnSpPr>
          <p:nvPr/>
        </p:nvCxnSpPr>
        <p:spPr>
          <a:xfrm flipV="1">
            <a:off x="6101348" y="2450841"/>
            <a:ext cx="1108105" cy="950648"/>
          </a:xfrm>
          <a:prstGeom prst="line">
            <a:avLst/>
          </a:prstGeom>
          <a:ln w="571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2C0073-B9B2-1449-9EF3-FFD696EA1B42}"/>
              </a:ext>
            </a:extLst>
          </p:cNvPr>
          <p:cNvCxnSpPr>
            <a:cxnSpLocks/>
          </p:cNvCxnSpPr>
          <p:nvPr/>
        </p:nvCxnSpPr>
        <p:spPr>
          <a:xfrm flipV="1">
            <a:off x="6101348" y="2805404"/>
            <a:ext cx="1108105" cy="525625"/>
          </a:xfrm>
          <a:prstGeom prst="line">
            <a:avLst/>
          </a:prstGeom>
          <a:ln w="571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87" name="Google Shape;287;p65"/>
          <p:cNvSpPr/>
          <p:nvPr/>
        </p:nvSpPr>
        <p:spPr>
          <a:xfrm>
            <a:off x="762596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Бары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762596" y="335844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Паттерны на графике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762596" y="397088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CF15-E72E-E64E-B624-46A6D7BE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3"/>
          <a:stretch/>
        </p:blipFill>
        <p:spPr>
          <a:xfrm>
            <a:off x="4760850" y="1521159"/>
            <a:ext cx="4260300" cy="2828526"/>
          </a:xfrm>
          <a:prstGeom prst="rect">
            <a:avLst/>
          </a:prstGeom>
        </p:spPr>
      </p:pic>
      <p:sp>
        <p:nvSpPr>
          <p:cNvPr id="9" name="Google Shape;287;p65">
            <a:extLst>
              <a:ext uri="{FF2B5EF4-FFF2-40B4-BE49-F238E27FC236}">
                <a16:creationId xmlns:a16="http://schemas.microsoft.com/office/drawing/2014/main" id="{352D4C01-2F76-DA44-B307-62C12167ABFD}"/>
              </a:ext>
            </a:extLst>
          </p:cNvPr>
          <p:cNvSpPr/>
          <p:nvPr/>
        </p:nvSpPr>
        <p:spPr>
          <a:xfrm>
            <a:off x="762596" y="213358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Японские свечи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87;p65">
            <a:extLst>
              <a:ext uri="{FF2B5EF4-FFF2-40B4-BE49-F238E27FC236}">
                <a16:creationId xmlns:a16="http://schemas.microsoft.com/office/drawing/2014/main" id="{3915C9AD-5217-3143-A170-E685D5BA6A61}"/>
              </a:ext>
            </a:extLst>
          </p:cNvPr>
          <p:cNvSpPr/>
          <p:nvPr/>
        </p:nvSpPr>
        <p:spPr>
          <a:xfrm>
            <a:off x="762596" y="274601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График Ренко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Технический анализ</a:t>
            </a:r>
            <a:br>
              <a:rPr lang="ru-RU" dirty="0"/>
            </a:br>
            <a:r>
              <a:rPr lang="ru-RU" sz="3600" dirty="0"/>
              <a:t>инструменты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81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BD24-D119-4647-9F3D-009AD37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технического анализа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979A-913A-F740-85FE-3C8F8EE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6" y="1150421"/>
            <a:ext cx="3497963" cy="1095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408F2-2E68-C345-B8B7-AD1100FB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47" y="2741955"/>
            <a:ext cx="1618139" cy="138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BE37C-CFBF-3C4A-90F7-50015EC0B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53" y="1221327"/>
            <a:ext cx="2400752" cy="135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BA30C-D2A8-4E45-AA55-5844BA4E5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166" y="2546170"/>
            <a:ext cx="2558836" cy="1279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53D26C-DD32-2B47-A70C-452C3C25D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517" y="3543070"/>
            <a:ext cx="2318788" cy="11593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BBA09-61BD-FD42-BEC8-FA6067915617}"/>
              </a:ext>
            </a:extLst>
          </p:cNvPr>
          <p:cNvGrpSpPr/>
          <p:nvPr/>
        </p:nvGrpSpPr>
        <p:grpSpPr>
          <a:xfrm>
            <a:off x="3653885" y="2697973"/>
            <a:ext cx="952500" cy="1295106"/>
            <a:chOff x="3544751" y="2709629"/>
            <a:chExt cx="952500" cy="12951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A6C346-97EC-C344-9DAF-2A5674CA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4751" y="2709629"/>
              <a:ext cx="952500" cy="952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CAFDE-9105-3B46-835D-01DEAA2CFC31}"/>
                </a:ext>
              </a:extLst>
            </p:cNvPr>
            <p:cNvSpPr txBox="1"/>
            <p:nvPr/>
          </p:nvSpPr>
          <p:spPr>
            <a:xfrm>
              <a:off x="3715805" y="354307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Andale Mono" panose="020B0509000000000004" pitchFamily="49" charset="0"/>
                </a:rPr>
                <a:t>bt</a:t>
              </a:r>
              <a:endParaRPr lang="en-US" sz="2400" b="1" dirty="0">
                <a:latin typeface="Andale Mono" panose="020B050900000000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95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534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Практическая реализация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66" name="Google Shape;466;p86"/>
          <p:cNvGraphicFramePr/>
          <p:nvPr>
            <p:extLst>
              <p:ext uri="{D42A27DB-BD31-4B8C-83A1-F6EECF244321}">
                <p14:modId xmlns:p14="http://schemas.microsoft.com/office/powerpoint/2010/main" val="3088659477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 базовые графики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торговые сигналы по индикаторам скользящего среднего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57" name="Google Shape;45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85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5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Google Shape;389;p75">
            <a:extLst>
              <a:ext uri="{FF2B5EF4-FFF2-40B4-BE49-F238E27FC236}">
                <a16:creationId xmlns:a16="http://schemas.microsoft.com/office/drawing/2014/main" id="{EE71290E-F42D-6247-8F96-FFA1EE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228505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технический анализ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основные типы графиков используются для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что такое японские свечи и как читать такой график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508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 строить торговые сигналы на основании скользящего среднего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4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01026"/>
            <a:ext cx="8520600" cy="20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Технический анализ — это метод оценки и прогнозирования движения цен финансовых инструментов, таких как акции, облигации, валюты и товары, основанный на анализе исторических данных о ценах и объемах торгов.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Основная идея технического анализа заключается в том, что все фундаментальные факторы, которые могут повлиять на стоимость актива, уже отражены в его цене. Поэтому, изучая исторические ценовые данные и объемы торгов, можно выявить определенные паттерны и тенденции, которые помогут предсказать будущие изменения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r>
              <a:rPr lang="en-US" dirty="0"/>
              <a:t> – </a:t>
            </a:r>
            <a:r>
              <a:rPr lang="ru-RU" dirty="0"/>
              <a:t>принципы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50424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учитывают всё: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Все известные и неизвестные факторы уже отражены в текущей цене актива. Поэтому анализировать нужно только цену и объем торгов.</a:t>
            </a:r>
          </a:p>
          <a:p>
            <a:pPr marL="742950" lvl="1" indent="-285750" algn="l">
              <a:buFont typeface="+mj-lt"/>
              <a:buAutoNum type="arabicPeriod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движутся в трендах: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Цены имеют тенденцию двигаться в определенном направлении (тренде) на протяжении определенного времени. Выявление трендов является ключевым элементом технического анализа.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История повторяется: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Паттерны и модели ценового поведения имеют тенденцию повторяться из-за психологических аспектов поведения трейдеров. Изучение этих паттернов позволяет прогнозировать будущие движения цен.</a:t>
            </a:r>
          </a:p>
        </p:txBody>
      </p:sp>
    </p:spTree>
    <p:extLst>
      <p:ext uri="{BB962C8B-B14F-4D97-AF65-F5344CB8AC3E}">
        <p14:creationId xmlns:p14="http://schemas.microsoft.com/office/powerpoint/2010/main" val="15687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951222"/>
            <a:ext cx="8520600" cy="400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Графический анализ</a:t>
            </a:r>
            <a:r>
              <a:rPr lang="en-US" b="1" dirty="0"/>
              <a:t>, </a:t>
            </a:r>
            <a:r>
              <a:rPr lang="ru-RU" b="1" dirty="0"/>
              <a:t>Тренды и паттерны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Использование различных типов графиков (линейные, </a:t>
            </a:r>
            <a:r>
              <a:rPr lang="ru-RU" sz="1100" dirty="0" err="1"/>
              <a:t>баровые</a:t>
            </a:r>
            <a:r>
              <a:rPr lang="ru-RU" sz="1100" dirty="0"/>
              <a:t>, японские свечи) для визуального отображения исторических данных о ценах и объемах торгов.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Определение ключевых уровней поддержки и сопротивления, которые могут указывать на точки разворота тренда.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Выявление трендов (восходящий, нисходящий, боковой), которые показывают общую направленность движения цены.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ценовых паттернов (голова и плечи, двойные вершины и дно, флаги, треугольники), которые могут предсказывать разворот или продолжение тренда.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Технические</a:t>
            </a:r>
            <a:r>
              <a:rPr lang="en-US" b="1" dirty="0"/>
              <a:t> </a:t>
            </a:r>
            <a:r>
              <a:rPr lang="ru-RU" b="1" dirty="0"/>
              <a:t> индикаторы: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Расчет и использование различных технических индикаторов (скользящие средние, индикатор относительной силы (</a:t>
            </a:r>
            <a:r>
              <a:rPr lang="en-US" sz="1100" dirty="0"/>
              <a:t>RSI), MACD, </a:t>
            </a:r>
            <a:r>
              <a:rPr lang="ru-RU" sz="1100" dirty="0" err="1"/>
              <a:t>стохастик</a:t>
            </a:r>
            <a:r>
              <a:rPr lang="ru-RU" sz="1100" dirty="0"/>
              <a:t>) для оценки текущего состояния рынка и прогнозирования будущих движений цен.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Индикаторы могут быть трендовыми (показывающими направление тренда) и осцилляторами (указывающими на </a:t>
            </a:r>
            <a:r>
              <a:rPr lang="ru-RU" sz="1100" dirty="0" err="1"/>
              <a:t>перекупленность</a:t>
            </a:r>
            <a:r>
              <a:rPr lang="ru-RU" sz="1100" dirty="0"/>
              <a:t> или </a:t>
            </a:r>
            <a:r>
              <a:rPr lang="ru-RU" sz="1100" dirty="0" err="1"/>
              <a:t>перепроданность</a:t>
            </a:r>
            <a:r>
              <a:rPr lang="ru-RU" sz="1100" dirty="0"/>
              <a:t> актива).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Объемы торгов: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объема торгов для подтверждения силы тренда или паттерна.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Высокий объем нарастает в направлении тренда, подтверждая его силу, а низкий объем может сигнализировать о слабости тренда или его возможном развороте.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27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Типы графиков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DC5C-5E70-4A46-9F8E-7212EF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2BD50-0EBD-5B43-BC63-24590CE6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34975"/>
              </p:ext>
            </p:extLst>
          </p:nvPr>
        </p:nvGraphicFramePr>
        <p:xfrm>
          <a:off x="865306" y="1399547"/>
          <a:ext cx="7014490" cy="28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5247">
                  <a:extLst>
                    <a:ext uri="{9D8B030D-6E8A-4147-A177-3AD203B41FA5}">
                      <a16:colId xmlns:a16="http://schemas.microsoft.com/office/drawing/2014/main" val="535992687"/>
                    </a:ext>
                  </a:extLst>
                </a:gridCol>
                <a:gridCol w="1040021">
                  <a:extLst>
                    <a:ext uri="{9D8B030D-6E8A-4147-A177-3AD203B41FA5}">
                      <a16:colId xmlns:a16="http://schemas.microsoft.com/office/drawing/2014/main" val="1818214582"/>
                    </a:ext>
                  </a:extLst>
                </a:gridCol>
                <a:gridCol w="1040021">
                  <a:extLst>
                    <a:ext uri="{9D8B030D-6E8A-4147-A177-3AD203B41FA5}">
                      <a16:colId xmlns:a16="http://schemas.microsoft.com/office/drawing/2014/main" val="3288740839"/>
                    </a:ext>
                  </a:extLst>
                </a:gridCol>
                <a:gridCol w="1040021">
                  <a:extLst>
                    <a:ext uri="{9D8B030D-6E8A-4147-A177-3AD203B41FA5}">
                      <a16:colId xmlns:a16="http://schemas.microsoft.com/office/drawing/2014/main" val="1232625440"/>
                    </a:ext>
                  </a:extLst>
                </a:gridCol>
                <a:gridCol w="1040021">
                  <a:extLst>
                    <a:ext uri="{9D8B030D-6E8A-4147-A177-3AD203B41FA5}">
                      <a16:colId xmlns:a16="http://schemas.microsoft.com/office/drawing/2014/main" val="1760193796"/>
                    </a:ext>
                  </a:extLst>
                </a:gridCol>
                <a:gridCol w="1379159">
                  <a:extLst>
                    <a:ext uri="{9D8B030D-6E8A-4147-A177-3AD203B41FA5}">
                      <a16:colId xmlns:a16="http://schemas.microsoft.com/office/drawing/2014/main" val="2504384955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Date/Time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Open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Close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Volume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95666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11.01.2019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3050.72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3066.95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3050.72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3066.91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510301237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9806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11.04.2019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3078.96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3085.2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3074.87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3078.27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524848878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130999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11.05.2019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3080.8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3083.95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3072.15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3074.62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585634570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34278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11.06.2019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3075.1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3078.34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3065.89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3076.78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544288522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54737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11.07.2019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3087.02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3097.77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3080.23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3085.18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566117910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07133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11.08.2019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3081.25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3093.09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3073.58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3093.08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460757054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136037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11.11.2019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3080.33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3088.33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>
                          <a:effectLst/>
                        </a:rPr>
                        <a:t>3075.82</a:t>
                      </a:r>
                      <a:endParaRPr lang="en-T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3087.01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366044400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365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11.12.2019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3089.28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3102.61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3084.73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3091.84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0000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TR" sz="1200" u="none" strike="noStrike" dirty="0">
                          <a:effectLst/>
                        </a:rPr>
                        <a:t>434953689</a:t>
                      </a:r>
                      <a:endParaRPr lang="en-T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89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8846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1125</Words>
  <Application>Microsoft Macintosh PowerPoint</Application>
  <PresentationFormat>On-screen Show (16:9)</PresentationFormat>
  <Paragraphs>225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Cambria Math</vt:lpstr>
      <vt:lpstr>Arial</vt:lpstr>
      <vt:lpstr>Courier New</vt:lpstr>
      <vt:lpstr>-webkit-standard</vt:lpstr>
      <vt:lpstr>Roboto</vt:lpstr>
      <vt:lpstr>Andale Mono</vt:lpstr>
      <vt:lpstr>Светлая тема</vt:lpstr>
      <vt:lpstr>Светлая тема</vt:lpstr>
      <vt:lpstr>ML для финансового анализа Введение в технический анализ:  графики и индикаторы</vt:lpstr>
      <vt:lpstr>ML для финансового анализа Введение в технический анализ: графики и индикаторы.</vt:lpstr>
      <vt:lpstr>Маршрут вебинара</vt:lpstr>
      <vt:lpstr>Технический анализ</vt:lpstr>
      <vt:lpstr>Технический анализ</vt:lpstr>
      <vt:lpstr>Технический анализ – принципы</vt:lpstr>
      <vt:lpstr>Технический анализ</vt:lpstr>
      <vt:lpstr>Типы графиков</vt:lpstr>
      <vt:lpstr>Данные</vt:lpstr>
      <vt:lpstr>График баров</vt:lpstr>
      <vt:lpstr>График баров</vt:lpstr>
      <vt:lpstr>График баров</vt:lpstr>
      <vt:lpstr>График баров – yahoo</vt:lpstr>
      <vt:lpstr>График баров – оформление в цвете</vt:lpstr>
      <vt:lpstr>Японские свечи</vt:lpstr>
      <vt:lpstr>Японские свечи</vt:lpstr>
      <vt:lpstr>Японские свечи</vt:lpstr>
      <vt:lpstr>Японские свечи - yahoo</vt:lpstr>
      <vt:lpstr>График Ренко</vt:lpstr>
      <vt:lpstr>Объем торгов</vt:lpstr>
      <vt:lpstr>Индикаторы</vt:lpstr>
      <vt:lpstr>Индикаторы технического анализа</vt:lpstr>
      <vt:lpstr>Паттерны технического анализа</vt:lpstr>
      <vt:lpstr>Простая скользящая средняя </vt:lpstr>
      <vt:lpstr>Простая скользящая средняя </vt:lpstr>
      <vt:lpstr>Золотое пересечение (Golden Cross) и Мёртвое пересечение (Death Cross)</vt:lpstr>
      <vt:lpstr>Сигнал на покупку/продажу</vt:lpstr>
      <vt:lpstr>Сигнал на покупку/продажу</vt:lpstr>
      <vt:lpstr>Недостатки модели тех анализа</vt:lpstr>
      <vt:lpstr>Технический анализ инструменты</vt:lpstr>
      <vt:lpstr>Инструменты технического анализа</vt:lpstr>
      <vt:lpstr>Практика</vt:lpstr>
      <vt:lpstr>Практическая реализация </vt:lpstr>
      <vt:lpstr>Вопросы?</vt:lpstr>
      <vt:lpstr>Ключевые тезисы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110</cp:revision>
  <dcterms:modified xsi:type="dcterms:W3CDTF">2024-06-25T09:12:01Z</dcterms:modified>
</cp:coreProperties>
</file>