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4" r:id="rId1"/>
  </p:sldMasterIdLst>
  <p:notesMasterIdLst>
    <p:notesMasterId r:id="rId24"/>
  </p:notesMasterIdLst>
  <p:sldIdLst>
    <p:sldId id="497" r:id="rId2"/>
    <p:sldId id="312" r:id="rId3"/>
    <p:sldId id="260" r:id="rId4"/>
    <p:sldId id="387" r:id="rId5"/>
    <p:sldId id="415" r:id="rId6"/>
    <p:sldId id="417" r:id="rId7"/>
    <p:sldId id="416" r:id="rId8"/>
    <p:sldId id="490" r:id="rId9"/>
    <p:sldId id="491" r:id="rId10"/>
    <p:sldId id="492" r:id="rId11"/>
    <p:sldId id="496" r:id="rId12"/>
    <p:sldId id="495" r:id="rId13"/>
    <p:sldId id="498" r:id="rId14"/>
    <p:sldId id="499" r:id="rId15"/>
    <p:sldId id="500" r:id="rId16"/>
    <p:sldId id="501" r:id="rId17"/>
    <p:sldId id="493" r:id="rId18"/>
    <p:sldId id="494" r:id="rId19"/>
    <p:sldId id="418" r:id="rId20"/>
    <p:sldId id="281" r:id="rId21"/>
    <p:sldId id="280" r:id="rId22"/>
    <p:sldId id="366" r:id="rId23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25"/>
    </p:embeddedFont>
    <p:embeddedFont>
      <p:font typeface="Roboto" panose="02000000000000000000" pitchFamily="2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1724">
          <p15:clr>
            <a:srgbClr val="A4A3A4"/>
          </p15:clr>
        </p15:guide>
        <p15:guide id="2" pos="380">
          <p15:clr>
            <a:srgbClr val="9AA0A6"/>
          </p15:clr>
        </p15:guide>
        <p15:guide id="3" orient="horz" pos="2041">
          <p15:clr>
            <a:srgbClr val="9AA0A6"/>
          </p15:clr>
        </p15:guide>
        <p15:guide id="4" orient="horz" pos="2169">
          <p15:clr>
            <a:srgbClr val="9AA0A6"/>
          </p15:clr>
        </p15:guide>
        <p15:guide id="5" pos="331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966"/>
    <a:srgbClr val="FCFC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F59E00E-254B-42B5-9FED-D0DB1D54CBD8}">
  <a:tblStyle styleId="{9F59E00E-254B-42B5-9FED-D0DB1D54CBD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898"/>
    <p:restoredTop sz="97146"/>
  </p:normalViewPr>
  <p:slideViewPr>
    <p:cSldViewPr snapToGrid="0">
      <p:cViewPr varScale="1">
        <p:scale>
          <a:sx n="208" d="100"/>
          <a:sy n="208" d="100"/>
        </p:scale>
        <p:origin x="288" y="184"/>
      </p:cViewPr>
      <p:guideLst>
        <p:guide pos="1724"/>
        <p:guide pos="380"/>
        <p:guide orient="horz" pos="2041"/>
        <p:guide orient="horz" pos="2169"/>
        <p:guide pos="331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de823becd0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de823becd0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de823becd0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de823becd0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df29b9fb24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df29b9fb24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07730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df29b9fb24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df29b9fb24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93064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df29b9fb24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df29b9fb24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8262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df29b9fb24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df29b9fb24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45982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18a1700b9ff_0_4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18a1700b9ff_0_4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e3a7074569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e3a7074569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18a1700b9ff_0_4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18a1700b9ff_0_4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48060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ема вебинара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500550" y="821213"/>
            <a:ext cx="8520600" cy="19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ubTitle" idx="1"/>
          </p:nvPr>
        </p:nvSpPr>
        <p:spPr>
          <a:xfrm>
            <a:off x="500550" y="457313"/>
            <a:ext cx="7796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500"/>
              <a:buNone/>
              <a:defRPr sz="1500">
                <a:solidFill>
                  <a:srgbClr val="FF99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ubTitle" idx="2"/>
          </p:nvPr>
        </p:nvSpPr>
        <p:spPr>
          <a:xfrm>
            <a:off x="3135425" y="2978831"/>
            <a:ext cx="58563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0505"/>
              </a:buClr>
              <a:buSzPts val="1500"/>
              <a:buNone/>
              <a:defRPr sz="1500" b="1">
                <a:solidFill>
                  <a:srgbClr val="05050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ubTitle" idx="3"/>
          </p:nvPr>
        </p:nvSpPr>
        <p:spPr>
          <a:xfrm>
            <a:off x="3135425" y="3278981"/>
            <a:ext cx="5856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4"/>
          </p:nvPr>
        </p:nvSpPr>
        <p:spPr>
          <a:xfrm>
            <a:off x="3135425" y="3662550"/>
            <a:ext cx="5856300" cy="10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97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ный слайд">
  <p:cSld name="MAIN_POINT">
    <p:bg>
      <p:bgPr>
        <a:solidFill>
          <a:schemeClr val="tx1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956225" y="396400"/>
            <a:ext cx="6931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 себе">
  <p:cSld name="CUSTOM_1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subTitle" idx="1"/>
          </p:nvPr>
        </p:nvSpPr>
        <p:spPr>
          <a:xfrm>
            <a:off x="3891775" y="1716281"/>
            <a:ext cx="43917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ubTitle" idx="2"/>
          </p:nvPr>
        </p:nvSpPr>
        <p:spPr>
          <a:xfrm>
            <a:off x="3891775" y="2252794"/>
            <a:ext cx="4587900" cy="203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+описание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609075" y="12208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ubTitle" idx="1"/>
          </p:nvPr>
        </p:nvSpPr>
        <p:spPr>
          <a:xfrm>
            <a:off x="609075" y="2916213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31115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marL="2743200" lvl="5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marL="3200400" lvl="6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">
  <p:cSld name="CUSTOM_3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аш макет 1">
  <p:cSld name="Ваш макет 1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 txBox="1">
            <a:spLocks noGrp="1"/>
          </p:cNvSpPr>
          <p:nvPr>
            <p:ph type="title"/>
          </p:nvPr>
        </p:nvSpPr>
        <p:spPr>
          <a:xfrm>
            <a:off x="500550" y="2545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39868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bg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Roboto"/>
              <a:buNone/>
              <a:defRPr sz="31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00550" y="1310536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65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  <a:defRPr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238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○"/>
              <a:defRPr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6" r:id="rId5"/>
    <p:sldLayoutId id="2147483708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8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linkedin.com/in/igor-stureiko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ECE45A56-971B-C04D-BD88-D41B8E3351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138"/>
          <a:stretch/>
        </p:blipFill>
        <p:spPr>
          <a:xfrm>
            <a:off x="0" y="0"/>
            <a:ext cx="9158016" cy="5143500"/>
          </a:xfrm>
          <a:prstGeom prst="rect">
            <a:avLst/>
          </a:prstGeom>
        </p:spPr>
      </p:pic>
      <p:sp>
        <p:nvSpPr>
          <p:cNvPr id="12" name="Google Shape;258;p62">
            <a:extLst>
              <a:ext uri="{FF2B5EF4-FFF2-40B4-BE49-F238E27FC236}">
                <a16:creationId xmlns:a16="http://schemas.microsoft.com/office/drawing/2014/main" id="{E2C0EFA0-FF73-4D43-B14B-9135A4E83D0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62759" y="464709"/>
            <a:ext cx="8183100" cy="21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800" dirty="0">
                <a:solidFill>
                  <a:schemeClr val="bg1"/>
                </a:solidFill>
              </a:rPr>
              <a:t>ML </a:t>
            </a:r>
            <a:r>
              <a:rPr lang="ru-RU" sz="4800" dirty="0">
                <a:solidFill>
                  <a:schemeClr val="bg1"/>
                </a:solidFill>
              </a:rPr>
              <a:t>для финансового анализа</a:t>
            </a:r>
            <a:endParaRPr sz="4800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1C43B5-D892-134C-B80E-4D5F382C2BA3}"/>
              </a:ext>
            </a:extLst>
          </p:cNvPr>
          <p:cNvSpPr txBox="1"/>
          <p:nvPr/>
        </p:nvSpPr>
        <p:spPr>
          <a:xfrm>
            <a:off x="362759" y="3601573"/>
            <a:ext cx="701291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</a:rPr>
              <a:t>Введение в технический анализ: </a:t>
            </a:r>
            <a:br>
              <a:rPr lang="ru-RU" sz="2800" dirty="0">
                <a:solidFill>
                  <a:schemeClr val="bg1"/>
                </a:solidFill>
              </a:rPr>
            </a:br>
            <a:r>
              <a:rPr lang="ru-RU" sz="2800" dirty="0">
                <a:solidFill>
                  <a:schemeClr val="bg1"/>
                </a:solidFill>
              </a:rPr>
              <a:t>основные индикаторы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6880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53200C2-EEDC-A348-A3AC-B435BA04C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Индикаторы технического анализа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F3A926-1997-DB46-B2C1-9800956DA368}"/>
              </a:ext>
            </a:extLst>
          </p:cNvPr>
          <p:cNvSpPr txBox="1"/>
          <p:nvPr/>
        </p:nvSpPr>
        <p:spPr>
          <a:xfrm>
            <a:off x="500550" y="1196699"/>
            <a:ext cx="8520600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Average True Range (ATR) - </a:t>
            </a:r>
            <a:r>
              <a:rPr lang="ru-RU" dirty="0"/>
              <a:t>распространенный технический индикатор, используемый для измерения волатильности на рынке, измеряется как скользящее среднее значение </a:t>
            </a:r>
            <a:r>
              <a:rPr lang="en-US" dirty="0"/>
              <a:t>True Ranges.</a:t>
            </a:r>
            <a:r>
              <a:rPr lang="ru-RU" dirty="0"/>
              <a:t> </a:t>
            </a:r>
            <a:r>
              <a:rPr lang="en-US" dirty="0"/>
              <a:t>ATR </a:t>
            </a:r>
            <a:r>
              <a:rPr lang="ru-RU" dirty="0"/>
              <a:t>в первую очередь используется для определения времени выхода или входа в сделку, а не направления торговли акциями.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dirty="0"/>
              <a:t>Индекс средней направленности (</a:t>
            </a:r>
            <a:r>
              <a:rPr lang="en-US" dirty="0"/>
              <a:t>ADX</a:t>
            </a:r>
            <a:r>
              <a:rPr lang="ru-RU" dirty="0"/>
              <a:t>) - для оценки силы тренда в ценах на акции</a:t>
            </a:r>
            <a:r>
              <a:rPr lang="en-US" dirty="0"/>
              <a:t>, </a:t>
            </a:r>
            <a:r>
              <a:rPr lang="ru-RU" dirty="0"/>
              <a:t>помогает определить направление тренда. Как правило, </a:t>
            </a:r>
            <a:r>
              <a:rPr lang="en-US" dirty="0"/>
              <a:t>ADX 25 </a:t>
            </a:r>
            <a:r>
              <a:rPr lang="ru-RU" dirty="0"/>
              <a:t>или выше указывает на сильный тренд, а </a:t>
            </a:r>
            <a:r>
              <a:rPr lang="en-US" dirty="0"/>
              <a:t>ADX </a:t>
            </a:r>
            <a:r>
              <a:rPr lang="ru-RU" dirty="0"/>
              <a:t>менее 20 - на слабый.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dirty="0"/>
              <a:t>Скорость изменения (</a:t>
            </a:r>
            <a:r>
              <a:rPr lang="en-US" dirty="0"/>
              <a:t>Rate of Change) – </a:t>
            </a:r>
            <a:r>
              <a:rPr lang="ru-RU" dirty="0"/>
              <a:t>индикатор импульса, который описывает динамику цены по отношению к цене, зафиксированной периодом ранее.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4364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53200C2-EEDC-A348-A3AC-B435BA04C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Простая скользящая средняя 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F3A926-1997-DB46-B2C1-9800956DA368}"/>
              </a:ext>
            </a:extLst>
          </p:cNvPr>
          <p:cNvSpPr txBox="1"/>
          <p:nvPr/>
        </p:nvSpPr>
        <p:spPr>
          <a:xfrm>
            <a:off x="500550" y="1350424"/>
            <a:ext cx="3451586" cy="375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b="1" dirty="0"/>
              <a:t>Простая скользящая средняя (</a:t>
            </a:r>
            <a:r>
              <a:rPr lang="en-US" b="1" dirty="0"/>
              <a:t>SMA)</a:t>
            </a:r>
            <a:r>
              <a:rPr lang="en-US" dirty="0"/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15D82CF-CEE6-F145-B732-656BEA950BBC}"/>
                  </a:ext>
                </a:extLst>
              </p:cNvPr>
              <p:cNvSpPr txBox="1"/>
              <p:nvPr/>
            </p:nvSpPr>
            <p:spPr>
              <a:xfrm>
                <a:off x="4335729" y="1244113"/>
                <a:ext cx="602986" cy="5881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15D82CF-CEE6-F145-B732-656BEA950B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5729" y="1244113"/>
                <a:ext cx="602986" cy="588174"/>
              </a:xfrm>
              <a:prstGeom prst="rect">
                <a:avLst/>
              </a:prstGeom>
              <a:blipFill>
                <a:blip r:embed="rId2"/>
                <a:stretch>
                  <a:fillRect l="-85417" t="-116667" r="-41667" b="-18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A2B06500-362E-6849-8488-7313246937FD}"/>
              </a:ext>
            </a:extLst>
          </p:cNvPr>
          <p:cNvSpPr txBox="1"/>
          <p:nvPr/>
        </p:nvSpPr>
        <p:spPr>
          <a:xfrm>
            <a:off x="500550" y="1832287"/>
            <a:ext cx="8520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Краткосрочные скользящие средние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100" dirty="0"/>
              <a:t>5-дневная </a:t>
            </a:r>
            <a:r>
              <a:rPr lang="en-US" sz="1100" dirty="0"/>
              <a:t>SMA/EMA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100" dirty="0"/>
              <a:t>10-дневная </a:t>
            </a:r>
            <a:r>
              <a:rPr lang="en-US" sz="1100" dirty="0"/>
              <a:t>SMA/EMA</a:t>
            </a:r>
            <a:endParaRPr lang="ru-RU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100" dirty="0"/>
              <a:t>20-дневная </a:t>
            </a:r>
            <a:r>
              <a:rPr lang="en-US" sz="1100" dirty="0"/>
              <a:t>SMA/EMA</a:t>
            </a:r>
            <a:endParaRPr lang="ru-RU" sz="1100" dirty="0"/>
          </a:p>
          <a:p>
            <a:endParaRPr lang="en-US" b="1" dirty="0"/>
          </a:p>
          <a:p>
            <a:r>
              <a:rPr lang="ru-RU" dirty="0"/>
              <a:t>Среднесрочные скользящие средние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100" dirty="0"/>
              <a:t>50-дневная </a:t>
            </a:r>
            <a:r>
              <a:rPr lang="en-US" sz="1100" dirty="0"/>
              <a:t>SMA/EMA: </a:t>
            </a:r>
            <a:r>
              <a:rPr lang="ru-RU" sz="1100" dirty="0"/>
              <a:t>Один из наиболее популярных периодов, используется для анализа среднесрочных трендов и часто применяется в сочетании с 200-дневной </a:t>
            </a:r>
            <a:r>
              <a:rPr lang="en-US" sz="1100" dirty="0"/>
              <a:t>SMA </a:t>
            </a:r>
            <a:r>
              <a:rPr lang="ru-RU" sz="1100" dirty="0"/>
              <a:t>для выявления "золотого пересечения" (</a:t>
            </a:r>
            <a:r>
              <a:rPr lang="en-US" sz="1100" dirty="0"/>
              <a:t>golden cross) </a:t>
            </a:r>
            <a:r>
              <a:rPr lang="ru-RU" sz="1100" dirty="0"/>
              <a:t>и "мёртвого пересечения" (</a:t>
            </a:r>
            <a:r>
              <a:rPr lang="en-US" sz="1100" dirty="0"/>
              <a:t>death cross).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100-</a:t>
            </a:r>
            <a:r>
              <a:rPr lang="ru-RU" sz="1100" dirty="0"/>
              <a:t>дневная </a:t>
            </a:r>
            <a:r>
              <a:rPr lang="en-US" sz="1100" dirty="0"/>
              <a:t>SMA/EMA: </a:t>
            </a:r>
            <a:r>
              <a:rPr lang="ru-RU" sz="1100" dirty="0"/>
              <a:t>Полезна для анализа трендов, которые могут длиться несколько месяцев.</a:t>
            </a:r>
          </a:p>
          <a:p>
            <a:endParaRPr lang="en-US" b="1" dirty="0"/>
          </a:p>
          <a:p>
            <a:r>
              <a:rPr lang="ru-RU" dirty="0"/>
              <a:t>Долгосрочные скользящие средние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100" dirty="0"/>
              <a:t>200-дневная </a:t>
            </a:r>
            <a:r>
              <a:rPr lang="en-US" sz="1100" dirty="0"/>
              <a:t>SMA/EMA: </a:t>
            </a:r>
            <a:r>
              <a:rPr lang="ru-RU" sz="1100" dirty="0"/>
              <a:t>Широко используется для анализа долгосрочных трендов и является ключевым уровнем поддержки/сопротивления для многих трейдеров и инвесторов.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100" dirty="0"/>
              <a:t>300-дневная </a:t>
            </a:r>
            <a:r>
              <a:rPr lang="en-US" sz="1100" dirty="0"/>
              <a:t>SMA/EMA: </a:t>
            </a:r>
            <a:r>
              <a:rPr lang="ru-RU" sz="1100" dirty="0"/>
              <a:t>Реже используется, но может быть полезна для анализа очень долгосрочных тенденций.</a:t>
            </a:r>
            <a:endParaRPr lang="en-US" sz="11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38B4AC8-90C0-C345-AF66-9C14596D0D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3362" y="871897"/>
            <a:ext cx="3500532" cy="2095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3217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53200C2-EEDC-A348-A3AC-B435BA04C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Индикаторы технического анализа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F3A926-1997-DB46-B2C1-9800956DA368}"/>
              </a:ext>
            </a:extLst>
          </p:cNvPr>
          <p:cNvSpPr txBox="1"/>
          <p:nvPr/>
        </p:nvSpPr>
        <p:spPr>
          <a:xfrm>
            <a:off x="500550" y="1196699"/>
            <a:ext cx="8520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ru-RU" b="1" dirty="0">
                <a:latin typeface="+mn-lt"/>
              </a:rPr>
              <a:t>Экспоненциальная скользящая средняя (</a:t>
            </a:r>
            <a:r>
              <a:rPr lang="en-US" b="1" dirty="0">
                <a:latin typeface="+mn-lt"/>
              </a:rPr>
              <a:t>EMA)</a:t>
            </a:r>
            <a:endParaRPr lang="ru-RU" b="1" dirty="0">
              <a:latin typeface="+mn-lt"/>
            </a:endParaRPr>
          </a:p>
          <a:p>
            <a:pPr>
              <a:spcAft>
                <a:spcPts val="1200"/>
              </a:spcAft>
            </a:pPr>
            <a:r>
              <a:rPr lang="ru-RU" b="0" i="0" u="none" strike="noStrike" dirty="0">
                <a:solidFill>
                  <a:srgbClr val="000000"/>
                </a:solidFill>
                <a:effectLst/>
                <a:latin typeface="+mn-lt"/>
              </a:rPr>
              <a:t>это тип скользящей средней, который придает больший вес и значение последним данным, что делает её более чувствительной к последним изменениям цен по сравнению с простой скользящей средней (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+mn-lt"/>
              </a:rPr>
              <a:t>SMA). </a:t>
            </a:r>
            <a:r>
              <a:rPr lang="ru-RU" b="0" i="0" u="none" strike="noStrike" dirty="0">
                <a:solidFill>
                  <a:srgbClr val="000000"/>
                </a:solidFill>
                <a:effectLst/>
                <a:latin typeface="+mn-lt"/>
              </a:rPr>
              <a:t>Это делает 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+mn-lt"/>
              </a:rPr>
              <a:t>EMA </a:t>
            </a:r>
            <a:r>
              <a:rPr lang="ru-RU" b="0" i="0" u="none" strike="noStrike" dirty="0">
                <a:solidFill>
                  <a:srgbClr val="000000"/>
                </a:solidFill>
                <a:effectLst/>
                <a:latin typeface="+mn-lt"/>
              </a:rPr>
              <a:t>более полезной для выявления краткосрочных трендов.</a:t>
            </a:r>
            <a:endParaRPr lang="en-US" dirty="0">
              <a:latin typeface="+mn-lt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273AACF-9857-5149-B7C4-2A4712D9E5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1556" y="2451981"/>
            <a:ext cx="5090783" cy="262099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6053CB0-82E7-1C43-98E2-E1A706C32697}"/>
              </a:ext>
            </a:extLst>
          </p:cNvPr>
          <p:cNvSpPr txBox="1"/>
          <p:nvPr/>
        </p:nvSpPr>
        <p:spPr>
          <a:xfrm>
            <a:off x="500550" y="2510646"/>
            <a:ext cx="29512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Сравнивая графики можно видеть, что </a:t>
            </a:r>
            <a:r>
              <a:rPr lang="en-US" dirty="0"/>
              <a:t>EMA </a:t>
            </a:r>
            <a:r>
              <a:rPr lang="ru-RU" dirty="0"/>
              <a:t>более чувствительная к резким изменениям графика цен.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2814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53200C2-EEDC-A348-A3AC-B435BA04C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Индикаторы технического анализа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F3A926-1997-DB46-B2C1-9800956DA368}"/>
              </a:ext>
            </a:extLst>
          </p:cNvPr>
          <p:cNvSpPr txBox="1"/>
          <p:nvPr/>
        </p:nvSpPr>
        <p:spPr>
          <a:xfrm>
            <a:off x="500550" y="1196699"/>
            <a:ext cx="8520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ru-RU" b="1" i="0" u="none" strike="noStrike" dirty="0">
                <a:solidFill>
                  <a:srgbClr val="000000"/>
                </a:solidFill>
                <a:effectLst/>
                <a:latin typeface="+mn-lt"/>
              </a:rPr>
              <a:t>Полосы </a:t>
            </a:r>
            <a:r>
              <a:rPr lang="ru-RU" b="1" i="0" u="none" strike="noStrike" dirty="0" err="1">
                <a:solidFill>
                  <a:srgbClr val="000000"/>
                </a:solidFill>
                <a:effectLst/>
                <a:latin typeface="+mn-lt"/>
              </a:rPr>
              <a:t>Боллинджера</a:t>
            </a:r>
            <a:r>
              <a:rPr lang="ru-RU" b="1" i="0" u="none" strike="noStrike" dirty="0">
                <a:solidFill>
                  <a:srgbClr val="000000"/>
                </a:solidFill>
                <a:effectLst/>
                <a:latin typeface="+mn-lt"/>
              </a:rPr>
              <a:t> </a:t>
            </a:r>
            <a:r>
              <a:rPr lang="ru-RU" b="0" i="0" u="none" strike="noStrike" dirty="0">
                <a:solidFill>
                  <a:srgbClr val="000000"/>
                </a:solidFill>
                <a:effectLst/>
                <a:latin typeface="+mn-lt"/>
              </a:rPr>
              <a:t>используются для измерения волатильности актива и выявления условий </a:t>
            </a:r>
            <a:r>
              <a:rPr lang="ru-RU" b="0" i="0" u="none" strike="noStrike" dirty="0" err="1">
                <a:solidFill>
                  <a:srgbClr val="000000"/>
                </a:solidFill>
                <a:effectLst/>
                <a:latin typeface="+mn-lt"/>
              </a:rPr>
              <a:t>перекупленности</a:t>
            </a:r>
            <a:r>
              <a:rPr lang="ru-RU" b="0" i="0" u="none" strike="noStrike" dirty="0">
                <a:solidFill>
                  <a:srgbClr val="000000"/>
                </a:solidFill>
                <a:effectLst/>
                <a:latin typeface="+mn-lt"/>
              </a:rPr>
              <a:t> и </a:t>
            </a:r>
            <a:r>
              <a:rPr lang="ru-RU" b="0" i="0" u="none" strike="noStrike" dirty="0" err="1">
                <a:solidFill>
                  <a:srgbClr val="000000"/>
                </a:solidFill>
                <a:effectLst/>
                <a:latin typeface="+mn-lt"/>
              </a:rPr>
              <a:t>перепроданности</a:t>
            </a:r>
            <a:r>
              <a:rPr lang="ru-RU" b="0" i="0" u="none" strike="noStrike" dirty="0">
                <a:solidFill>
                  <a:srgbClr val="000000"/>
                </a:solidFill>
                <a:effectLst/>
                <a:latin typeface="+mn-lt"/>
              </a:rPr>
              <a:t>. Полосы состоят из скользящей средней (обычно 20-дневной скользящей средней) и двух линий стандартного отклонения выше и ниже скользящей средней.</a:t>
            </a:r>
            <a:endParaRPr lang="en-US" dirty="0"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1B3F4D-7B3E-FC46-860E-9B9E155E51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3195" y="2163121"/>
            <a:ext cx="3890803" cy="280137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B8BFA9F-9585-2B42-BECA-078BD995864F}"/>
              </a:ext>
            </a:extLst>
          </p:cNvPr>
          <p:cNvSpPr txBox="1"/>
          <p:nvPr/>
        </p:nvSpPr>
        <p:spPr>
          <a:xfrm>
            <a:off x="500550" y="2102177"/>
            <a:ext cx="4752645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ru-RU" sz="1000" b="1" i="0" u="none" strike="noStrike" dirty="0">
                <a:solidFill>
                  <a:srgbClr val="000000"/>
                </a:solidFill>
                <a:effectLst/>
              </a:rPr>
              <a:t>Идентификация волатильности:</a:t>
            </a:r>
            <a:endParaRPr lang="ru-RU" sz="1000" b="0" i="0" u="none" strike="noStrike" dirty="0">
              <a:solidFill>
                <a:srgbClr val="000000"/>
              </a:solidFill>
              <a:effectLst/>
            </a:endParaRPr>
          </a:p>
          <a:p>
            <a:pPr marL="268288" lvl="1" indent="-177800">
              <a:buFont typeface="Arial" panose="020B0604020202020204" pitchFamily="34" charset="0"/>
              <a:buChar char="•"/>
            </a:pPr>
            <a:r>
              <a:rPr lang="ru-RU" sz="1000" dirty="0"/>
              <a:t>Когда полосы расширяются/сужаются, это указывает на увеличение/снижение волатильности.</a:t>
            </a:r>
          </a:p>
          <a:p>
            <a:pPr algn="l">
              <a:spcBef>
                <a:spcPts val="600"/>
              </a:spcBef>
              <a:buFont typeface="+mj-lt"/>
              <a:buAutoNum type="arabicPeriod"/>
            </a:pPr>
            <a:r>
              <a:rPr lang="ru-RU" sz="1000" b="1" i="0" u="none" strike="noStrike" dirty="0">
                <a:solidFill>
                  <a:srgbClr val="000000"/>
                </a:solidFill>
                <a:effectLst/>
              </a:rPr>
              <a:t>Сигналы на покупку и продажу:</a:t>
            </a:r>
            <a:endParaRPr lang="ru-RU" sz="1000" b="0" i="0" u="none" strike="noStrike" dirty="0">
              <a:solidFill>
                <a:srgbClr val="000000"/>
              </a:solidFill>
              <a:effectLst/>
            </a:endParaRPr>
          </a:p>
          <a:p>
            <a:pPr marL="268288" lvl="1" indent="-177800">
              <a:buFont typeface="Arial" panose="020B0604020202020204" pitchFamily="34" charset="0"/>
              <a:buChar char="•"/>
            </a:pPr>
            <a:r>
              <a:rPr lang="ru-RU" sz="1000" dirty="0"/>
              <a:t>Когда цена актива пересекает верхнюю полосу, это может быть сигналом </a:t>
            </a:r>
            <a:r>
              <a:rPr lang="ru-RU" sz="1000" dirty="0" err="1"/>
              <a:t>перекупленности</a:t>
            </a:r>
            <a:r>
              <a:rPr lang="ru-RU" sz="1000" dirty="0"/>
              <a:t> и возможного разворота вниз.</a:t>
            </a:r>
          </a:p>
          <a:p>
            <a:pPr marL="268288" lvl="1" indent="-177800">
              <a:buFont typeface="Arial" panose="020B0604020202020204" pitchFamily="34" charset="0"/>
              <a:buChar char="•"/>
            </a:pPr>
            <a:r>
              <a:rPr lang="ru-RU" sz="1000" dirty="0"/>
              <a:t>Когда цена актива пересекает нижнюю полосу, это может быть сигналом </a:t>
            </a:r>
            <a:r>
              <a:rPr lang="ru-RU" sz="1000" dirty="0" err="1"/>
              <a:t>перепроданности</a:t>
            </a:r>
            <a:r>
              <a:rPr lang="ru-RU" sz="1000" dirty="0"/>
              <a:t> и возможного разворота вверх.</a:t>
            </a:r>
          </a:p>
          <a:p>
            <a:pPr algn="l">
              <a:spcBef>
                <a:spcPts val="600"/>
              </a:spcBef>
              <a:buFont typeface="+mj-lt"/>
              <a:buAutoNum type="arabicPeriod"/>
            </a:pPr>
            <a:r>
              <a:rPr lang="ru-RU" sz="1000" b="1" i="0" u="none" strike="noStrike" dirty="0">
                <a:solidFill>
                  <a:srgbClr val="000000"/>
                </a:solidFill>
                <a:effectLst/>
              </a:rPr>
              <a:t>Торговля на отскок:</a:t>
            </a:r>
            <a:endParaRPr lang="ru-RU" sz="1000" b="0" i="0" u="none" strike="noStrike" dirty="0">
              <a:solidFill>
                <a:srgbClr val="000000"/>
              </a:solidFill>
              <a:effectLst/>
            </a:endParaRPr>
          </a:p>
          <a:p>
            <a:pPr marL="268288" lvl="1" indent="-177800">
              <a:buFont typeface="Arial" panose="020B0604020202020204" pitchFamily="34" charset="0"/>
              <a:buChar char="•"/>
            </a:pPr>
            <a:r>
              <a:rPr lang="ru-RU" sz="1000" dirty="0"/>
              <a:t>Трейдеры могут использовать полосы </a:t>
            </a:r>
            <a:r>
              <a:rPr lang="ru-RU" sz="1000" dirty="0" err="1"/>
              <a:t>Боллинджера</a:t>
            </a:r>
            <a:r>
              <a:rPr lang="ru-RU" sz="1000" dirty="0"/>
              <a:t> для торговли на отскок, покупая, когда цена касается нижней полосы, и продавая, когда она касается верхней полосы.</a:t>
            </a:r>
          </a:p>
          <a:p>
            <a:pPr algn="l">
              <a:spcBef>
                <a:spcPts val="600"/>
              </a:spcBef>
              <a:buFont typeface="+mj-lt"/>
              <a:buAutoNum type="arabicPeriod"/>
            </a:pPr>
            <a:r>
              <a:rPr lang="ru-RU" sz="1000" b="1" i="0" u="none" strike="noStrike" dirty="0">
                <a:solidFill>
                  <a:srgbClr val="000000"/>
                </a:solidFill>
                <a:effectLst/>
              </a:rPr>
              <a:t>Подтверждение трендов:</a:t>
            </a:r>
            <a:endParaRPr lang="ru-RU" sz="1000" b="0" i="0" u="none" strike="noStrike" dirty="0">
              <a:solidFill>
                <a:srgbClr val="000000"/>
              </a:solidFill>
              <a:effectLst/>
            </a:endParaRPr>
          </a:p>
          <a:p>
            <a:pPr marL="268288" lvl="1" indent="-177800" algn="l">
              <a:buFont typeface="Arial" panose="020B0604020202020204" pitchFamily="34" charset="0"/>
              <a:buChar char="•"/>
            </a:pPr>
            <a:r>
              <a:rPr lang="ru-RU" sz="1000" b="0" i="0" u="none" strike="noStrike" dirty="0">
                <a:solidFill>
                  <a:srgbClr val="000000"/>
                </a:solidFill>
                <a:effectLst/>
              </a:rPr>
              <a:t>Если цена постоянно прикасается к верхней полосе в восходящем тренде или к нижней полосе в нисходящем тренде, это может служить подтверждением силы текущего тренда.</a:t>
            </a:r>
          </a:p>
        </p:txBody>
      </p:sp>
    </p:spTree>
    <p:extLst>
      <p:ext uri="{BB962C8B-B14F-4D97-AF65-F5344CB8AC3E}">
        <p14:creationId xmlns:p14="http://schemas.microsoft.com/office/powerpoint/2010/main" val="18597810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53200C2-EEDC-A348-A3AC-B435BA04C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Индикаторы технического анализа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F3A926-1997-DB46-B2C1-9800956DA368}"/>
              </a:ext>
            </a:extLst>
          </p:cNvPr>
          <p:cNvSpPr txBox="1"/>
          <p:nvPr/>
        </p:nvSpPr>
        <p:spPr>
          <a:xfrm>
            <a:off x="500550" y="1196699"/>
            <a:ext cx="8520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ru-RU" b="1" i="0" u="none" strike="noStrike" dirty="0">
                <a:solidFill>
                  <a:srgbClr val="000000"/>
                </a:solidFill>
                <a:effectLst/>
                <a:latin typeface="+mn-lt"/>
              </a:rPr>
              <a:t>Индикатор относительной силы</a:t>
            </a:r>
            <a:r>
              <a:rPr lang="ru-RU" b="0" i="0" u="none" strike="noStrike" dirty="0">
                <a:solidFill>
                  <a:srgbClr val="000000"/>
                </a:solidFill>
                <a:effectLst/>
                <a:latin typeface="+mn-lt"/>
              </a:rPr>
              <a:t> (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+mn-lt"/>
              </a:rPr>
              <a:t>Relative Strength Index, RSI) - </a:t>
            </a:r>
            <a:r>
              <a:rPr lang="ru-RU" b="0" i="0" u="none" strike="noStrike" dirty="0">
                <a:solidFill>
                  <a:srgbClr val="000000"/>
                </a:solidFill>
                <a:effectLst/>
                <a:latin typeface="+mn-lt"/>
              </a:rPr>
              <a:t>индикатор импульса, который сравнивает величину недавних достижений с недавними потерями, чтобы определить условия </a:t>
            </a:r>
            <a:r>
              <a:rPr lang="ru-RU" b="0" i="0" u="none" strike="noStrike" dirty="0" err="1">
                <a:solidFill>
                  <a:srgbClr val="000000"/>
                </a:solidFill>
                <a:effectLst/>
                <a:latin typeface="+mn-lt"/>
              </a:rPr>
              <a:t>перекупленности</a:t>
            </a:r>
            <a:r>
              <a:rPr lang="ru-RU" b="0" i="0" u="none" strike="noStrike" dirty="0">
                <a:solidFill>
                  <a:srgbClr val="000000"/>
                </a:solidFill>
                <a:effectLst/>
                <a:latin typeface="+mn-lt"/>
              </a:rPr>
              <a:t> и </a:t>
            </a:r>
            <a:r>
              <a:rPr lang="ru-RU" b="0" i="0" u="none" strike="noStrike" dirty="0" err="1">
                <a:solidFill>
                  <a:srgbClr val="000000"/>
                </a:solidFill>
                <a:effectLst/>
                <a:latin typeface="+mn-lt"/>
              </a:rPr>
              <a:t>перепроданности</a:t>
            </a:r>
            <a:r>
              <a:rPr lang="ru-RU" b="0" i="0" u="none" strike="noStrike" dirty="0">
                <a:solidFill>
                  <a:srgbClr val="000000"/>
                </a:solidFill>
                <a:effectLst/>
                <a:latin typeface="+mn-lt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8BFA9F-9585-2B42-BECA-078BD995864F}"/>
              </a:ext>
            </a:extLst>
          </p:cNvPr>
          <p:cNvSpPr txBox="1"/>
          <p:nvPr/>
        </p:nvSpPr>
        <p:spPr>
          <a:xfrm>
            <a:off x="500550" y="2362021"/>
            <a:ext cx="42603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ru-RU" sz="1000" b="1" i="0" u="none" strike="noStrike" dirty="0">
                <a:solidFill>
                  <a:srgbClr val="000000"/>
                </a:solidFill>
                <a:effectLst/>
              </a:rPr>
              <a:t>Идентификация волатильности:</a:t>
            </a:r>
            <a:endParaRPr lang="ru-RU" sz="1000" b="0" i="0" u="none" strike="noStrike" dirty="0">
              <a:solidFill>
                <a:srgbClr val="000000"/>
              </a:solidFill>
              <a:effectLst/>
            </a:endParaRPr>
          </a:p>
          <a:p>
            <a:pPr marL="268288" lvl="1" indent="-177800">
              <a:buFont typeface="Arial" panose="020B0604020202020204" pitchFamily="34" charset="0"/>
              <a:buChar char="•"/>
            </a:pPr>
            <a:r>
              <a:rPr lang="ru-RU" sz="1000" dirty="0"/>
              <a:t>Когда полосы расширяются/сужаются, это указывает на увеличение/снижение волатильности.</a:t>
            </a:r>
          </a:p>
          <a:p>
            <a:pPr algn="l">
              <a:spcBef>
                <a:spcPts val="600"/>
              </a:spcBef>
              <a:buFont typeface="+mj-lt"/>
              <a:buAutoNum type="arabicPeriod"/>
            </a:pPr>
            <a:r>
              <a:rPr lang="ru-RU" sz="1000" b="1" i="0" u="none" strike="noStrike" dirty="0">
                <a:solidFill>
                  <a:srgbClr val="000000"/>
                </a:solidFill>
                <a:effectLst/>
              </a:rPr>
              <a:t>Определение </a:t>
            </a:r>
            <a:r>
              <a:rPr lang="ru-RU" sz="1000" b="1" i="0" u="none" strike="noStrike" dirty="0" err="1">
                <a:solidFill>
                  <a:srgbClr val="000000"/>
                </a:solidFill>
                <a:effectLst/>
              </a:rPr>
              <a:t>перекупленности</a:t>
            </a:r>
            <a:r>
              <a:rPr lang="ru-RU" sz="1000" b="1" i="0" u="none" strike="noStrike" dirty="0">
                <a:solidFill>
                  <a:srgbClr val="000000"/>
                </a:solidFill>
                <a:effectLst/>
              </a:rPr>
              <a:t> и </a:t>
            </a:r>
            <a:r>
              <a:rPr lang="ru-RU" sz="1000" b="1" i="0" u="none" strike="noStrike" dirty="0" err="1">
                <a:solidFill>
                  <a:srgbClr val="000000"/>
                </a:solidFill>
                <a:effectLst/>
              </a:rPr>
              <a:t>перепроданности</a:t>
            </a:r>
            <a:r>
              <a:rPr lang="ru-RU" sz="1000" b="1" i="0" u="none" strike="noStrike" dirty="0">
                <a:solidFill>
                  <a:srgbClr val="000000"/>
                </a:solidFill>
                <a:effectLst/>
              </a:rPr>
              <a:t>:</a:t>
            </a:r>
          </a:p>
          <a:p>
            <a:pPr marL="268288" lvl="1" indent="-177800">
              <a:buFont typeface="Arial" panose="020B0604020202020204" pitchFamily="34" charset="0"/>
              <a:buChar char="•"/>
            </a:pPr>
            <a:r>
              <a:rPr lang="ru-RU" sz="1000" dirty="0"/>
              <a:t>Когда </a:t>
            </a:r>
            <a:r>
              <a:rPr lang="en-US" sz="1000" dirty="0"/>
              <a:t>RSI </a:t>
            </a:r>
            <a:r>
              <a:rPr lang="ru-RU" sz="1000" dirty="0"/>
              <a:t>выше 70, это может указывать на </a:t>
            </a:r>
            <a:r>
              <a:rPr lang="ru-RU" sz="1000" dirty="0" err="1"/>
              <a:t>перекупленность</a:t>
            </a:r>
            <a:r>
              <a:rPr lang="ru-RU" sz="1000" dirty="0"/>
              <a:t> актива, и трейдеры могут рассматривать возможность продажи.</a:t>
            </a:r>
          </a:p>
          <a:p>
            <a:pPr marL="268288" lvl="1" indent="-177800">
              <a:buFont typeface="Arial" panose="020B0604020202020204" pitchFamily="34" charset="0"/>
              <a:buChar char="•"/>
            </a:pPr>
            <a:r>
              <a:rPr lang="ru-RU" sz="1000" dirty="0"/>
              <a:t>Когда </a:t>
            </a:r>
            <a:r>
              <a:rPr lang="en-US" sz="1000" dirty="0"/>
              <a:t>RSI </a:t>
            </a:r>
            <a:r>
              <a:rPr lang="ru-RU" sz="1000" dirty="0"/>
              <a:t>ниже 30, это может указывать на </a:t>
            </a:r>
            <a:r>
              <a:rPr lang="ru-RU" sz="1000" dirty="0" err="1"/>
              <a:t>перепроданность</a:t>
            </a:r>
            <a:r>
              <a:rPr lang="ru-RU" sz="1000" dirty="0"/>
              <a:t> актива, и трейдеры могут рассматривать возможность покупки.</a:t>
            </a:r>
          </a:p>
          <a:p>
            <a:pPr algn="l">
              <a:spcBef>
                <a:spcPts val="600"/>
              </a:spcBef>
              <a:buFont typeface="+mj-lt"/>
              <a:buAutoNum type="arabicPeriod"/>
            </a:pPr>
            <a:r>
              <a:rPr lang="ru-RU" sz="1000" b="1" i="0" u="none" strike="noStrike" dirty="0">
                <a:solidFill>
                  <a:srgbClr val="000000"/>
                </a:solidFill>
                <a:effectLst/>
              </a:rPr>
              <a:t>Сигналы на пересечении:</a:t>
            </a:r>
          </a:p>
          <a:p>
            <a:pPr marL="268288" lvl="1" indent="-177800">
              <a:buFont typeface="Arial" panose="020B0604020202020204" pitchFamily="34" charset="0"/>
              <a:buChar char="•"/>
            </a:pPr>
            <a:r>
              <a:rPr lang="ru-RU" sz="1000" dirty="0"/>
              <a:t>Некоторые трейдеры используют пересечение уровня 50 в </a:t>
            </a:r>
            <a:r>
              <a:rPr lang="en-US" sz="1000" dirty="0"/>
              <a:t>RSI </a:t>
            </a:r>
            <a:r>
              <a:rPr lang="ru-RU" sz="1000" dirty="0"/>
              <a:t>как сигнал на покупку или продажу. Когда </a:t>
            </a:r>
            <a:r>
              <a:rPr lang="en-US" sz="1000" dirty="0"/>
              <a:t>RSI </a:t>
            </a:r>
            <a:r>
              <a:rPr lang="ru-RU" sz="1000" dirty="0"/>
              <a:t>пересекает уровень 50 сверху вниз, это может быть сигналом на продажу, и наоборот.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266DCB6-219C-3F43-98CA-0E51806609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5200" y="1928536"/>
            <a:ext cx="436880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8730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53200C2-EEDC-A348-A3AC-B435BA04C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Индикаторы технического анализа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F3A926-1997-DB46-B2C1-9800956DA368}"/>
              </a:ext>
            </a:extLst>
          </p:cNvPr>
          <p:cNvSpPr txBox="1"/>
          <p:nvPr/>
        </p:nvSpPr>
        <p:spPr>
          <a:xfrm>
            <a:off x="500550" y="1196699"/>
            <a:ext cx="8520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b="1" i="0" u="none" strike="noStrike" dirty="0">
                <a:solidFill>
                  <a:srgbClr val="000000"/>
                </a:solidFill>
                <a:effectLst/>
                <a:latin typeface="-webkit-standard"/>
              </a:rPr>
              <a:t>MACD (Moving Average Convergence Divergence)</a:t>
            </a:r>
            <a:r>
              <a:rPr lang="ru-RU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- это индикатор следования за трендом, который измеряет разницу между краткосрочной скользящей средней и долгосрочной скользящей средней</a:t>
            </a:r>
            <a:r>
              <a:rPr lang="ru-RU" dirty="0">
                <a:latin typeface="-webkit-standard"/>
              </a:rPr>
              <a:t>, предназначен для выявления изменений в силе, направлении, импульсе и продолжительности тренда цены актива.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8BFA9F-9585-2B42-BECA-078BD995864F}"/>
              </a:ext>
            </a:extLst>
          </p:cNvPr>
          <p:cNvSpPr txBox="1"/>
          <p:nvPr/>
        </p:nvSpPr>
        <p:spPr>
          <a:xfrm>
            <a:off x="500550" y="2571750"/>
            <a:ext cx="388095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ru-RU" sz="1000" b="1" dirty="0"/>
              <a:t>Пересечение </a:t>
            </a:r>
            <a:r>
              <a:rPr lang="en-US" sz="1000" b="1" dirty="0"/>
              <a:t>MACD </a:t>
            </a:r>
            <a:r>
              <a:rPr lang="ru-RU" sz="1000" b="1" dirty="0"/>
              <a:t>и сигнальной линии:</a:t>
            </a:r>
          </a:p>
          <a:p>
            <a:pPr marL="268288" lvl="1" indent="-177800">
              <a:buFont typeface="Arial" panose="020B0604020202020204" pitchFamily="34" charset="0"/>
              <a:buChar char="•"/>
            </a:pPr>
            <a:r>
              <a:rPr lang="ru-RU" sz="1000" dirty="0"/>
              <a:t>Когда линия </a:t>
            </a:r>
            <a:r>
              <a:rPr lang="en-US" sz="1000" dirty="0"/>
              <a:t>MACD </a:t>
            </a:r>
            <a:r>
              <a:rPr lang="ru-RU" sz="1000" dirty="0"/>
              <a:t>пересекает сигнальную линию снизу вверх, это считается бычьим сигналом на покупку.</a:t>
            </a:r>
          </a:p>
          <a:p>
            <a:pPr marL="268288" lvl="1" indent="-177800">
              <a:buFont typeface="Arial" panose="020B0604020202020204" pitchFamily="34" charset="0"/>
              <a:buChar char="•"/>
            </a:pPr>
            <a:r>
              <a:rPr lang="ru-RU" sz="1000" dirty="0"/>
              <a:t>Когда линия </a:t>
            </a:r>
            <a:r>
              <a:rPr lang="en-US" sz="1000" dirty="0"/>
              <a:t>MACD </a:t>
            </a:r>
            <a:r>
              <a:rPr lang="ru-RU" sz="1000" dirty="0"/>
              <a:t>пересекает сигнальную линию сверху вниз, это считается медвежьим сигналом на продажу.</a:t>
            </a:r>
          </a:p>
          <a:p>
            <a:pPr marL="228600" indent="-228600">
              <a:spcBef>
                <a:spcPts val="600"/>
              </a:spcBef>
              <a:buFont typeface="+mj-lt"/>
              <a:buAutoNum type="arabicPeriod"/>
            </a:pPr>
            <a:r>
              <a:rPr lang="ru-RU" sz="1000" b="1" dirty="0"/>
              <a:t>Положение линии </a:t>
            </a:r>
            <a:r>
              <a:rPr lang="en-US" sz="1000" b="1" dirty="0"/>
              <a:t>MACD </a:t>
            </a:r>
            <a:r>
              <a:rPr lang="ru-RU" sz="1000" b="1" dirty="0"/>
              <a:t>относительно нулевой линии:</a:t>
            </a:r>
          </a:p>
          <a:p>
            <a:pPr marL="268288" lvl="1" indent="-177800">
              <a:buFont typeface="Arial" panose="020B0604020202020204" pitchFamily="34" charset="0"/>
              <a:buChar char="•"/>
            </a:pPr>
            <a:r>
              <a:rPr lang="ru-RU" sz="1000" dirty="0"/>
              <a:t>Когда линия </a:t>
            </a:r>
            <a:r>
              <a:rPr lang="en-US" sz="1000" dirty="0"/>
              <a:t>MACD </a:t>
            </a:r>
            <a:r>
              <a:rPr lang="ru-RU" sz="1000" dirty="0"/>
              <a:t>находится выше нулевой линии, это указывает на восходящий тренд.</a:t>
            </a:r>
          </a:p>
          <a:p>
            <a:pPr marL="268288" lvl="1" indent="-177800">
              <a:buFont typeface="Arial" panose="020B0604020202020204" pitchFamily="34" charset="0"/>
              <a:buChar char="•"/>
            </a:pPr>
            <a:r>
              <a:rPr lang="ru-RU" sz="1000" dirty="0"/>
              <a:t>Когда линия </a:t>
            </a:r>
            <a:r>
              <a:rPr lang="en-US" sz="1000" dirty="0"/>
              <a:t>MACD </a:t>
            </a:r>
            <a:r>
              <a:rPr lang="ru-RU" sz="1000" dirty="0"/>
              <a:t>находится ниже нулевой линии, это указывает на нисходящий тренд.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28CB6D2-780A-E84A-A8E8-18B163999C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500" y="1981200"/>
            <a:ext cx="476250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1515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53200C2-EEDC-A348-A3AC-B435BA04C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Индикаторы технического анализа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F3A926-1997-DB46-B2C1-9800956DA368}"/>
              </a:ext>
            </a:extLst>
          </p:cNvPr>
          <p:cNvSpPr txBox="1"/>
          <p:nvPr/>
        </p:nvSpPr>
        <p:spPr>
          <a:xfrm>
            <a:off x="500550" y="1060664"/>
            <a:ext cx="852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ru-RU" b="1" i="0" u="none" strike="noStrike" dirty="0">
                <a:solidFill>
                  <a:srgbClr val="000000"/>
                </a:solidFill>
                <a:effectLst/>
                <a:latin typeface="-webkit-standard"/>
              </a:rPr>
              <a:t>Индекс средней направленности </a:t>
            </a:r>
            <a:r>
              <a:rPr lang="ru-RU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(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ADX) — </a:t>
            </a:r>
            <a:r>
              <a:rPr lang="ru-RU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это технический индикатор, который используется для измерения силы тренда. 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ADX </a:t>
            </a:r>
            <a:r>
              <a:rPr lang="ru-RU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не указывает направление тренда, а только его силу</a:t>
            </a:r>
            <a:endParaRPr lang="ru-RU" dirty="0">
              <a:latin typeface="-webkit-standard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8BFA9F-9585-2B42-BECA-078BD995864F}"/>
              </a:ext>
            </a:extLst>
          </p:cNvPr>
          <p:cNvSpPr txBox="1"/>
          <p:nvPr/>
        </p:nvSpPr>
        <p:spPr>
          <a:xfrm>
            <a:off x="500550" y="2571750"/>
            <a:ext cx="38809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ru-RU" sz="1000" b="1" dirty="0"/>
              <a:t>Сила тренда:</a:t>
            </a:r>
          </a:p>
          <a:p>
            <a:pPr marL="268288" lvl="1" indent="-177800">
              <a:buFont typeface="Arial" panose="020B0604020202020204" pitchFamily="34" charset="0"/>
              <a:buChar char="•"/>
            </a:pPr>
            <a:r>
              <a:rPr lang="ru-RU" sz="1000" dirty="0"/>
              <a:t>Значения выше 25 указывают на сильный тренд.</a:t>
            </a:r>
          </a:p>
          <a:p>
            <a:pPr marL="268288" lvl="1" indent="-177800">
              <a:buFont typeface="Arial" panose="020B0604020202020204" pitchFamily="34" charset="0"/>
              <a:buChar char="•"/>
            </a:pPr>
            <a:r>
              <a:rPr lang="ru-RU" sz="1000" dirty="0"/>
              <a:t>Значения ниже 20 указывают на слабый тренд.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459EB85-E32D-BF44-85A2-0C35410B23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500" y="1921624"/>
            <a:ext cx="473710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8370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68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Технический анализ</a:t>
            </a:r>
            <a:br>
              <a:rPr lang="ru-RU" dirty="0"/>
            </a:br>
            <a:r>
              <a:rPr lang="ru-RU" sz="3600" dirty="0"/>
              <a:t>инструменты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412642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B85BD24-D119-4647-9F3D-009AD3781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Инструменты технического анализа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D1979A-913A-F740-85FE-3C8F8EEFDD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068" y="1635237"/>
            <a:ext cx="7179863" cy="2249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0578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68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Практика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45341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48"/>
          <p:cNvSpPr/>
          <p:nvPr/>
        </p:nvSpPr>
        <p:spPr>
          <a:xfrm>
            <a:off x="630000" y="2703050"/>
            <a:ext cx="1033800" cy="1983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48"/>
          <p:cNvSpPr txBox="1">
            <a:spLocks noGrp="1"/>
          </p:cNvSpPr>
          <p:nvPr>
            <p:ph type="title"/>
          </p:nvPr>
        </p:nvSpPr>
        <p:spPr>
          <a:xfrm>
            <a:off x="500550" y="308029"/>
            <a:ext cx="8520600" cy="10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3200" dirty="0"/>
              <a:t>ML </a:t>
            </a:r>
            <a:r>
              <a:rPr lang="ru-RU" sz="3200" dirty="0"/>
              <a:t>для финансового анализа</a:t>
            </a:r>
            <a:br>
              <a:rPr lang="en-US" sz="3200" dirty="0"/>
            </a:br>
            <a:r>
              <a:rPr lang="ru-RU" sz="2400" dirty="0"/>
              <a:t>Введение в технический анализ: </a:t>
            </a:r>
            <a:br>
              <a:rPr lang="ru-RU" sz="2400" dirty="0"/>
            </a:br>
            <a:r>
              <a:rPr lang="ru-RU" sz="2400" dirty="0"/>
              <a:t>основные индикаторы.</a:t>
            </a:r>
            <a:endParaRPr b="0" dirty="0"/>
          </a:p>
        </p:txBody>
      </p:sp>
      <p:sp>
        <p:nvSpPr>
          <p:cNvPr id="208" name="Google Shape;208;p48"/>
          <p:cNvSpPr txBox="1">
            <a:spLocks noGrp="1"/>
          </p:cNvSpPr>
          <p:nvPr>
            <p:ph type="subTitle" idx="2"/>
          </p:nvPr>
        </p:nvSpPr>
        <p:spPr>
          <a:xfrm>
            <a:off x="3082400" y="1904786"/>
            <a:ext cx="5856300" cy="3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Игорь Стурейко</a:t>
            </a:r>
            <a:endParaRPr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ADBDA60-D1B3-5B41-A4D2-CDAE2DD6B00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48" b="148"/>
          <a:stretch/>
        </p:blipFill>
        <p:spPr>
          <a:xfrm>
            <a:off x="832654" y="2865544"/>
            <a:ext cx="1662292" cy="1657372"/>
          </a:xfrm>
          <a:prstGeom prst="ellipse">
            <a:avLst/>
          </a:prstGeom>
          <a:ln w="127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3" name="Google Shape;209;p48">
            <a:extLst>
              <a:ext uri="{FF2B5EF4-FFF2-40B4-BE49-F238E27FC236}">
                <a16:creationId xmlns:a16="http://schemas.microsoft.com/office/drawing/2014/main" id="{D0D012C5-1A3B-EC4C-B8A7-64C8AF21B41A}"/>
              </a:ext>
            </a:extLst>
          </p:cNvPr>
          <p:cNvSpPr txBox="1">
            <a:spLocks/>
          </p:cNvSpPr>
          <p:nvPr/>
        </p:nvSpPr>
        <p:spPr>
          <a:xfrm>
            <a:off x="3082400" y="2301686"/>
            <a:ext cx="5938750" cy="25337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>
            <a:lvl1pPr marL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 i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470025" indent="-1465263">
              <a:tabLst>
                <a:tab pos="1465263" algn="l"/>
              </a:tabLst>
            </a:pPr>
            <a:r>
              <a:rPr lang="en-US" sz="1150" b="1" dirty="0" err="1"/>
              <a:t>Otus</a:t>
            </a:r>
            <a:endParaRPr lang="ru-RU" sz="1150" b="1" kern="0" dirty="0"/>
          </a:p>
          <a:p>
            <a:pPr marL="1825625" indent="-1820863">
              <a:tabLst>
                <a:tab pos="1465263" algn="l"/>
              </a:tabLst>
            </a:pPr>
            <a:r>
              <a:rPr lang="ru-RU" sz="1150" b="1" kern="0" dirty="0"/>
              <a:t>Руководитель курсов: </a:t>
            </a:r>
            <a:r>
              <a:rPr lang="en-US" sz="1150" b="1" kern="0" dirty="0"/>
              <a:t>	Reinforcement Learning, ML Professional, ML Basic, </a:t>
            </a:r>
            <a:br>
              <a:rPr lang="en-US" sz="1150" b="1" kern="0" dirty="0"/>
            </a:br>
            <a:r>
              <a:rPr lang="en-US" sz="1150" b="1" kern="0" dirty="0" err="1"/>
              <a:t>MLOps</a:t>
            </a:r>
            <a:r>
              <a:rPr lang="en-US" sz="1150" b="1" kern="0" dirty="0"/>
              <a:t>, </a:t>
            </a:r>
            <a:r>
              <a:rPr lang="en-US" sz="1150" b="1" kern="0" dirty="0" err="1"/>
              <a:t>FinML</a:t>
            </a:r>
            <a:endParaRPr lang="en-US" sz="1150" b="1" kern="0" dirty="0"/>
          </a:p>
          <a:p>
            <a:pPr rtl="0"/>
            <a:endParaRPr lang="en-US" sz="1150" b="1" kern="0" dirty="0"/>
          </a:p>
          <a:p>
            <a:pPr rtl="0"/>
            <a:r>
              <a:rPr lang="en-US" sz="1150" b="1" kern="0" dirty="0" err="1"/>
              <a:t>Teamlead</a:t>
            </a:r>
            <a:r>
              <a:rPr lang="en-US" sz="1150" b="1" kern="0" dirty="0"/>
              <a:t>, </a:t>
            </a:r>
            <a:r>
              <a:rPr lang="ru-RU" sz="1150" b="1" kern="0" dirty="0"/>
              <a:t>главный инженер проекта, </a:t>
            </a:r>
          </a:p>
          <a:p>
            <a:pPr rtl="0"/>
            <a:r>
              <a:rPr lang="ru-RU" sz="1150" b="1" kern="0" dirty="0"/>
              <a:t>Физический факультет МГУ, </a:t>
            </a:r>
            <a:r>
              <a:rPr lang="en-US" sz="1150" b="1" kern="0" dirty="0"/>
              <a:t>PhD </a:t>
            </a:r>
            <a:r>
              <a:rPr lang="ru-RU" sz="1150" b="1" kern="0" dirty="0"/>
              <a:t>теоретическая физика</a:t>
            </a:r>
          </a:p>
          <a:p>
            <a:pPr rtl="0"/>
            <a:endParaRPr lang="ru-RU" sz="1150" kern="0" dirty="0"/>
          </a:p>
          <a:p>
            <a:pPr rtl="0"/>
            <a:r>
              <a:rPr lang="ru-RU" sz="1150" b="1" kern="0" dirty="0"/>
              <a:t>Опыт:</a:t>
            </a:r>
            <a:endParaRPr lang="ru-RU" sz="1150" kern="0" dirty="0"/>
          </a:p>
          <a:p>
            <a:pPr rtl="0"/>
            <a:r>
              <a:rPr lang="ru-RU" sz="1150" kern="0" dirty="0"/>
              <a:t>Более 15 лет занимался прикладной математикой и мат моделированием</a:t>
            </a:r>
          </a:p>
          <a:p>
            <a:pPr rtl="0"/>
            <a:r>
              <a:rPr lang="ru-RU" sz="1150" kern="0" dirty="0"/>
              <a:t>(</a:t>
            </a:r>
            <a:r>
              <a:rPr lang="en-US" sz="1150" kern="0" dirty="0"/>
              <a:t>Data Scientist) (Python, </a:t>
            </a:r>
            <a:r>
              <a:rPr lang="ru-RU" sz="1150" kern="0" dirty="0"/>
              <a:t>С++) в НИИ ПАО Газпром</a:t>
            </a:r>
          </a:p>
          <a:p>
            <a:pPr rtl="0"/>
            <a:endParaRPr lang="ru-RU" sz="1150" kern="0" dirty="0"/>
          </a:p>
          <a:p>
            <a:pPr rtl="0"/>
            <a:endParaRPr lang="ru-RU" sz="1150" b="1" kern="0" dirty="0"/>
          </a:p>
          <a:p>
            <a:pPr rtl="0"/>
            <a:r>
              <a:rPr lang="ru-RU" sz="1150" b="1" kern="0" dirty="0"/>
              <a:t>@</a:t>
            </a:r>
            <a:r>
              <a:rPr lang="en-US" sz="1150" b="1" kern="0" dirty="0" err="1"/>
              <a:t>stureiko</a:t>
            </a:r>
            <a:r>
              <a:rPr lang="en-US" sz="1150" b="1" kern="0" dirty="0"/>
              <a:t> (TG)</a:t>
            </a:r>
          </a:p>
          <a:p>
            <a:pPr rtl="0"/>
            <a:endParaRPr lang="en-US" sz="1150" b="1" kern="0" dirty="0"/>
          </a:p>
          <a:p>
            <a:pPr rtl="0"/>
            <a:r>
              <a:rPr lang="en-US" sz="1150" b="1" kern="0" dirty="0"/>
              <a:t>LinkedIn: </a:t>
            </a:r>
            <a:r>
              <a:rPr lang="en-US" sz="1150" kern="0" dirty="0">
                <a:hlinkClick r:id="rId4"/>
              </a:rPr>
              <a:t>igor-stureiko</a:t>
            </a:r>
            <a:r>
              <a:rPr lang="en-US" sz="1150" kern="0" dirty="0"/>
              <a:t> </a:t>
            </a:r>
          </a:p>
          <a:p>
            <a:pPr rtl="0"/>
            <a:endParaRPr lang="en-US" sz="1150" kern="0" dirty="0"/>
          </a:p>
          <a:p>
            <a:pPr rtl="0"/>
            <a:r>
              <a:rPr lang="en-US" sz="1150" b="1" kern="0" dirty="0"/>
              <a:t>@</a:t>
            </a:r>
            <a:r>
              <a:rPr lang="en-US" sz="1150" b="1" kern="0" dirty="0" err="1"/>
              <a:t>rl_fintech</a:t>
            </a:r>
            <a:r>
              <a:rPr lang="en-US" sz="1150" b="1" kern="0" dirty="0"/>
              <a:t> </a:t>
            </a:r>
            <a:r>
              <a:rPr lang="en-US" sz="1150" kern="0" dirty="0"/>
              <a:t>(</a:t>
            </a:r>
            <a:r>
              <a:rPr lang="ru-RU" sz="1150" kern="0" dirty="0"/>
              <a:t>Мой канал о моделях в бизнесе)</a:t>
            </a:r>
            <a:endParaRPr lang="ru-RU" sz="1400" kern="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8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/>
              <a:t>Практическая реализация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aphicFrame>
        <p:nvGraphicFramePr>
          <p:cNvPr id="466" name="Google Shape;466;p86"/>
          <p:cNvGraphicFramePr/>
          <p:nvPr>
            <p:extLst>
              <p:ext uri="{D42A27DB-BD31-4B8C-83A1-F6EECF244321}">
                <p14:modId xmlns:p14="http://schemas.microsoft.com/office/powerpoint/2010/main" val="3855480333"/>
              </p:ext>
            </p:extLst>
          </p:nvPr>
        </p:nvGraphicFramePr>
        <p:xfrm>
          <a:off x="952500" y="1544194"/>
          <a:ext cx="7239000" cy="349304"/>
        </p:xfrm>
        <a:graphic>
          <a:graphicData uri="http://schemas.openxmlformats.org/drawingml/2006/table">
            <a:tbl>
              <a:tblPr>
                <a:noFill/>
                <a:tableStyleId>{9F59E00E-254B-42B5-9FED-D0DB1D54CBD8}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77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>
                        <a:solidFill>
                          <a:srgbClr val="FF77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Научимся строить базовые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показатели с помощью библиотеки 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TA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-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Lib</a:t>
                      </a:r>
                      <a:endParaRPr lang="ru-RU"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85"/>
          <p:cNvSpPr txBox="1">
            <a:spLocks noGrp="1"/>
          </p:cNvSpPr>
          <p:nvPr>
            <p:ph type="title"/>
          </p:nvPr>
        </p:nvSpPr>
        <p:spPr>
          <a:xfrm>
            <a:off x="956225" y="11064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Вопросы?</a:t>
            </a:r>
            <a:endParaRPr/>
          </a:p>
        </p:txBody>
      </p:sp>
      <p:pic>
        <p:nvPicPr>
          <p:cNvPr id="457" name="Google Shape;457;p8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2750" y="2962492"/>
            <a:ext cx="496901" cy="496901"/>
          </a:xfrm>
          <a:prstGeom prst="rect">
            <a:avLst/>
          </a:prstGeom>
          <a:noFill/>
          <a:ln>
            <a:noFill/>
          </a:ln>
        </p:spPr>
      </p:pic>
      <p:sp>
        <p:nvSpPr>
          <p:cNvPr id="458" name="Google Shape;458;p85"/>
          <p:cNvSpPr txBox="1"/>
          <p:nvPr/>
        </p:nvSpPr>
        <p:spPr>
          <a:xfrm>
            <a:off x="1750800" y="2887700"/>
            <a:ext cx="16356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Задаем вопросы в чат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59" name="Google Shape;459;p8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15725" y="2962492"/>
            <a:ext cx="496901" cy="496901"/>
          </a:xfrm>
          <a:prstGeom prst="rect">
            <a:avLst/>
          </a:prstGeom>
          <a:noFill/>
          <a:ln>
            <a:noFill/>
          </a:ln>
        </p:spPr>
      </p:pic>
      <p:sp>
        <p:nvSpPr>
          <p:cNvPr id="460" name="Google Shape;460;p85"/>
          <p:cNvSpPr txBox="1"/>
          <p:nvPr/>
        </p:nvSpPr>
        <p:spPr>
          <a:xfrm>
            <a:off x="5119475" y="2892305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Ставим “–”,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если вопросов нет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8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Ключевые тезисы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4" name="Google Shape;389;p75">
            <a:extLst>
              <a:ext uri="{FF2B5EF4-FFF2-40B4-BE49-F238E27FC236}">
                <a16:creationId xmlns:a16="http://schemas.microsoft.com/office/drawing/2014/main" id="{EE71290E-F42D-6247-8F96-FFA1EE92CB7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70228505"/>
              </p:ext>
            </p:extLst>
          </p:nvPr>
        </p:nvGraphicFramePr>
        <p:xfrm>
          <a:off x="952500" y="1544194"/>
          <a:ext cx="7239000" cy="1397216"/>
        </p:xfrm>
        <a:graphic>
          <a:graphicData uri="http://schemas.openxmlformats.org/drawingml/2006/table">
            <a:tbl>
              <a:tblPr>
                <a:noFill/>
                <a:tableStyleId>{9F59E00E-254B-42B5-9FED-D0DB1D54CBD8}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FF77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 dirty="0">
                        <a:solidFill>
                          <a:srgbClr val="FF77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Поняли 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что такое технический анализ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FF77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 dirty="0">
                        <a:solidFill>
                          <a:srgbClr val="FF77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Поняли какие основные типы графиков используются для анализа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b="1" dirty="0">
                          <a:solidFill>
                            <a:srgbClr val="FF77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300" b="1" dirty="0">
                        <a:solidFill>
                          <a:srgbClr val="FF77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Поняли что такое японские свечи и как читать такой график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705088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b="1" dirty="0">
                          <a:solidFill>
                            <a:srgbClr val="FF77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4.</a:t>
                      </a:r>
                      <a:endParaRPr sz="1300" b="1" dirty="0">
                        <a:solidFill>
                          <a:srgbClr val="FF77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Поняли как строить торговые сигналы на основании скользящего среднего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48406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446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65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Маршрут вебинара</a:t>
            </a:r>
            <a:endParaRPr dirty="0"/>
          </a:p>
        </p:txBody>
      </p:sp>
      <p:sp>
        <p:nvSpPr>
          <p:cNvPr id="287" name="Google Shape;287;p65"/>
          <p:cNvSpPr/>
          <p:nvPr/>
        </p:nvSpPr>
        <p:spPr>
          <a:xfrm>
            <a:off x="762596" y="1521159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lang="ru" sz="15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 </a:t>
            </a:r>
            <a:r>
              <a:rPr lang="ru-RU" sz="15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Технический анализ</a:t>
            </a:r>
            <a:endParaRPr sz="15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8" name="Google Shape;288;p65"/>
          <p:cNvSpPr/>
          <p:nvPr/>
        </p:nvSpPr>
        <p:spPr>
          <a:xfrm>
            <a:off x="762596" y="3358449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4. </a:t>
            </a:r>
            <a:r>
              <a:rPr lang="ru-RU" sz="15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Построение индикаторов</a:t>
            </a:r>
            <a:endParaRPr sz="13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" name="Google Shape;288;p65">
            <a:extLst>
              <a:ext uri="{FF2B5EF4-FFF2-40B4-BE49-F238E27FC236}">
                <a16:creationId xmlns:a16="http://schemas.microsoft.com/office/drawing/2014/main" id="{E70A6281-3704-B54B-BD03-7CD165FF9994}"/>
              </a:ext>
            </a:extLst>
          </p:cNvPr>
          <p:cNvSpPr/>
          <p:nvPr/>
        </p:nvSpPr>
        <p:spPr>
          <a:xfrm>
            <a:off x="762596" y="3970880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5. </a:t>
            </a:r>
            <a:r>
              <a:rPr lang="ru-RU" sz="15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Практика</a:t>
            </a:r>
            <a:endParaRPr sz="13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46CF15-E72E-E64E-B624-46A6D7BEEE6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863"/>
          <a:stretch/>
        </p:blipFill>
        <p:spPr>
          <a:xfrm>
            <a:off x="4760850" y="1521159"/>
            <a:ext cx="4260300" cy="2828526"/>
          </a:xfrm>
          <a:prstGeom prst="rect">
            <a:avLst/>
          </a:prstGeom>
        </p:spPr>
      </p:pic>
      <p:sp>
        <p:nvSpPr>
          <p:cNvPr id="9" name="Google Shape;287;p65">
            <a:extLst>
              <a:ext uri="{FF2B5EF4-FFF2-40B4-BE49-F238E27FC236}">
                <a16:creationId xmlns:a16="http://schemas.microsoft.com/office/drawing/2014/main" id="{352D4C01-2F76-DA44-B307-62C12167ABFD}"/>
              </a:ext>
            </a:extLst>
          </p:cNvPr>
          <p:cNvSpPr/>
          <p:nvPr/>
        </p:nvSpPr>
        <p:spPr>
          <a:xfrm>
            <a:off x="762596" y="2133589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5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ru" sz="15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 </a:t>
            </a:r>
            <a:r>
              <a:rPr lang="ru-RU" sz="15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Основные индикаторы</a:t>
            </a:r>
            <a:endParaRPr sz="15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" name="Google Shape;287;p65">
            <a:extLst>
              <a:ext uri="{FF2B5EF4-FFF2-40B4-BE49-F238E27FC236}">
                <a16:creationId xmlns:a16="http://schemas.microsoft.com/office/drawing/2014/main" id="{3915C9AD-5217-3143-A170-E685D5BA6A61}"/>
              </a:ext>
            </a:extLst>
          </p:cNvPr>
          <p:cNvSpPr/>
          <p:nvPr/>
        </p:nvSpPr>
        <p:spPr>
          <a:xfrm>
            <a:off x="762596" y="2746019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5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r>
              <a:rPr lang="ru" sz="15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 </a:t>
            </a:r>
            <a:r>
              <a:rPr lang="ru-RU" sz="15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Библиотека </a:t>
            </a:r>
            <a:r>
              <a:rPr lang="en-US" sz="15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TA-Lib</a:t>
            </a:r>
            <a:endParaRPr sz="15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68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Технический анализ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94642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692CDB1-30C0-804A-AF7F-07EB32A85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Технический анализ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A81C5A-3106-2745-823B-629D620F7AE8}"/>
              </a:ext>
            </a:extLst>
          </p:cNvPr>
          <p:cNvSpPr txBox="1"/>
          <p:nvPr/>
        </p:nvSpPr>
        <p:spPr>
          <a:xfrm>
            <a:off x="500550" y="1301026"/>
            <a:ext cx="8520600" cy="2032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Aft>
                <a:spcPts val="1200"/>
              </a:spcAft>
            </a:pPr>
            <a:r>
              <a:rPr lang="ru-RU" dirty="0"/>
              <a:t>Технический анализ — это метод оценки и прогнозирования движения цен финансовых инструментов, таких как акции, облигации, валюты и товары, основанный на анализе исторических данных о ценах и объемах торгов. </a:t>
            </a:r>
          </a:p>
          <a:p>
            <a:pPr>
              <a:lnSpc>
                <a:spcPct val="120000"/>
              </a:lnSpc>
              <a:spcAft>
                <a:spcPts val="1200"/>
              </a:spcAft>
            </a:pPr>
            <a:r>
              <a:rPr lang="ru-RU" dirty="0"/>
              <a:t>Основная идея технического анализа заключается в том, что все фундаментальные факторы, которые могут повлиять на стоимость актива, уже отражены в его цене. Поэтому, изучая исторические ценовые данные и объемы торгов, можно выявить определенные паттерны и тенденции, которые помогут предсказать будущие изменения цен.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580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692CDB1-30C0-804A-AF7F-07EB32A85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Технический анализ</a:t>
            </a:r>
            <a:r>
              <a:rPr lang="en-US" dirty="0"/>
              <a:t> – </a:t>
            </a:r>
            <a:r>
              <a:rPr lang="ru-RU" dirty="0"/>
              <a:t>принципы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A81C5A-3106-2745-823B-629D620F7AE8}"/>
              </a:ext>
            </a:extLst>
          </p:cNvPr>
          <p:cNvSpPr txBox="1"/>
          <p:nvPr/>
        </p:nvSpPr>
        <p:spPr>
          <a:xfrm>
            <a:off x="500550" y="1350424"/>
            <a:ext cx="852060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ru-RU" b="1" i="0" u="none" strike="noStrike" dirty="0">
                <a:solidFill>
                  <a:srgbClr val="000000"/>
                </a:solidFill>
                <a:effectLst/>
              </a:rPr>
              <a:t>Цены учитывают всё:</a:t>
            </a:r>
            <a:endParaRPr lang="ru-RU" b="0" i="0" u="none" strike="noStrike" dirty="0">
              <a:solidFill>
                <a:srgbClr val="000000"/>
              </a:solidFill>
              <a:effectLst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b="0" i="0" u="none" strike="noStrike" dirty="0">
                <a:solidFill>
                  <a:srgbClr val="000000"/>
                </a:solidFill>
                <a:effectLst/>
              </a:rPr>
              <a:t>Все известные и неизвестные факторы уже отражены в текущей цене актива. Поэтому анализировать нужно только цену и объем торгов.</a:t>
            </a:r>
          </a:p>
          <a:p>
            <a:pPr marL="742950" lvl="1" indent="-285750" algn="l">
              <a:buFont typeface="+mj-lt"/>
              <a:buAutoNum type="arabicPeriod"/>
            </a:pPr>
            <a:endParaRPr lang="ru-RU" b="0" i="0" u="none" strike="noStrike" dirty="0">
              <a:solidFill>
                <a:srgbClr val="000000"/>
              </a:solidFill>
              <a:effectLst/>
            </a:endParaRPr>
          </a:p>
          <a:p>
            <a:pPr algn="l">
              <a:buFont typeface="+mj-lt"/>
              <a:buAutoNum type="arabicPeriod"/>
            </a:pPr>
            <a:r>
              <a:rPr lang="ru-RU" b="1" i="0" u="none" strike="noStrike" dirty="0">
                <a:solidFill>
                  <a:srgbClr val="000000"/>
                </a:solidFill>
                <a:effectLst/>
              </a:rPr>
              <a:t>Цены движутся в трендах:</a:t>
            </a:r>
            <a:endParaRPr lang="ru-RU" b="0" i="0" u="none" strike="noStrike" dirty="0">
              <a:solidFill>
                <a:srgbClr val="000000"/>
              </a:solidFill>
              <a:effectLst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b="0" i="0" u="none" strike="noStrike" dirty="0">
                <a:solidFill>
                  <a:srgbClr val="000000"/>
                </a:solidFill>
                <a:effectLst/>
              </a:rPr>
              <a:t>Цены имеют тенденцию двигаться в определенном направлении (тренде) на протяжении определенного времени. Выявление трендов является ключевым элементом технического анализа.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ru-RU" b="0" i="0" u="none" strike="noStrike" dirty="0">
              <a:solidFill>
                <a:srgbClr val="000000"/>
              </a:solidFill>
              <a:effectLst/>
            </a:endParaRPr>
          </a:p>
          <a:p>
            <a:pPr algn="l">
              <a:buFont typeface="+mj-lt"/>
              <a:buAutoNum type="arabicPeriod"/>
            </a:pPr>
            <a:r>
              <a:rPr lang="ru-RU" b="1" i="0" u="none" strike="noStrike" dirty="0">
                <a:solidFill>
                  <a:srgbClr val="000000"/>
                </a:solidFill>
                <a:effectLst/>
              </a:rPr>
              <a:t>История повторяется:</a:t>
            </a:r>
            <a:endParaRPr lang="ru-RU" b="0" i="0" u="none" strike="noStrike" dirty="0">
              <a:solidFill>
                <a:srgbClr val="000000"/>
              </a:solidFill>
              <a:effectLst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b="0" i="0" u="none" strike="noStrike" dirty="0">
                <a:solidFill>
                  <a:srgbClr val="000000"/>
                </a:solidFill>
                <a:effectLst/>
              </a:rPr>
              <a:t>Паттерны и модели ценового поведения имеют тенденцию повторяться из-за психологических аспектов поведения трейдеров. Изучение этих паттернов позволяет прогнозировать будущие движения цен.</a:t>
            </a:r>
          </a:p>
        </p:txBody>
      </p:sp>
    </p:spTree>
    <p:extLst>
      <p:ext uri="{BB962C8B-B14F-4D97-AF65-F5344CB8AC3E}">
        <p14:creationId xmlns:p14="http://schemas.microsoft.com/office/powerpoint/2010/main" val="1568751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692CDB1-30C0-804A-AF7F-07EB32A85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Технический анализ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A81C5A-3106-2745-823B-629D620F7AE8}"/>
              </a:ext>
            </a:extLst>
          </p:cNvPr>
          <p:cNvSpPr txBox="1"/>
          <p:nvPr/>
        </p:nvSpPr>
        <p:spPr>
          <a:xfrm>
            <a:off x="500550" y="951222"/>
            <a:ext cx="8520600" cy="4007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b="1" dirty="0"/>
              <a:t>Графический анализ</a:t>
            </a:r>
            <a:r>
              <a:rPr lang="en-US" b="1" dirty="0"/>
              <a:t>, </a:t>
            </a:r>
            <a:r>
              <a:rPr lang="ru-RU" b="1" dirty="0"/>
              <a:t>Тренды и паттерны</a:t>
            </a: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ru-RU" sz="1100" dirty="0"/>
              <a:t>Использование различных типов графиков (линейные, </a:t>
            </a:r>
            <a:r>
              <a:rPr lang="ru-RU" sz="1100" dirty="0" err="1"/>
              <a:t>баровые</a:t>
            </a:r>
            <a:r>
              <a:rPr lang="ru-RU" sz="1100" dirty="0"/>
              <a:t>, японские свечи) для визуального отображения исторических данных о ценах и объемах торгов.</a:t>
            </a: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ru-RU" sz="1100" dirty="0"/>
              <a:t>Определение ключевых уровней поддержки и сопротивления, которые могут указывать на точки разворота тренда.</a:t>
            </a: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ru-RU" sz="1100" dirty="0"/>
              <a:t>Выявление трендов (восходящий, нисходящий, боковой), которые показывают общую направленность движения цены.</a:t>
            </a: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ru-RU" sz="1100" dirty="0"/>
              <a:t>Анализ ценовых паттернов (голова и плечи, двойные вершины и дно, флаги, треугольники), которые могут предсказывать разворот или продолжение тренда.</a:t>
            </a:r>
          </a:p>
          <a:p>
            <a:pPr>
              <a:lnSpc>
                <a:spcPct val="120000"/>
              </a:lnSpc>
            </a:pPr>
            <a:endParaRPr lang="en-US" b="1" dirty="0"/>
          </a:p>
          <a:p>
            <a:pPr>
              <a:lnSpc>
                <a:spcPct val="120000"/>
              </a:lnSpc>
            </a:pPr>
            <a:r>
              <a:rPr lang="ru-RU" b="1" dirty="0"/>
              <a:t>Технические</a:t>
            </a:r>
            <a:r>
              <a:rPr lang="en-US" b="1" dirty="0"/>
              <a:t> </a:t>
            </a:r>
            <a:r>
              <a:rPr lang="ru-RU" b="1" dirty="0"/>
              <a:t> индикаторы:</a:t>
            </a: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ru-RU" sz="1100" dirty="0"/>
              <a:t>Расчет и использование различных технических индикаторов (скользящие средние, индикатор относительной силы (</a:t>
            </a:r>
            <a:r>
              <a:rPr lang="en-US" sz="1100" dirty="0"/>
              <a:t>RSI), MACD, </a:t>
            </a:r>
            <a:r>
              <a:rPr lang="ru-RU" sz="1100" dirty="0" err="1"/>
              <a:t>стохастик</a:t>
            </a:r>
            <a:r>
              <a:rPr lang="ru-RU" sz="1100" dirty="0"/>
              <a:t>) для оценки текущего состояния рынка и прогнозирования будущих движений цен.</a:t>
            </a: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ru-RU" sz="1100" dirty="0"/>
              <a:t>Индикаторы могут быть трендовыми (показывающими направление тренда) и осцилляторами (указывающими на </a:t>
            </a:r>
            <a:r>
              <a:rPr lang="ru-RU" sz="1100" dirty="0" err="1"/>
              <a:t>перекупленность</a:t>
            </a:r>
            <a:r>
              <a:rPr lang="ru-RU" sz="1100" dirty="0"/>
              <a:t> или </a:t>
            </a:r>
            <a:r>
              <a:rPr lang="ru-RU" sz="1100" dirty="0" err="1"/>
              <a:t>перепроданность</a:t>
            </a:r>
            <a:r>
              <a:rPr lang="ru-RU" sz="1100" dirty="0"/>
              <a:t> актива).</a:t>
            </a:r>
          </a:p>
          <a:p>
            <a:pPr>
              <a:lnSpc>
                <a:spcPct val="120000"/>
              </a:lnSpc>
            </a:pPr>
            <a:endParaRPr lang="en-US" b="1" dirty="0"/>
          </a:p>
          <a:p>
            <a:pPr>
              <a:lnSpc>
                <a:spcPct val="120000"/>
              </a:lnSpc>
            </a:pPr>
            <a:r>
              <a:rPr lang="ru-RU" b="1" dirty="0"/>
              <a:t>Объемы торгов: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ru-RU" sz="1100" dirty="0"/>
              <a:t>Анализ объема торгов для подтверждения силы тренда или паттерна.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ru-RU" sz="1100" dirty="0"/>
              <a:t>Высокий объем нарастает в направлении тренда, подтверждая его силу, а низкий объем может сигнализировать о слабости тренда или его возможном развороте.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069273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68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Индикаторы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296171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53200C2-EEDC-A348-A3AC-B435BA04C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Индикаторы технического анализа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F3A926-1997-DB46-B2C1-9800956DA368}"/>
              </a:ext>
            </a:extLst>
          </p:cNvPr>
          <p:cNvSpPr txBox="1"/>
          <p:nvPr/>
        </p:nvSpPr>
        <p:spPr>
          <a:xfrm>
            <a:off x="500550" y="1196699"/>
            <a:ext cx="852060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dirty="0"/>
              <a:t>Простая скользящая средняя (</a:t>
            </a:r>
            <a:r>
              <a:rPr lang="en-US" dirty="0"/>
              <a:t>SMA)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Экспоненциальная скользящая средняя (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EMA)</a:t>
            </a:r>
            <a:endParaRPr lang="ru-RU" b="0" i="0" u="none" strike="noStrike" dirty="0">
              <a:solidFill>
                <a:srgbClr val="000000"/>
              </a:solidFill>
              <a:effectLst/>
              <a:latin typeface="-webkit-standard"/>
            </a:endParaRP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Полосы </a:t>
            </a:r>
            <a:r>
              <a:rPr lang="ru-RU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Беллинджера</a:t>
            </a:r>
            <a:r>
              <a:rPr lang="ru-RU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состоят из скользящей средней (обычно 20-дневной скользящей средней) и двух линий стандартного отклонения выше и ниже скользящей средней.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Индикатор относительной силы (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Relative Strength Index, RSI)</a:t>
            </a:r>
            <a:r>
              <a:rPr lang="ru-RU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- индикатор импульса, который сравнивает величину недавних достижений с недавними потерями, чтобы определить условия </a:t>
            </a:r>
            <a:r>
              <a:rPr lang="ru-RU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перекупленности</a:t>
            </a:r>
            <a:r>
              <a:rPr lang="ru-RU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и </a:t>
            </a:r>
            <a:r>
              <a:rPr lang="ru-RU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перепроданности</a:t>
            </a:r>
            <a:r>
              <a:rPr lang="ru-RU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.</a:t>
            </a:r>
            <a:endParaRPr lang="en-US" dirty="0">
              <a:latin typeface="-webkit-standard"/>
            </a:endParaRP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MACD (Moving Average Convergence Divergence)</a:t>
            </a:r>
            <a:r>
              <a:rPr lang="ru-RU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- это индикатор следования за трендом, который измеряет разницу между краткосрочной скользящей средней и долгосрочной скользящей средней.</a:t>
            </a:r>
            <a:endParaRPr lang="en-US" b="0" i="0" u="none" strike="noStrike" dirty="0">
              <a:solidFill>
                <a:srgbClr val="000000"/>
              </a:solidFill>
              <a:effectLst/>
              <a:latin typeface="-webkit-standard"/>
            </a:endParaRP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Стохастический осциллятор (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Stochastic Oscillator)</a:t>
            </a:r>
            <a:r>
              <a:rPr lang="ru-RU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- это индикатор импульса, который сравнивает цену закрытия актива с его ценовым диапазоном за определенный период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187742"/>
      </p:ext>
    </p:extLst>
  </p:cSld>
  <p:clrMapOvr>
    <a:masterClrMapping/>
  </p:clrMapOvr>
</p:sld>
</file>

<file path=ppt/theme/theme1.xml><?xml version="1.0" encoding="utf-8"?>
<a:theme xmlns:a="http://schemas.openxmlformats.org/drawingml/2006/main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10153</TotalTime>
  <Words>1433</Words>
  <Application>Microsoft Macintosh PowerPoint</Application>
  <PresentationFormat>On-screen Show (16:9)</PresentationFormat>
  <Paragraphs>136</Paragraphs>
  <Slides>22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Cambria Math</vt:lpstr>
      <vt:lpstr>Arial</vt:lpstr>
      <vt:lpstr>-webkit-standard</vt:lpstr>
      <vt:lpstr>Roboto</vt:lpstr>
      <vt:lpstr>Светлая тема</vt:lpstr>
      <vt:lpstr>ML для финансового анализа</vt:lpstr>
      <vt:lpstr>ML для финансового анализа Введение в технический анализ:  основные индикаторы.</vt:lpstr>
      <vt:lpstr>Маршрут вебинара</vt:lpstr>
      <vt:lpstr>Технический анализ</vt:lpstr>
      <vt:lpstr>Технический анализ</vt:lpstr>
      <vt:lpstr>Технический анализ – принципы</vt:lpstr>
      <vt:lpstr>Технический анализ</vt:lpstr>
      <vt:lpstr>Индикаторы</vt:lpstr>
      <vt:lpstr>Индикаторы технического анализа</vt:lpstr>
      <vt:lpstr>Индикаторы технического анализа</vt:lpstr>
      <vt:lpstr>Простая скользящая средняя </vt:lpstr>
      <vt:lpstr>Индикаторы технического анализа</vt:lpstr>
      <vt:lpstr>Индикаторы технического анализа</vt:lpstr>
      <vt:lpstr>Индикаторы технического анализа</vt:lpstr>
      <vt:lpstr>Индикаторы технического анализа</vt:lpstr>
      <vt:lpstr>Индикаторы технического анализа</vt:lpstr>
      <vt:lpstr>Технический анализ инструменты</vt:lpstr>
      <vt:lpstr>Инструменты технического анализа</vt:lpstr>
      <vt:lpstr>Практика</vt:lpstr>
      <vt:lpstr>Практическая реализация </vt:lpstr>
      <vt:lpstr>Вопросы?</vt:lpstr>
      <vt:lpstr>Ключевые тезисы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Информация для преподавателя (маршрут демо-занятия)</dc:title>
  <cp:lastModifiedBy>Стурейко Игорь Олегович</cp:lastModifiedBy>
  <cp:revision>127</cp:revision>
  <dcterms:modified xsi:type="dcterms:W3CDTF">2024-07-03T15:07:31Z</dcterms:modified>
</cp:coreProperties>
</file>