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32"/>
  </p:notesMasterIdLst>
  <p:sldIdLst>
    <p:sldId id="256" r:id="rId3"/>
    <p:sldId id="257" r:id="rId4"/>
    <p:sldId id="259" r:id="rId5"/>
    <p:sldId id="325" r:id="rId6"/>
    <p:sldId id="261" r:id="rId7"/>
    <p:sldId id="262" r:id="rId8"/>
    <p:sldId id="263" r:id="rId9"/>
    <p:sldId id="264" r:id="rId10"/>
    <p:sldId id="311" r:id="rId11"/>
    <p:sldId id="267" r:id="rId12"/>
    <p:sldId id="344" r:id="rId13"/>
    <p:sldId id="339" r:id="rId14"/>
    <p:sldId id="351" r:id="rId15"/>
    <p:sldId id="352" r:id="rId16"/>
    <p:sldId id="353" r:id="rId17"/>
    <p:sldId id="354" r:id="rId18"/>
    <p:sldId id="350" r:id="rId19"/>
    <p:sldId id="348" r:id="rId20"/>
    <p:sldId id="278" r:id="rId21"/>
    <p:sldId id="279" r:id="rId22"/>
    <p:sldId id="280" r:id="rId23"/>
    <p:sldId id="281" r:id="rId24"/>
    <p:sldId id="282" r:id="rId25"/>
    <p:sldId id="283" r:id="rId26"/>
    <p:sldId id="345" r:id="rId27"/>
    <p:sldId id="287" r:id="rId28"/>
    <p:sldId id="289" r:id="rId29"/>
    <p:sldId id="265" r:id="rId30"/>
    <p:sldId id="337" r:id="rId3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Helvetica Neue" panose="02000503000000020004" pitchFamily="2" charset="0"/>
      <p:regular r:id="rId34"/>
      <p:bold r:id="rId35"/>
      <p:italic r:id="rId36"/>
      <p:boldItalic r:id="rId37"/>
    </p:embeddedFont>
    <p:embeddedFont>
      <p:font typeface="PTSerif" panose="020A0603040505020204" pitchFamily="18" charset="7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18"/>
    <p:restoredTop sz="97146"/>
  </p:normalViewPr>
  <p:slideViewPr>
    <p:cSldViewPr snapToGrid="0">
      <p:cViewPr varScale="1">
        <p:scale>
          <a:sx n="207" d="100"/>
          <a:sy n="207" d="100"/>
        </p:scale>
        <p:origin x="176" y="184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43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033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545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6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310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201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161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053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f6222e6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f6222e6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58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05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9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companies/skillfactory/articles/717360/" TargetMode="External"/><Relationship Id="rId3" Type="http://schemas.openxmlformats.org/officeDocument/2006/relationships/hyperlink" Target="https://towardsdatascience.com/reinforcement-learning-frameworks-e349de4f645a" TargetMode="External"/><Relationship Id="rId7" Type="http://schemas.openxmlformats.org/officeDocument/2006/relationships/hyperlink" Target="https://habr.com/ru/articles/43702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habr.com/ru/articles/349800/" TargetMode="External"/><Relationship Id="rId5" Type="http://schemas.openxmlformats.org/officeDocument/2006/relationships/hyperlink" Target="https://t.me/c/1530284868/2747" TargetMode="External"/><Relationship Id="rId4" Type="http://schemas.openxmlformats.org/officeDocument/2006/relationships/hyperlink" Target="https://github.com/aikorea/awesome-rl" TargetMode="External"/><Relationship Id="rId9" Type="http://schemas.openxmlformats.org/officeDocument/2006/relationships/hyperlink" Target="https://habr.com/ru/companies/vk/articles/343008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Policy Gradient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Markov Property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7D8152-6035-4242-A2B0-D3B47DE2E5A0}"/>
                  </a:ext>
                </a:extLst>
              </p:cNvPr>
              <p:cNvSpPr txBox="1"/>
              <p:nvPr/>
            </p:nvSpPr>
            <p:spPr>
              <a:xfrm>
                <a:off x="590109" y="878674"/>
                <a:ext cx="417272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RU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7D8152-6035-4242-A2B0-D3B47DE2E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9" y="878674"/>
                <a:ext cx="4172722" cy="738664"/>
              </a:xfrm>
              <a:prstGeom prst="rect">
                <a:avLst/>
              </a:prstGeom>
              <a:blipFill>
                <a:blip r:embed="rId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10;p57">
                <a:extLst>
                  <a:ext uri="{FF2B5EF4-FFF2-40B4-BE49-F238E27FC236}">
                    <a16:creationId xmlns:a16="http://schemas.microsoft.com/office/drawing/2014/main" id="{A5E7ADB9-6693-0344-980A-1869E5A6D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550" y="1695236"/>
                <a:ext cx="8520600" cy="547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100"/>
                  <a:buFont typeface="Roboto"/>
                  <a:buNone/>
                  <a:defRPr sz="3100" b="1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r>
                  <a:rPr lang="en-US" dirty="0"/>
                  <a:t>Markov Decision Process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Google Shape;310;p57">
                <a:extLst>
                  <a:ext uri="{FF2B5EF4-FFF2-40B4-BE49-F238E27FC236}">
                    <a16:creationId xmlns:a16="http://schemas.microsoft.com/office/drawing/2014/main" id="{A5E7ADB9-6693-0344-980A-1869E5A6D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0" y="1695236"/>
                <a:ext cx="8520600" cy="547950"/>
              </a:xfrm>
              <a:prstGeom prst="rect">
                <a:avLst/>
              </a:prstGeom>
              <a:blipFill>
                <a:blip r:embed="rId4"/>
                <a:stretch>
                  <a:fillRect l="-1786" t="-4545" b="-4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1A4F26-59DB-FE47-9D15-7B4DEF0E8C2E}"/>
                  </a:ext>
                </a:extLst>
              </p:cNvPr>
              <p:cNvSpPr txBox="1"/>
              <p:nvPr/>
            </p:nvSpPr>
            <p:spPr>
              <a:xfrm>
                <a:off x="590108" y="2243186"/>
                <a:ext cx="4938821" cy="2637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is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 infinite 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 space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set of final states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is 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infinite (|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|=</a:t>
                </a:r>
                <a:r>
                  <a:rPr lang="en-US" sz="16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action space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is 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unknown 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function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sz="1600" dirty="0"/>
                  <a:t>=</a:t>
                </a:r>
                <a:r>
                  <a:rPr lang="el-G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′|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unknown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initial state probability function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is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unknown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reward function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⇔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Symbol" pitchFamily="2" charset="2"/>
                    <a:ea typeface="Cambria Math" panose="020405030504060302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Symbol" pitchFamily="2" charset="2"/>
                    <a:ea typeface="Cambria Math" panose="02040503050406030204" pitchFamily="18" charset="0"/>
                  </a:rPr>
                  <a:t>[0, 1]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is a discount coefficient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1A4F26-59DB-FE47-9D15-7B4DEF0E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8" y="2243186"/>
                <a:ext cx="4938821" cy="2637710"/>
              </a:xfrm>
              <a:prstGeom prst="rect">
                <a:avLst/>
              </a:prstGeom>
              <a:blipFill>
                <a:blip r:embed="rId5"/>
                <a:stretch>
                  <a:fillRect l="-2308" t="-1435" r="-769" b="-382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</a:t>
            </a:r>
            <a:r>
              <a:rPr lang="en-US" sz="4900" dirty="0"/>
              <a:t>REINFORCE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65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REINFORCE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8"/>
                <a:ext cx="8801144" cy="369910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Задача – максимизировать суммарную награду агента, </a:t>
                </a:r>
                <a:r>
                  <a:rPr lang="ru-RU" sz="16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т.е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максимизировать мат ожидание награды при текущей политике:</a:t>
                </a:r>
              </a:p>
              <a:p>
                <a:pPr marL="133350" indent="0">
                  <a:buNone/>
                </a:pP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18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8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Алгоритм 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Q-learning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(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DQN) –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искали приближение оптимальной 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Q-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функции.</a:t>
                </a:r>
              </a:p>
              <a:p>
                <a:pPr marL="133350" indent="0">
                  <a:buNone/>
                </a:pP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Вместо приближения 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Q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функции – будем сразу искать оптимальную политику. </a:t>
                </a:r>
                <a:endParaRPr lang="ru-RU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8"/>
                <a:ext cx="8801144" cy="3699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37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REINFORCE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65614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Задача – максимизировать суммарную награду агента,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т.е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максимизировать мат ожидание награды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при какой-то политике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</m:oMath>
                </a14:m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</a:t>
                </a:r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ru-RU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ru-RU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sub>
                      </m:sSub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Поскольку политика есть отображение пространства действий на пространство состояний то можем представить эту награду в виде суммы всех наград по текущей политике, в случае непрерывного пространства состояний – интегралом: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u-RU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656142"/>
              </a:xfrm>
              <a:prstGeom prst="rect">
                <a:avLst/>
              </a:prstGeom>
              <a:blipFill>
                <a:blip r:embed="rId3"/>
                <a:stretch>
                  <a:fillRect b="-1868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18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REINFORCE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877580"/>
                <a:ext cx="8801144" cy="40319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u-RU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 algn="ctr">
                  <a:buNone/>
                </a:pPr>
                <a:endParaRPr lang="ru-RU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Приблизим политику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нейросетью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. Обновляем веса: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ru-RU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 algn="ctr">
                  <a:buNone/>
                </a:pPr>
                <a:endParaRPr lang="ru-RU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 algn="ctr">
                  <a:buNone/>
                </a:pPr>
                <a:r>
                  <a:rPr lang="ru-RU" sz="1400" dirty="0">
                    <a:solidFill>
                      <a:srgbClr val="C00000"/>
                    </a:solidFill>
                    <a:latin typeface="Helvetica Neue" panose="02000503000000020004" pitchFamily="2" charset="0"/>
                  </a:rPr>
                  <a:t>Внимание!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ru-RU" sz="1400" dirty="0">
                    <a:solidFill>
                      <a:srgbClr val="C00000"/>
                    </a:solidFill>
                    <a:latin typeface="Helvetica Neue" panose="02000503000000020004" pitchFamily="2" charset="0"/>
                  </a:rPr>
                  <a:t> не является функцией плотности распределения вероятностей!</a:t>
                </a:r>
              </a:p>
              <a:p>
                <a:pPr marL="133350" indent="0">
                  <a:buNone/>
                </a:pP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Не можем воспользоваться методами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семплирования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для стохастического интеграла.</a:t>
                </a:r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877580"/>
                <a:ext cx="8801144" cy="4031950"/>
              </a:xfrm>
              <a:prstGeom prst="rect">
                <a:avLst/>
              </a:prstGeom>
              <a:blipFill>
                <a:blip r:embed="rId3"/>
                <a:stretch>
                  <a:fillRect t="-1415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18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REINFORCE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 - </a:t>
            </a:r>
            <a:r>
              <a:rPr lang="en-US" sz="3200" dirty="0">
                <a:solidFill>
                  <a:srgbClr val="000000"/>
                </a:solidFill>
                <a:latin typeface="Helvetica Neue" panose="02000503000000020004" pitchFamily="2" charset="0"/>
              </a:rPr>
              <a:t>Policy gradient theorem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7817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Градиент политики можно приблизить выражением:</a:t>
                </a:r>
              </a:p>
              <a:p>
                <a:pPr marL="133350" indent="0">
                  <a:buNone/>
                </a:pPr>
                <a:endParaRPr lang="en-US" sz="16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eqArr>
                            <m:eqArr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</m:e>
                          </m:eqAr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nary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.</a:t>
                </a: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 algn="ctr">
                  <a:buNone/>
                </a:pPr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Оценка методом Монте-Карло: 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ru-RU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ru-RU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78172"/>
              </a:xfrm>
              <a:prstGeom prst="rect">
                <a:avLst/>
              </a:prstGeom>
              <a:blipFill>
                <a:blip r:embed="rId3"/>
                <a:stretch>
                  <a:fillRect b="-3418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91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REINFORCE - 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алгоритм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2294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Задаем начальное приближение политики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Запускаем обучение. Для каждого эпизода:</a:t>
                </a:r>
              </a:p>
              <a:p>
                <a:pPr lvl="1"/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Действуя по текущей политике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</m:oMath>
                </a14:m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получаем траекторию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, награды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и определяем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</a:t>
                </a:r>
              </a:p>
              <a:p>
                <a:pPr marL="6032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Следуя по траектории обновляем веса модели по правилу:</a:t>
                </a:r>
              </a:p>
              <a:p>
                <a:pPr marL="603250" lvl="1" indent="0">
                  <a:buNone/>
                </a:pPr>
                <a:endParaRPr lang="en-US" sz="16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6032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22940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89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REINFORCE c 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базой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26322"/>
                <a:ext cx="8801144" cy="396542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:r>
                  <a:rPr lang="ru-RU" sz="1600" dirty="0"/>
                  <a:t>В силу стохастичности стратегии в одном и том же состоянии в разных эпизодах могут выбираться разные действия. Это может запутать обучение, потому что один пример требует увеличить вероятность выбора некоторого действия, а другой – уменьшить ее. </a:t>
                </a:r>
              </a:p>
              <a:p>
                <a:pPr marL="133350" indent="0">
                  <a:buNone/>
                </a:pPr>
                <a:endParaRPr lang="en-US" sz="1600" dirty="0"/>
              </a:p>
              <a:p>
                <a:pPr marL="133350" indent="0">
                  <a:buNone/>
                </a:pPr>
                <a:r>
                  <a:rPr lang="ru-RU" sz="1600" dirty="0"/>
                  <a:t>Вводится функция</a:t>
                </a:r>
                <a:r>
                  <a:rPr lang="en-US" sz="1600" dirty="0"/>
                  <a:t> </a:t>
                </a:r>
                <a:r>
                  <a:rPr lang="ru-RU" sz="1600" dirty="0"/>
                  <a:t>преимущества (</a:t>
                </a:r>
                <a:r>
                  <a:rPr lang="en-US" sz="1600" dirty="0"/>
                  <a:t>advantage function):</a:t>
                </a:r>
                <a:endParaRPr lang="ru-RU" sz="1800" dirty="0">
                  <a:latin typeface="PTSerif" panose="020A0603040505020204" pitchFamily="18" charset="77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133350" indent="0">
                  <a:buNone/>
                </a:pPr>
                <a:endParaRPr lang="en-US" sz="1600" dirty="0"/>
              </a:p>
              <a:p>
                <a:pPr marL="133350" indent="0">
                  <a:buNone/>
                </a:pPr>
                <a:r>
                  <a:rPr lang="ru-RU" sz="1600" dirty="0"/>
                  <a:t>Тогда обновление весов модели производится по формуле: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ru-RU" sz="1600" dirty="0"/>
              </a:p>
              <a:p>
                <a:pPr marL="133350" indent="0">
                  <a:buNone/>
                </a:pPr>
                <a:r>
                  <a:rPr lang="ru-RU" sz="1600" dirty="0"/>
                  <a:t>Введение ценности позволяет откалибровать вознаграждения относительно среднего действия в данном состоянии</a:t>
                </a:r>
                <a:r>
                  <a:rPr lang="ru-RU" sz="1800" dirty="0">
                    <a:effectLst/>
                    <a:latin typeface="PTSerif" panose="020A0603040505020204" pitchFamily="18" charset="77"/>
                  </a:rPr>
                  <a:t>. </a:t>
                </a:r>
                <a:endParaRPr lang="ru-RU" sz="1600" dirty="0"/>
              </a:p>
              <a:p>
                <a:pPr marL="133350" indent="0">
                  <a:buNone/>
                </a:pPr>
                <a:endParaRPr lang="ru-RU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26322"/>
                <a:ext cx="8801144" cy="3965426"/>
              </a:xfrm>
              <a:prstGeom prst="rect">
                <a:avLst/>
              </a:prstGeom>
              <a:blipFill>
                <a:blip r:embed="rId3"/>
                <a:stretch>
                  <a:fillRect r="-720" b="-222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68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Algorithms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AC6D5-07DF-4C46-8ABA-99100720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81" y="1068918"/>
            <a:ext cx="7321337" cy="36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4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Практика</a:t>
            </a:r>
            <a:endParaRPr dirty="0"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1537074096"/>
              </p:ext>
            </p:extLst>
          </p:nvPr>
        </p:nvGraphicFramePr>
        <p:xfrm>
          <a:off x="952500" y="137274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алгоритм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алгоритм </a:t>
                      </a:r>
                      <a:r>
                        <a:rPr lang="en-GB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 c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базой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8882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Домашнее задание</a:t>
            </a:r>
            <a:endParaRPr dirty="0"/>
          </a:p>
        </p:txBody>
      </p:sp>
      <p:graphicFrame>
        <p:nvGraphicFramePr>
          <p:cNvPr id="399" name="Google Shape;399;p70"/>
          <p:cNvGraphicFramePr/>
          <p:nvPr>
            <p:extLst>
              <p:ext uri="{D42A27DB-BD31-4B8C-83A1-F6EECF244321}">
                <p14:modId xmlns:p14="http://schemas.microsoft.com/office/powerpoint/2010/main" val="440205247"/>
              </p:ext>
            </p:extLst>
          </p:nvPr>
        </p:nvGraphicFramePr>
        <p:xfrm>
          <a:off x="952500" y="1372744"/>
          <a:ext cx="7239000" cy="100581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/>
                        <a:t>Сформировать класс для алгоритма </a:t>
                      </a:r>
                      <a:r>
                        <a:rPr lang="en-US" sz="1300" dirty="0"/>
                        <a:t>REINFORCE </a:t>
                      </a:r>
                      <a:r>
                        <a:rPr lang="ru-RU" sz="1300" dirty="0"/>
                        <a:t>или </a:t>
                      </a:r>
                      <a:r>
                        <a:rPr lang="en-US" sz="1300" dirty="0"/>
                        <a:t>REINFORCE </a:t>
                      </a:r>
                      <a:r>
                        <a:rPr lang="ru-RU" sz="1300" dirty="0"/>
                        <a:t>с базой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/>
                        <a:t>Реализовать обучение для любой среды кроме </a:t>
                      </a:r>
                      <a:r>
                        <a:rPr lang="en-US" sz="1300" dirty="0" err="1"/>
                        <a:t>CartPole</a:t>
                      </a:r>
                      <a:endParaRPr lang="ru-RU" sz="1300" dirty="0"/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12658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/>
                        <a:t>Прогнать оптимизацию </a:t>
                      </a:r>
                      <a:r>
                        <a:rPr lang="ru-RU" sz="1300" dirty="0" err="1"/>
                        <a:t>гиперпараметров</a:t>
                      </a:r>
                      <a:r>
                        <a:rPr lang="ru-RU" sz="1300" dirty="0"/>
                        <a:t> на сетке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1901"/>
                  </a:ext>
                </a:extLst>
              </a:tr>
            </a:tbl>
          </a:graphicData>
        </a:graphic>
      </p:graphicFrame>
      <p:pic>
        <p:nvPicPr>
          <p:cNvPr id="401" name="Google Shape;40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0"/>
          <p:cNvSpPr txBox="1"/>
          <p:nvPr/>
        </p:nvSpPr>
        <p:spPr>
          <a:xfrm>
            <a:off x="1435050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r>
              <a:rPr lang="en-US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1 </a:t>
            </a:r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неделя.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500550" y="1197863"/>
            <a:ext cx="77424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1150">
              <a:buSzPts val="1300"/>
              <a:buFont typeface="Roboto"/>
              <a:buAutoNum type="arabicPeriod"/>
            </a:pPr>
            <a:r>
              <a:rPr lang="en-GB" sz="1300" dirty="0">
                <a:hlinkClick r:id="rId3"/>
              </a:rPr>
              <a:t>Reinforcement Learning frameworks</a:t>
            </a:r>
            <a:endParaRPr lang="ru-RU" sz="1300" dirty="0"/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300" dirty="0">
                <a:hlinkClick r:id="rId4"/>
              </a:rPr>
              <a:t>Список ресурсов</a:t>
            </a:r>
            <a:endParaRPr lang="en-US" sz="1300" dirty="0"/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300" dirty="0" err="1">
                <a:hlinkClick r:id="rId5"/>
              </a:rPr>
              <a:t>Лю</a:t>
            </a:r>
            <a:r>
              <a:rPr lang="ru-RU" sz="1300" dirty="0">
                <a:hlinkClick r:id="rId5"/>
              </a:rPr>
              <a:t> Ю. (Х.) Обучение с подкреплением на </a:t>
            </a:r>
            <a:r>
              <a:rPr lang="en-GB" sz="1300" dirty="0" err="1">
                <a:hlinkClick r:id="rId5"/>
              </a:rPr>
              <a:t>PyTorch</a:t>
            </a:r>
            <a:r>
              <a:rPr lang="en-GB" sz="1300" dirty="0">
                <a:hlinkClick r:id="rId5"/>
              </a:rPr>
              <a:t>: </a:t>
            </a:r>
            <a:r>
              <a:rPr lang="ru-RU" sz="1300" dirty="0">
                <a:hlinkClick r:id="rId5"/>
              </a:rPr>
              <a:t>сборник рецептов / пер. с англ. А. А. </a:t>
            </a:r>
            <a:r>
              <a:rPr lang="ru-RU" sz="1300" dirty="0" err="1">
                <a:hlinkClick r:id="rId5"/>
              </a:rPr>
              <a:t>Слинкина</a:t>
            </a:r>
            <a:r>
              <a:rPr lang="ru-RU" sz="1300" dirty="0">
                <a:hlinkClick r:id="rId5"/>
              </a:rPr>
              <a:t>. – М.: ДМК Пресс, 2020. – 282 с. </a:t>
            </a:r>
            <a:endParaRPr lang="ru-RU" sz="1300" dirty="0"/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300" dirty="0">
                <a:hlinkClick r:id="rId6"/>
              </a:rPr>
              <a:t>Недостатки/неудачи обучения с подкреплением</a:t>
            </a:r>
            <a:endParaRPr lang="en-US" sz="1300" dirty="0"/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300" dirty="0">
                <a:hlinkClick r:id="rId7"/>
              </a:rPr>
              <a:t>Обзор алгоритмов и их недостатков</a:t>
            </a:r>
            <a:endParaRPr lang="ru-RU" sz="1300" dirty="0"/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300" dirty="0">
                <a:hlinkClick r:id="rId8"/>
              </a:rPr>
              <a:t>Особенности основных алгоритмов</a:t>
            </a:r>
            <a:endParaRPr lang="ru-RU" sz="1300" dirty="0"/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300" b="0" i="0" u="none" strike="noStrike" dirty="0">
                <a:solidFill>
                  <a:srgbClr val="333333"/>
                </a:solidFill>
                <a:effectLst/>
                <a:latin typeface=""/>
                <a:hlinkClick r:id="rId9"/>
              </a:rPr>
              <a:t>Эволюционные стратегии в </a:t>
            </a:r>
            <a:r>
              <a:rPr lang="en-US" sz="1300" b="0" i="0" u="none" strike="noStrike" dirty="0">
                <a:solidFill>
                  <a:srgbClr val="333333"/>
                </a:solidFill>
                <a:effectLst/>
                <a:latin typeface=""/>
                <a:hlinkClick r:id="rId9"/>
              </a:rPr>
              <a:t>RL</a:t>
            </a:r>
            <a:endParaRPr lang="ru-RU" sz="1300" b="0" i="0" u="none" strike="noStrike" dirty="0">
              <a:solidFill>
                <a:srgbClr val="333333"/>
              </a:solidFill>
              <a:effectLst/>
              <a:latin typeface=""/>
            </a:endParaRPr>
          </a:p>
          <a:p>
            <a:pPr indent="-311150">
              <a:buSzPts val="1300"/>
              <a:buFont typeface="Roboto"/>
              <a:buAutoNum type="arabicPeriod"/>
            </a:pPr>
            <a:endParaRPr lang="ru-RU" sz="1300" dirty="0"/>
          </a:p>
          <a:p>
            <a:pPr indent="-311150">
              <a:buSzPts val="1300"/>
              <a:buFont typeface="Roboto"/>
              <a:buAutoNum type="arabicPeriod"/>
            </a:pPr>
            <a:endParaRPr lang="en-GB" sz="13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3090835919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 задачам с непрерывным пространством действий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алгоритм </a:t>
                      </a:r>
                      <a:r>
                        <a:rPr lang="en-GB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пути улучшения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9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51" name="Google Shape;45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7"/>
          <p:cNvSpPr txBox="1"/>
          <p:nvPr/>
        </p:nvSpPr>
        <p:spPr>
          <a:xfrm>
            <a:off x="1700240" y="2226352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77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subTitle" idx="4294967295"/>
          </p:nvPr>
        </p:nvSpPr>
        <p:spPr>
          <a:xfrm>
            <a:off x="2718144" y="1613081"/>
            <a:ext cx="6125700" cy="1041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9900"/>
                </a:solidFill>
              </a:rPr>
              <a:t>Знакомы ли вы с работой в </a:t>
            </a:r>
            <a:r>
              <a:rPr lang="en-US" sz="1600" dirty="0">
                <a:solidFill>
                  <a:srgbClr val="FF9900"/>
                </a:solidFill>
              </a:rPr>
              <a:t>google </a:t>
            </a:r>
            <a:r>
              <a:rPr lang="en-US" sz="1600" dirty="0" err="1">
                <a:solidFill>
                  <a:srgbClr val="FF9900"/>
                </a:solidFill>
              </a:rPr>
              <a:t>colab</a:t>
            </a:r>
            <a:r>
              <a:rPr lang="ru-RU" sz="1600" dirty="0">
                <a:solidFill>
                  <a:srgbClr val="FF9900"/>
                </a:solidFill>
              </a:rPr>
              <a:t>?</a:t>
            </a: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588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72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ru" dirty="0"/>
              <a:t>ледующие вебинары</a:t>
            </a:r>
            <a:endParaRPr dirty="0"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741EC5-82A6-3B43-8FD1-EB7604F3534B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Google Shape;209;p48">
            <a:extLst>
              <a:ext uri="{FF2B5EF4-FFF2-40B4-BE49-F238E27FC236}">
                <a16:creationId xmlns:a16="http://schemas.microsoft.com/office/drawing/2014/main" id="{56B94854-2C27-FF48-B003-2FA0682B9C4D}"/>
              </a:ext>
            </a:extLst>
          </p:cNvPr>
          <p:cNvSpPr txBox="1">
            <a:spLocks/>
          </p:cNvSpPr>
          <p:nvPr/>
        </p:nvSpPr>
        <p:spPr>
          <a:xfrm>
            <a:off x="3135425" y="3272525"/>
            <a:ext cx="50955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150" b="1" dirty="0" err="1"/>
              <a:t>Teamlead</a:t>
            </a:r>
            <a:r>
              <a:rPr lang="en-US" sz="1150" b="1" dirty="0"/>
              <a:t>, </a:t>
            </a:r>
            <a:r>
              <a:rPr lang="ru-RU" sz="1150" b="1" dirty="0"/>
              <a:t>главный инженер проекта – </a:t>
            </a:r>
            <a:r>
              <a:rPr lang="ru-RU" sz="1150" b="1" dirty="0" err="1"/>
              <a:t>НИИгазэкономика</a:t>
            </a:r>
            <a:endParaRPr lang="ru-RU" sz="1150" b="1" dirty="0"/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Опыт:</a:t>
            </a:r>
            <a:endParaRPr lang="ru-RU" sz="1150" dirty="0"/>
          </a:p>
          <a:p>
            <a:pPr marL="0" indent="0"/>
            <a:r>
              <a:rPr lang="ru-RU" sz="1150" dirty="0"/>
              <a:t>Более 15 лет занимался прикладной математикой и мат моделированием</a:t>
            </a:r>
          </a:p>
          <a:p>
            <a:pPr marL="0" indent="0"/>
            <a:r>
              <a:rPr lang="ru-RU" sz="1150" dirty="0"/>
              <a:t>(</a:t>
            </a:r>
            <a:r>
              <a:rPr lang="en-US" sz="1150" dirty="0"/>
              <a:t>Data Scientist) (Python, </a:t>
            </a:r>
            <a:r>
              <a:rPr lang="ru-RU" sz="1150" dirty="0"/>
              <a:t>С++) в НИИ ПАО Газпром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dirty="0"/>
              <a:t>Анализ временных рядов, эволюционное развитие сложных систем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indent="0"/>
            <a:endParaRPr lang="en-US" sz="1150" b="1" dirty="0"/>
          </a:p>
          <a:p>
            <a:pPr marL="0" indent="0"/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</a:p>
          <a:p>
            <a:pPr marL="0" indent="0"/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EC2E5-09F0-AC4E-AED3-1C0F260DE54D}"/>
              </a:ext>
            </a:extLst>
          </p:cNvPr>
          <p:cNvSpPr txBox="1"/>
          <p:nvPr/>
        </p:nvSpPr>
        <p:spPr>
          <a:xfrm>
            <a:off x="500550" y="1575703"/>
            <a:ext cx="2744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28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.08.23 –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Actor-Critic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алгоритм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learning.</a:t>
            </a:r>
            <a:br>
              <a:rPr lang="en-US" dirty="0"/>
            </a:br>
            <a:r>
              <a:rPr lang="en-US" dirty="0"/>
              <a:t>Policy Gradient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Карта курса</a:t>
            </a:r>
            <a:endParaRPr dirty="0"/>
          </a:p>
        </p:txBody>
      </p:sp>
      <p:sp>
        <p:nvSpPr>
          <p:cNvPr id="250" name="Google Shape;250;p51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Введение </a:t>
            </a:r>
            <a:r>
              <a:rPr lang="ru-RU" sz="1600">
                <a:solidFill>
                  <a:schemeClr val="bg1">
                    <a:lumMod val="50000"/>
                  </a:schemeClr>
                </a:solidFill>
                <a:latin typeface="Google Sans"/>
              </a:rPr>
              <a:t>в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Reinforcement Learning</a:t>
            </a:r>
            <a:endParaRPr sz="1600" dirty="0">
              <a:solidFill>
                <a:schemeClr val="bg1">
                  <a:lumMod val="50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114103" y="220304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600" dirty="0">
                <a:solidFill>
                  <a:srgbClr val="1F1F1F"/>
                </a:solidFill>
                <a:latin typeface="Google Sans"/>
              </a:rPr>
              <a:t>Deep Reinforcement Learning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205883" y="1847803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Продвинутые темы 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Reinforcement Learning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500550" y="3936875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Проектная работа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407163" y="3137577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Применение 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RL </a:t>
            </a: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в реальных задачах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51"/>
          <p:cNvCxnSpPr>
            <a:cxnSpLocks/>
            <a:stCxn id="251" idx="3"/>
            <a:endCxn id="252" idx="1"/>
          </p:cNvCxnSpPr>
          <p:nvPr/>
        </p:nvCxnSpPr>
        <p:spPr>
          <a:xfrm flipV="1">
            <a:off x="3587303" y="2137453"/>
            <a:ext cx="1618580" cy="35523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rot="10800000" flipV="1">
            <a:off x="1114103" y="916974"/>
            <a:ext cx="4691098" cy="1575715"/>
          </a:xfrm>
          <a:prstGeom prst="curvedConnector3">
            <a:avLst>
              <a:gd name="adj1" fmla="val 11234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51"/>
          <p:cNvCxnSpPr>
            <a:cxnSpLocks/>
            <a:stCxn id="252" idx="3"/>
            <a:endCxn id="254" idx="3"/>
          </p:cNvCxnSpPr>
          <p:nvPr/>
        </p:nvCxnSpPr>
        <p:spPr>
          <a:xfrm>
            <a:off x="7679083" y="2137453"/>
            <a:ext cx="201280" cy="1289774"/>
          </a:xfrm>
          <a:prstGeom prst="curvedConnector3">
            <a:avLst>
              <a:gd name="adj1" fmla="val 21357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stCxn id="254" idx="1"/>
            <a:endCxn id="253" idx="3"/>
          </p:cNvCxnSpPr>
          <p:nvPr/>
        </p:nvCxnSpPr>
        <p:spPr>
          <a:xfrm rot="10800000" flipV="1">
            <a:off x="3471151" y="3427227"/>
            <a:ext cx="1936013" cy="7992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Проблема непрерывного пространства действий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Постановка задачи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Алгоритм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REINFORCE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Улучшение алгоритма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1349036696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 задачам с непрерывным пространством действий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алгоритм </a:t>
                      </a:r>
                      <a:r>
                        <a:rPr lang="en-GB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пути улучшения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3650789172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Программировать задачи обучения с подкреплением для окружений большой размерности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непрерывного пространства действий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Иметь базу для перехода к реальным задачам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Постановка задачи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450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8200</TotalTime>
  <Words>968</Words>
  <Application>Microsoft Macintosh PowerPoint</Application>
  <PresentationFormat>On-screen Show (16:9)</PresentationFormat>
  <Paragraphs>195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Symbol</vt:lpstr>
      <vt:lpstr>Google Sans</vt:lpstr>
      <vt:lpstr>STIXMathJax_Normal-italic</vt:lpstr>
      <vt:lpstr>Roboto</vt:lpstr>
      <vt:lpstr>Helvetica Neue</vt:lpstr>
      <vt:lpstr>Cambria Math</vt:lpstr>
      <vt:lpstr>Arial</vt:lpstr>
      <vt:lpstr>PTSerif</vt:lpstr>
      <vt:lpstr>Courier New</vt:lpstr>
      <vt:lpstr>Светлая тема</vt:lpstr>
      <vt:lpstr>Светлая тема</vt:lpstr>
      <vt:lpstr>Reinforcement learning Policy Gradient</vt:lpstr>
      <vt:lpstr>Проверить, идет ли запись</vt:lpstr>
      <vt:lpstr>Правила вебинара</vt:lpstr>
      <vt:lpstr>Reinforcement learning. Policy Gradient </vt:lpstr>
      <vt:lpstr>Карта курса</vt:lpstr>
      <vt:lpstr>Маршрут вебинара</vt:lpstr>
      <vt:lpstr>Цели вебинара</vt:lpstr>
      <vt:lpstr>Смысл</vt:lpstr>
      <vt:lpstr>Постановка задачи</vt:lpstr>
      <vt:lpstr>Markov Property</vt:lpstr>
      <vt:lpstr>Алгоритм REINFORCE</vt:lpstr>
      <vt:lpstr>REINFORCE</vt:lpstr>
      <vt:lpstr>REINFORCE</vt:lpstr>
      <vt:lpstr>REINFORCE</vt:lpstr>
      <vt:lpstr>REINFORCE - Policy gradient theorem</vt:lpstr>
      <vt:lpstr>REINFORCE - алгоритм</vt:lpstr>
      <vt:lpstr>REINFORCE c базой</vt:lpstr>
      <vt:lpstr>Algorithms</vt:lpstr>
      <vt:lpstr>Практика</vt:lpstr>
      <vt:lpstr>Практика</vt:lpstr>
      <vt:lpstr>Домашнее задание</vt:lpstr>
      <vt:lpstr>Список материалов для изучения</vt:lpstr>
      <vt:lpstr>Вопросы?</vt:lpstr>
      <vt:lpstr>Рефлексия</vt:lpstr>
      <vt:lpstr>Цели вебинара</vt:lpstr>
      <vt:lpstr>Рефлексия</vt:lpstr>
      <vt:lpstr>Заполните, пожалуйста, опрос о занятии по ссылке в чате</vt:lpstr>
      <vt:lpstr>PowerPoint Presentation</vt:lpstr>
      <vt:lpstr>Cледующие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 </dc:title>
  <cp:lastModifiedBy>Стурейко Игорь Олегович</cp:lastModifiedBy>
  <cp:revision>51</cp:revision>
  <dcterms:modified xsi:type="dcterms:W3CDTF">2023-08-23T13:12:04Z</dcterms:modified>
</cp:coreProperties>
</file>