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0"/>
  </p:notesMasterIdLst>
  <p:sldIdLst>
    <p:sldId id="432" r:id="rId2"/>
    <p:sldId id="429" r:id="rId3"/>
    <p:sldId id="334" r:id="rId4"/>
    <p:sldId id="430" r:id="rId5"/>
    <p:sldId id="431" r:id="rId6"/>
    <p:sldId id="349" r:id="rId7"/>
    <p:sldId id="389" r:id="rId8"/>
    <p:sldId id="390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E6A93D-E22E-496A-AE55-A62C1E3046BF}">
  <a:tblStyle styleId="{23E6A93D-E22E-496A-AE55-A62C1E3046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1"/>
    <p:restoredTop sz="94626"/>
  </p:normalViewPr>
  <p:slideViewPr>
    <p:cSldViewPr snapToGrid="0">
      <p:cViewPr varScale="1">
        <p:scale>
          <a:sx n="155" d="100"/>
          <a:sy n="155" d="100"/>
        </p:scale>
        <p:origin x="856" y="18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2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706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72f1f578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72f1f578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66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f6222e6a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f6222e6a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97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83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321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63" r:id="rId7"/>
    <p:sldLayoutId id="2147483664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linkedin.com/in/igor-stureiko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7674" y="4414306"/>
            <a:ext cx="16493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otus.ru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674" y="1745501"/>
            <a:ext cx="7516726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5"/>
              </a:lnSpc>
              <a:spcBef>
                <a:spcPts val="100"/>
              </a:spcBef>
            </a:pPr>
            <a:r>
              <a:rPr lang="en-US" sz="5600" spc="-35" dirty="0">
                <a:solidFill>
                  <a:srgbClr val="FFFFFF"/>
                </a:solidFill>
              </a:rPr>
              <a:t>ML Basic</a:t>
            </a:r>
            <a:endParaRPr sz="5600" dirty="0"/>
          </a:p>
          <a:p>
            <a:pPr marL="12700" marR="5080">
              <a:lnSpc>
                <a:spcPts val="3350"/>
              </a:lnSpc>
              <a:spcBef>
                <a:spcPts val="254"/>
              </a:spcBef>
            </a:pPr>
            <a:r>
              <a:rPr lang="en-US" spc="-10" dirty="0">
                <a:solidFill>
                  <a:srgbClr val="FFFFFF"/>
                </a:solidFill>
              </a:rPr>
              <a:t>ML </a:t>
            </a:r>
            <a:r>
              <a:rPr lang="ru-RU" spc="-10" dirty="0">
                <a:solidFill>
                  <a:srgbClr val="FFFFFF"/>
                </a:solidFill>
              </a:rPr>
              <a:t>практика</a:t>
            </a:r>
            <a:endParaRPr lang="en-US"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899" y="1009637"/>
            <a:ext cx="34277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Проверить, </a:t>
            </a:r>
            <a:r>
              <a:rPr sz="2100" spc="-25" dirty="0"/>
              <a:t>идет</a:t>
            </a:r>
            <a:r>
              <a:rPr sz="2100" spc="-10" dirty="0"/>
              <a:t> </a:t>
            </a:r>
            <a:r>
              <a:rPr sz="2100" spc="5" dirty="0"/>
              <a:t>ли</a:t>
            </a:r>
            <a:r>
              <a:rPr sz="2100" spc="-5" dirty="0"/>
              <a:t> </a:t>
            </a:r>
            <a:r>
              <a:rPr sz="2100" spc="-20" dirty="0"/>
              <a:t>запись</a:t>
            </a:r>
            <a:endParaRPr sz="2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25" y="1032407"/>
            <a:ext cx="642317" cy="321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375" y="3520050"/>
            <a:ext cx="525599" cy="52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750" y="1810429"/>
            <a:ext cx="5484850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latin typeface="Roboto"/>
                <a:cs typeface="Roboto"/>
              </a:rPr>
              <a:t>Меня</a:t>
            </a:r>
            <a:r>
              <a:rPr sz="4000" b="1" spc="-40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хорошо</a:t>
            </a:r>
            <a:r>
              <a:rPr sz="4000" b="1" spc="-30" dirty="0">
                <a:latin typeface="Roboto"/>
                <a:cs typeface="Roboto"/>
              </a:rPr>
              <a:t> </a:t>
            </a:r>
            <a:r>
              <a:rPr sz="4000" b="1" spc="-35" dirty="0">
                <a:latin typeface="Roboto"/>
                <a:cs typeface="Roboto"/>
              </a:rPr>
              <a:t>видно </a:t>
            </a:r>
            <a:r>
              <a:rPr sz="4000" b="1" spc="-980" dirty="0">
                <a:latin typeface="Roboto"/>
                <a:cs typeface="Roboto"/>
              </a:rPr>
              <a:t> </a:t>
            </a:r>
            <a:r>
              <a:rPr sz="4000" b="1" spc="-10" dirty="0">
                <a:latin typeface="Roboto"/>
                <a:cs typeface="Roboto"/>
              </a:rPr>
              <a:t>&amp;&amp; </a:t>
            </a:r>
            <a:r>
              <a:rPr sz="4000" b="1" dirty="0">
                <a:latin typeface="Roboto"/>
                <a:cs typeface="Roboto"/>
              </a:rPr>
              <a:t>слышно?</a:t>
            </a:r>
            <a:endParaRPr sz="4000" dirty="0">
              <a:latin typeface="Roboto"/>
              <a:cs typeface="Roboto"/>
            </a:endParaRPr>
          </a:p>
          <a:p>
            <a:pPr marL="760095" marR="1526540">
              <a:lnSpc>
                <a:spcPct val="100000"/>
              </a:lnSpc>
              <a:spcBef>
                <a:spcPts val="3900"/>
              </a:spcBef>
            </a:pPr>
            <a:r>
              <a:rPr sz="1500" spc="-10" dirty="0">
                <a:latin typeface="Roboto"/>
                <a:cs typeface="Roboto"/>
              </a:rPr>
              <a:t>Ставим </a:t>
            </a:r>
            <a:r>
              <a:rPr sz="1500" spc="-25" dirty="0">
                <a:latin typeface="Roboto"/>
                <a:cs typeface="Roboto"/>
              </a:rPr>
              <a:t>“+”, </a:t>
            </a:r>
            <a:r>
              <a:rPr sz="1500" spc="10" dirty="0">
                <a:latin typeface="Roboto"/>
                <a:cs typeface="Roboto"/>
              </a:rPr>
              <a:t>если </a:t>
            </a:r>
            <a:r>
              <a:rPr sz="1500" dirty="0">
                <a:latin typeface="Roboto"/>
                <a:cs typeface="Roboto"/>
              </a:rPr>
              <a:t>все </a:t>
            </a:r>
            <a:r>
              <a:rPr sz="1500" spc="-10" dirty="0">
                <a:latin typeface="Roboto"/>
                <a:cs typeface="Roboto"/>
              </a:rPr>
              <a:t>хорошо </a:t>
            </a:r>
            <a:r>
              <a:rPr sz="1500" spc="-360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“-”</a:t>
            </a:r>
            <a:r>
              <a:rPr sz="1500" spc="-50" dirty="0">
                <a:latin typeface="Roboto"/>
                <a:cs typeface="Roboto"/>
              </a:rPr>
              <a:t>,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5" dirty="0">
                <a:latin typeface="Roboto"/>
                <a:cs typeface="Roboto"/>
              </a:rPr>
              <a:t>есл</a:t>
            </a:r>
            <a:r>
              <a:rPr sz="1500" spc="15" dirty="0">
                <a:latin typeface="Roboto"/>
                <a:cs typeface="Roboto"/>
              </a:rPr>
              <a:t>и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ест</a:t>
            </a:r>
            <a:r>
              <a:rPr sz="1500" spc="-10" dirty="0">
                <a:latin typeface="Roboto"/>
                <a:cs typeface="Roboto"/>
              </a:rPr>
              <a:t>ь</a:t>
            </a:r>
            <a:r>
              <a:rPr sz="1500" spc="-5" dirty="0">
                <a:latin typeface="Roboto"/>
                <a:cs typeface="Roboto"/>
              </a:rPr>
              <a:t> проблемы</a:t>
            </a:r>
            <a:endParaRPr sz="1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 Basic</a:t>
            </a:r>
            <a:br>
              <a:rPr lang="en-US" dirty="0"/>
            </a:br>
            <a:r>
              <a:rPr lang="en-US" dirty="0"/>
              <a:t>ML </a:t>
            </a:r>
            <a:r>
              <a:rPr lang="ru-RU" dirty="0"/>
              <a:t>практика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209;p48">
            <a:extLst>
              <a:ext uri="{FF2B5EF4-FFF2-40B4-BE49-F238E27FC236}">
                <a16:creationId xmlns:a16="http://schemas.microsoft.com/office/drawing/2014/main" id="{FDA211B5-D839-2D46-A709-5E6E9DC808C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2133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425575" indent="-1417638"/>
            <a:r>
              <a:rPr lang="ru-RU" sz="1150" b="1" dirty="0"/>
              <a:t>Руководитель курсов: </a:t>
            </a:r>
            <a:r>
              <a:rPr lang="en-US" sz="1150" b="1" dirty="0"/>
              <a:t>	Reinforcement Learning</a:t>
            </a:r>
            <a:r>
              <a:rPr lang="ru-RU" sz="1150" b="1" dirty="0"/>
              <a:t>, </a:t>
            </a:r>
            <a:r>
              <a:rPr lang="en-US" sz="1150" b="1" dirty="0"/>
              <a:t>ML Professional, ML Basic, </a:t>
            </a:r>
            <a:br>
              <a:rPr lang="en-US" sz="1150" b="1" dirty="0"/>
            </a:br>
            <a:r>
              <a:rPr lang="en-US" sz="1150" b="1" dirty="0" err="1"/>
              <a:t>MLOps</a:t>
            </a:r>
            <a:r>
              <a:rPr lang="en-US" sz="1150" b="1" dirty="0"/>
              <a:t>, </a:t>
            </a:r>
            <a:r>
              <a:rPr lang="en-US" sz="1150" b="1" dirty="0" err="1"/>
              <a:t>FinML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</a:t>
            </a:r>
            <a:r>
              <a:rPr lang="en-US" sz="1150" b="1" dirty="0"/>
              <a:t>, 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Физический факультет МГУ, </a:t>
            </a:r>
            <a:r>
              <a:rPr lang="en-US" sz="1150" b="1" dirty="0"/>
              <a:t>PhD </a:t>
            </a:r>
            <a:r>
              <a:rPr lang="ru-RU" sz="1150" b="1" dirty="0"/>
              <a:t>теоретическая физика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Анализ временных рядов, эволюционные модели, финансовые модели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LinkedIn: </a:t>
            </a:r>
            <a:r>
              <a:rPr lang="en-US" sz="1150" dirty="0">
                <a:hlinkClick r:id="rId4"/>
              </a:rPr>
              <a:t>igor-stureiko</a:t>
            </a:r>
            <a:r>
              <a:rPr lang="en-US" sz="1150" dirty="0"/>
              <a:t> 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Правила</a:t>
            </a:r>
            <a:r>
              <a:rPr sz="3200" spc="-60" dirty="0"/>
              <a:t> </a:t>
            </a:r>
            <a:r>
              <a:rPr sz="3200" dirty="0"/>
              <a:t>вебинара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738008" y="1426469"/>
            <a:ext cx="2665379" cy="3259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114808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5" dirty="0"/>
              <a:t>Активно </a:t>
            </a:r>
            <a:r>
              <a:rPr dirty="0"/>
              <a:t> </a:t>
            </a:r>
            <a:r>
              <a:rPr spc="-25" dirty="0"/>
              <a:t>участ</a:t>
            </a:r>
            <a:r>
              <a:rPr spc="-30" dirty="0"/>
              <a:t>в</a:t>
            </a:r>
            <a:r>
              <a:rPr spc="-55" dirty="0"/>
              <a:t>у</a:t>
            </a:r>
            <a:r>
              <a:rPr spc="-5" dirty="0"/>
              <a:t>ем</a:t>
            </a:r>
          </a:p>
          <a:p>
            <a:pPr marL="133350" indent="0">
              <a:lnSpc>
                <a:spcPct val="100000"/>
              </a:lnSpc>
              <a:spcBef>
                <a:spcPts val="0"/>
              </a:spcBef>
              <a:buNone/>
            </a:pPr>
            <a:endParaRPr sz="2200" dirty="0"/>
          </a:p>
          <a:p>
            <a:pPr marL="0" marR="28067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35" dirty="0"/>
              <a:t>Off-topic </a:t>
            </a:r>
            <a:r>
              <a:rPr spc="-10" dirty="0"/>
              <a:t>обсуждаем </a:t>
            </a:r>
            <a:r>
              <a:rPr spc="-360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учебной</a:t>
            </a:r>
            <a:r>
              <a:rPr spc="-15" dirty="0"/>
              <a:t> </a:t>
            </a:r>
            <a:r>
              <a:rPr spc="-10" dirty="0"/>
              <a:t>группе</a:t>
            </a:r>
          </a:p>
          <a:p>
            <a:pPr marL="13335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/>
          </a:p>
          <a:p>
            <a:pPr marL="133350" indent="0">
              <a:lnSpc>
                <a:spcPct val="100000"/>
              </a:lnSpc>
              <a:spcBef>
                <a:spcPts val="0"/>
              </a:spcBef>
              <a:buNone/>
            </a:pPr>
            <a:endParaRPr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35" dirty="0" err="1"/>
              <a:t>Задаем</a:t>
            </a:r>
            <a:r>
              <a:rPr spc="-45" dirty="0"/>
              <a:t> </a:t>
            </a:r>
            <a:r>
              <a:rPr spc="-5" dirty="0" err="1"/>
              <a:t>вопрос</a:t>
            </a:r>
            <a:r>
              <a:rPr lang="ru-RU" spc="-5" dirty="0"/>
              <a:t> </a:t>
            </a:r>
            <a:br>
              <a:rPr lang="ru-RU" spc="-5" dirty="0"/>
            </a:br>
            <a:r>
              <a:rPr dirty="0" err="1"/>
              <a:t>в</a:t>
            </a:r>
            <a:r>
              <a:rPr spc="-20" dirty="0"/>
              <a:t> </a:t>
            </a:r>
            <a:r>
              <a:rPr spc="-30" dirty="0" err="1"/>
              <a:t>чат</a:t>
            </a:r>
            <a:endParaRPr lang="ru-RU" spc="-3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200" spc="-1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spc="-10" dirty="0"/>
          </a:p>
          <a:p>
            <a:pPr marL="0" marR="508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10" dirty="0" err="1"/>
              <a:t>Вопросы</a:t>
            </a:r>
            <a:r>
              <a:rPr spc="-10" dirty="0"/>
              <a:t> </a:t>
            </a:r>
            <a:r>
              <a:rPr spc="5" dirty="0"/>
              <a:t>вижу </a:t>
            </a:r>
            <a:r>
              <a:rPr dirty="0"/>
              <a:t>в </a:t>
            </a:r>
            <a:r>
              <a:rPr spc="-35" dirty="0"/>
              <a:t>чате, </a:t>
            </a:r>
            <a:r>
              <a:rPr spc="-30" dirty="0"/>
              <a:t> </a:t>
            </a:r>
            <a:r>
              <a:rPr spc="-15" dirty="0"/>
              <a:t>могу</a:t>
            </a:r>
            <a:r>
              <a:rPr spc="-20" dirty="0"/>
              <a:t> </a:t>
            </a:r>
            <a:r>
              <a:rPr spc="-25" dirty="0"/>
              <a:t>ответить</a:t>
            </a:r>
            <a:r>
              <a:rPr spc="-20" dirty="0"/>
              <a:t> </a:t>
            </a:r>
            <a:r>
              <a:rPr spc="5" dirty="0"/>
              <a:t>не</a:t>
            </a:r>
            <a:r>
              <a:rPr spc="-15" dirty="0"/>
              <a:t> </a:t>
            </a:r>
            <a:r>
              <a:rPr spc="-30" dirty="0"/>
              <a:t>сразу</a:t>
            </a: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650" y="3951280"/>
            <a:ext cx="692621" cy="692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650" y="1281613"/>
            <a:ext cx="692621" cy="6926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650" y="3061405"/>
            <a:ext cx="692621" cy="6925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7650" y="2171509"/>
            <a:ext cx="692621" cy="69261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EC7AAE1-F612-A948-BBCA-1CDECDA2E53E}"/>
              </a:ext>
            </a:extLst>
          </p:cNvPr>
          <p:cNvGrpSpPr/>
          <p:nvPr/>
        </p:nvGrpSpPr>
        <p:grpSpPr>
          <a:xfrm>
            <a:off x="6046470" y="1135"/>
            <a:ext cx="3097530" cy="5135880"/>
            <a:chOff x="6046470" y="1135"/>
            <a:chExt cx="3097530" cy="5135880"/>
          </a:xfrm>
        </p:grpSpPr>
        <p:sp>
          <p:nvSpPr>
            <p:cNvPr id="10" name="object 10"/>
            <p:cNvSpPr/>
            <p:nvPr/>
          </p:nvSpPr>
          <p:spPr>
            <a:xfrm>
              <a:off x="6046470" y="1135"/>
              <a:ext cx="3097530" cy="5135880"/>
            </a:xfrm>
            <a:custGeom>
              <a:avLst/>
              <a:gdLst/>
              <a:ahLst/>
              <a:cxnLst/>
              <a:rect l="l" t="t" r="r" b="b"/>
              <a:pathLst>
                <a:path w="3097529" h="5135880">
                  <a:moveTo>
                    <a:pt x="3097499" y="5135450"/>
                  </a:moveTo>
                  <a:lnTo>
                    <a:pt x="0" y="5135450"/>
                  </a:lnTo>
                  <a:lnTo>
                    <a:pt x="0" y="0"/>
                  </a:lnTo>
                  <a:lnTo>
                    <a:pt x="3097499" y="0"/>
                  </a:lnTo>
                  <a:lnTo>
                    <a:pt x="3097499" y="513545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9332" y="1904411"/>
              <a:ext cx="330301" cy="3303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69332" y="2384506"/>
              <a:ext cx="330301" cy="3303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9332" y="2864600"/>
              <a:ext cx="330301" cy="3303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9332" y="3344694"/>
              <a:ext cx="330301" cy="3303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69332" y="3824789"/>
              <a:ext cx="330301" cy="330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69332" y="4304882"/>
              <a:ext cx="330301" cy="33030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sz="half" idx="4294967295"/>
          </p:nvPr>
        </p:nvSpPr>
        <p:spPr>
          <a:xfrm>
            <a:off x="7277100" y="1116013"/>
            <a:ext cx="1866900" cy="3535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29591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spc="-10" dirty="0">
                <a:solidFill>
                  <a:schemeClr val="bg1"/>
                </a:solidFill>
              </a:rPr>
              <a:t>Условные 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обозначения</a:t>
            </a:r>
          </a:p>
          <a:p>
            <a:pPr marL="161290" indent="0">
              <a:lnSpc>
                <a:spcPct val="100000"/>
              </a:lnSpc>
              <a:spcBef>
                <a:spcPts val="1895"/>
              </a:spcBef>
              <a:buNone/>
            </a:pPr>
            <a:r>
              <a:rPr sz="1100" b="0" spc="-10" dirty="0">
                <a:solidFill>
                  <a:schemeClr val="bg1"/>
                </a:solidFill>
                <a:latin typeface="Roboto"/>
                <a:cs typeface="Roboto"/>
              </a:rPr>
              <a:t>Индивидуально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spcBef>
                <a:spcPts val="25"/>
              </a:spcBef>
              <a:buNone/>
            </a:pPr>
            <a:endParaRPr sz="145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marR="5080" indent="0">
              <a:lnSpc>
                <a:spcPct val="100000"/>
              </a:lnSpc>
              <a:spcBef>
                <a:spcPts val="5"/>
              </a:spcBef>
              <a:buNone/>
            </a:pPr>
            <a:r>
              <a:rPr sz="1100" b="0" spc="-15" dirty="0">
                <a:solidFill>
                  <a:schemeClr val="bg1"/>
                </a:solidFill>
                <a:latin typeface="Roboto"/>
                <a:cs typeface="Roboto"/>
              </a:rPr>
              <a:t>Время, необходимое </a:t>
            </a:r>
            <a:r>
              <a:rPr sz="1100" b="0" spc="-2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на</a:t>
            </a:r>
            <a:r>
              <a:rPr sz="1100" b="0" spc="-1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15" dirty="0">
                <a:solidFill>
                  <a:schemeClr val="bg1"/>
                </a:solidFill>
                <a:latin typeface="Roboto"/>
                <a:cs typeface="Roboto"/>
              </a:rPr>
              <a:t>активность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spcBef>
                <a:spcPts val="20"/>
              </a:spcBef>
              <a:buNone/>
            </a:pPr>
            <a:endParaRPr sz="16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indent="0">
              <a:lnSpc>
                <a:spcPct val="100000"/>
              </a:lnSpc>
              <a:buNone/>
            </a:pPr>
            <a:r>
              <a:rPr sz="1100" b="0" dirty="0">
                <a:solidFill>
                  <a:schemeClr val="bg1"/>
                </a:solidFill>
                <a:latin typeface="Roboto"/>
                <a:cs typeface="Roboto"/>
              </a:rPr>
              <a:t>Пишем</a:t>
            </a:r>
            <a:r>
              <a:rPr sz="1100" b="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dirty="0">
                <a:solidFill>
                  <a:schemeClr val="bg1"/>
                </a:solidFill>
                <a:latin typeface="Roboto"/>
                <a:cs typeface="Roboto"/>
              </a:rPr>
              <a:t>в</a:t>
            </a:r>
            <a:r>
              <a:rPr sz="1100" b="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25" dirty="0">
                <a:solidFill>
                  <a:schemeClr val="bg1"/>
                </a:solidFill>
                <a:latin typeface="Roboto"/>
                <a:cs typeface="Roboto"/>
              </a:rPr>
              <a:t>чат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buNone/>
            </a:pPr>
            <a:endParaRPr sz="13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indent="0">
              <a:lnSpc>
                <a:spcPct val="100000"/>
              </a:lnSpc>
              <a:spcBef>
                <a:spcPts val="950"/>
              </a:spcBef>
              <a:buNone/>
            </a:pPr>
            <a:r>
              <a:rPr sz="1100" b="0" spc="-20" dirty="0">
                <a:solidFill>
                  <a:schemeClr val="bg1"/>
                </a:solidFill>
                <a:latin typeface="Roboto"/>
                <a:cs typeface="Roboto"/>
              </a:rPr>
              <a:t>Говорим</a:t>
            </a:r>
            <a:r>
              <a:rPr sz="1100" b="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голосом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buNone/>
            </a:pPr>
            <a:endParaRPr sz="13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indent="0">
              <a:lnSpc>
                <a:spcPct val="100000"/>
              </a:lnSpc>
              <a:spcBef>
                <a:spcPts val="805"/>
              </a:spcBef>
              <a:buNone/>
            </a:pPr>
            <a:r>
              <a:rPr sz="1100" b="0" spc="-15" dirty="0">
                <a:solidFill>
                  <a:schemeClr val="bg1"/>
                </a:solidFill>
                <a:latin typeface="Roboto"/>
                <a:cs typeface="Roboto"/>
              </a:rPr>
              <a:t>Документ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spcBef>
                <a:spcPts val="55"/>
              </a:spcBef>
              <a:buNone/>
            </a:pPr>
            <a:endParaRPr sz="145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marR="161925" indent="0">
              <a:lnSpc>
                <a:spcPct val="100000"/>
              </a:lnSpc>
              <a:buNone/>
            </a:pPr>
            <a:r>
              <a:rPr sz="1100" b="0" spc="-25" dirty="0">
                <a:solidFill>
                  <a:schemeClr val="bg1"/>
                </a:solidFill>
                <a:latin typeface="Roboto"/>
                <a:cs typeface="Roboto"/>
              </a:rPr>
              <a:t>Ответьте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себе </a:t>
            </a:r>
            <a:r>
              <a:rPr sz="1100" b="0" spc="10" dirty="0">
                <a:solidFill>
                  <a:schemeClr val="bg1"/>
                </a:solidFill>
                <a:latin typeface="Roboto"/>
                <a:cs typeface="Roboto"/>
              </a:rPr>
              <a:t>или </a:t>
            </a:r>
            <a:r>
              <a:rPr sz="1100" b="0" spc="-2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25" dirty="0">
                <a:solidFill>
                  <a:schemeClr val="bg1"/>
                </a:solidFill>
                <a:latin typeface="Roboto"/>
                <a:cs typeface="Roboto"/>
              </a:rPr>
              <a:t>задайте</a:t>
            </a:r>
            <a:r>
              <a:rPr sz="1100" b="0" spc="-2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вопрос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388000"/>
            <a:ext cx="6225366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Карта</a:t>
            </a:r>
            <a:r>
              <a:rPr spc="-65" dirty="0"/>
              <a:t> </a:t>
            </a:r>
            <a:r>
              <a:rPr spc="-15" dirty="0"/>
              <a:t>курса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2B962FB-80BD-6A48-8524-7D919FB49D23}"/>
              </a:ext>
            </a:extLst>
          </p:cNvPr>
          <p:cNvSpPr/>
          <p:nvPr/>
        </p:nvSpPr>
        <p:spPr>
          <a:xfrm>
            <a:off x="5464657" y="1118648"/>
            <a:ext cx="2320880" cy="499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Введение в </a:t>
            </a:r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BC185D-17BD-9442-94E8-23EB83D225B1}"/>
              </a:ext>
            </a:extLst>
          </p:cNvPr>
          <p:cNvSpPr/>
          <p:nvPr/>
        </p:nvSpPr>
        <p:spPr>
          <a:xfrm>
            <a:off x="1822876" y="2215059"/>
            <a:ext cx="2871318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Python </a:t>
            </a:r>
            <a:r>
              <a:rPr lang="ru-RU">
                <a:solidFill>
                  <a:schemeClr val="tx1"/>
                </a:solidFill>
              </a:rPr>
              <a:t>для </a:t>
            </a:r>
            <a:r>
              <a:rPr lang="en-US" dirty="0">
                <a:solidFill>
                  <a:schemeClr val="tx1"/>
                </a:solidFill>
              </a:rPr>
              <a:t>ML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89797C-5AC8-8647-A026-69A3A4FA36D4}"/>
              </a:ext>
            </a:extLst>
          </p:cNvPr>
          <p:cNvSpPr/>
          <p:nvPr/>
        </p:nvSpPr>
        <p:spPr>
          <a:xfrm>
            <a:off x="5045557" y="2844986"/>
            <a:ext cx="3159080" cy="680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Математика </a:t>
            </a:r>
            <a:r>
              <a:rPr lang="ru-RU">
                <a:solidFill>
                  <a:schemeClr val="tx1"/>
                </a:solidFill>
              </a:rPr>
              <a:t>для </a:t>
            </a:r>
            <a:r>
              <a:rPr lang="en-US">
                <a:solidFill>
                  <a:schemeClr val="tx1"/>
                </a:solidFill>
              </a:rPr>
              <a:t>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6F4D35-6103-0049-B079-D9E4D26C23A1}"/>
              </a:ext>
            </a:extLst>
          </p:cNvPr>
          <p:cNvSpPr/>
          <p:nvPr/>
        </p:nvSpPr>
        <p:spPr>
          <a:xfrm>
            <a:off x="762000" y="335169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pc="-10" dirty="0">
                <a:solidFill>
                  <a:schemeClr val="tx1"/>
                </a:solidFill>
                <a:latin typeface="Roboto"/>
                <a:cs typeface="Roboto"/>
              </a:rPr>
              <a:t>Основные </a:t>
            </a:r>
            <a:r>
              <a:rPr lang="ru-RU" spc="-10">
                <a:solidFill>
                  <a:schemeClr val="tx1"/>
                </a:solidFill>
                <a:latin typeface="Roboto"/>
                <a:cs typeface="Roboto"/>
              </a:rPr>
              <a:t>методы </a:t>
            </a:r>
            <a:r>
              <a:rPr lang="en-US" spc="-10">
                <a:solidFill>
                  <a:schemeClr val="tx1"/>
                </a:solidFill>
                <a:latin typeface="Roboto"/>
                <a:cs typeface="Roboto"/>
              </a:rPr>
              <a:t>ML</a:t>
            </a:r>
            <a:endParaRPr lang="ru-RU" spc="-1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7B65E25-3B50-0547-A404-FB902131A18C}"/>
              </a:ext>
            </a:extLst>
          </p:cNvPr>
          <p:cNvSpPr/>
          <p:nvPr/>
        </p:nvSpPr>
        <p:spPr>
          <a:xfrm>
            <a:off x="4800600" y="394335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</a:rPr>
              <a:t>Проектная работа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7285617-EA33-4A41-ADCC-CBE14D49180A}"/>
              </a:ext>
            </a:extLst>
          </p:cNvPr>
          <p:cNvCxnSpPr>
            <a:cxnSpLocks/>
            <a:stCxn id="27" idx="1"/>
            <a:endCxn id="12" idx="3"/>
          </p:cNvCxnSpPr>
          <p:nvPr/>
        </p:nvCxnSpPr>
        <p:spPr>
          <a:xfrm rot="10800000" flipV="1">
            <a:off x="2983317" y="1368349"/>
            <a:ext cx="2481341" cy="166244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756DAE7-9C8B-C141-B84C-9D09901DD5B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rot="16200000" flipV="1">
            <a:off x="5478033" y="1697921"/>
            <a:ext cx="363227" cy="1930903"/>
          </a:xfrm>
          <a:prstGeom prst="curvedConnector2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C942019-1574-FC4F-BCCC-887DF1A37A86}"/>
              </a:ext>
            </a:extLst>
          </p:cNvPr>
          <p:cNvCxnSpPr>
            <a:cxnSpLocks/>
            <a:stCxn id="31" idx="1"/>
            <a:endCxn id="32" idx="0"/>
          </p:cNvCxnSpPr>
          <p:nvPr/>
        </p:nvCxnSpPr>
        <p:spPr>
          <a:xfrm rot="10800000" flipV="1">
            <a:off x="2341541" y="3185218"/>
            <a:ext cx="2704017" cy="166471"/>
          </a:xfrm>
          <a:prstGeom prst="curvedConnector2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0F223C-79D7-D841-84F9-9C5650FBE24F}"/>
              </a:ext>
            </a:extLst>
          </p:cNvPr>
          <p:cNvCxnSpPr>
            <a:cxnSpLocks/>
            <a:stCxn id="33" idx="1"/>
            <a:endCxn id="32" idx="2"/>
          </p:cNvCxnSpPr>
          <p:nvPr/>
        </p:nvCxnSpPr>
        <p:spPr>
          <a:xfrm rot="10800000">
            <a:off x="2341540" y="4032155"/>
            <a:ext cx="2459060" cy="251428"/>
          </a:xfrm>
          <a:prstGeom prst="curvedConnector2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70D3979-C0E5-2F4B-AC3A-6740724DC1A7}"/>
              </a:ext>
            </a:extLst>
          </p:cNvPr>
          <p:cNvSpPr/>
          <p:nvPr/>
        </p:nvSpPr>
        <p:spPr>
          <a:xfrm>
            <a:off x="662436" y="1284892"/>
            <a:ext cx="2320880" cy="499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 ООП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66DC31A5-5702-914E-B4E6-630020165793}"/>
              </a:ext>
            </a:extLst>
          </p:cNvPr>
          <p:cNvCxnSpPr>
            <a:stCxn id="12" idx="2"/>
            <a:endCxn id="28" idx="0"/>
          </p:cNvCxnSpPr>
          <p:nvPr/>
        </p:nvCxnSpPr>
        <p:spPr>
          <a:xfrm rot="16200000" flipH="1">
            <a:off x="2325323" y="1281846"/>
            <a:ext cx="430765" cy="1435659"/>
          </a:xfrm>
          <a:prstGeom prst="curved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Практика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6F7EEA-CFB2-FB45-BFE3-1E2E99EA3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2753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 dirty="0"/>
              <a:t>Вопросы?</a:t>
            </a:r>
            <a:endParaRPr dirty="0"/>
          </a:p>
        </p:txBody>
      </p:sp>
      <p:pic>
        <p:nvPicPr>
          <p:cNvPr id="297" name="Google Shape;29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98CF9D2-628E-C34E-8B65-6B4E58685E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256C3-07D0-7344-AC32-1F6D226281ED}"/>
              </a:ext>
            </a:extLst>
          </p:cNvPr>
          <p:cNvSpPr txBox="1"/>
          <p:nvPr/>
        </p:nvSpPr>
        <p:spPr>
          <a:xfrm>
            <a:off x="651425" y="4487194"/>
            <a:ext cx="1386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Опрос и </a:t>
            </a:r>
            <a:r>
              <a:rPr lang="ru-RU" dirty="0" err="1">
                <a:solidFill>
                  <a:schemeClr val="bg1"/>
                </a:solidFill>
              </a:rPr>
              <a:t>дз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32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Следующий вебинар</a:t>
            </a:r>
            <a:endParaRPr/>
          </a:p>
        </p:txBody>
      </p:sp>
      <p:sp>
        <p:nvSpPr>
          <p:cNvPr id="336" name="Google Shape;336;p46"/>
          <p:cNvSpPr txBox="1"/>
          <p:nvPr/>
        </p:nvSpPr>
        <p:spPr>
          <a:xfrm>
            <a:off x="1915425" y="1857114"/>
            <a:ext cx="61569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</a:rPr>
              <a:t>Выбор темы проекта</a:t>
            </a:r>
            <a:endParaRPr sz="2000" dirty="0">
              <a:solidFill>
                <a:schemeClr val="tx1"/>
              </a:solidFill>
              <a:latin typeface="Roboto"/>
              <a:ea typeface="Roboto"/>
            </a:endParaRPr>
          </a:p>
        </p:txBody>
      </p:sp>
      <p:pic>
        <p:nvPicPr>
          <p:cNvPr id="337" name="Google Shape;33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/>
        </p:nvSpPr>
        <p:spPr>
          <a:xfrm>
            <a:off x="1179775" y="3660425"/>
            <a:ext cx="2056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Ссылка на вебинар будет в ЛК за 15 минут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46"/>
          <p:cNvSpPr txBox="1"/>
          <p:nvPr/>
        </p:nvSpPr>
        <p:spPr>
          <a:xfrm>
            <a:off x="3844125" y="3660413"/>
            <a:ext cx="1766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Материалы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к занятию в ЛК — можно изучать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6101125" y="3660413"/>
            <a:ext cx="2100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Обязательный материал обозначен красной лентой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150" y="3750544"/>
            <a:ext cx="214313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250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0775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404141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8635</TotalTime>
  <Words>213</Words>
  <Application>Microsoft Macintosh PowerPoint</Application>
  <PresentationFormat>On-screen Show (16:9)</PresentationFormat>
  <Paragraphs>67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</vt:lpstr>
      <vt:lpstr>Roboto</vt:lpstr>
      <vt:lpstr>Arial</vt:lpstr>
      <vt:lpstr>Светлая тема</vt:lpstr>
      <vt:lpstr>ML Basic ML практика</vt:lpstr>
      <vt:lpstr>Проверить, идет ли запись</vt:lpstr>
      <vt:lpstr>ML Basic ML практика</vt:lpstr>
      <vt:lpstr>Правила вебинара</vt:lpstr>
      <vt:lpstr>Карта курса</vt:lpstr>
      <vt:lpstr>Практика</vt:lpstr>
      <vt:lpstr>Вопросы?</vt:lpstr>
      <vt:lpstr>Следующий вебинар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17. Основы статистики</dc:title>
  <cp:lastModifiedBy>Стурейко Игорь Олегович</cp:lastModifiedBy>
  <cp:revision>39</cp:revision>
  <dcterms:modified xsi:type="dcterms:W3CDTF">2024-07-08T13:40:48Z</dcterms:modified>
</cp:coreProperties>
</file>