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34" r:id="rId4"/>
    <p:sldId id="259" r:id="rId5"/>
    <p:sldId id="396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1" r:id="rId14"/>
    <p:sldId id="300" r:id="rId15"/>
    <p:sldId id="364" r:id="rId16"/>
    <p:sldId id="281" r:id="rId17"/>
    <p:sldId id="377" r:id="rId18"/>
    <p:sldId id="301" r:id="rId19"/>
    <p:sldId id="302" r:id="rId20"/>
    <p:sldId id="335" r:id="rId21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1"/>
    <p:restoredTop sz="94694"/>
  </p:normalViewPr>
  <p:slideViewPr>
    <p:cSldViewPr>
      <p:cViewPr varScale="1">
        <p:scale>
          <a:sx n="156" d="100"/>
          <a:sy n="156" d="100"/>
        </p:scale>
        <p:origin x="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ssmend.com/blog/post/pandas_120_part_1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habr.com/ru/companies/ods/articles/32262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habr.com/ru/companies/otus/articles/727222/" TargetMode="External"/><Relationship Id="rId5" Type="http://schemas.openxmlformats.org/officeDocument/2006/relationships/hyperlink" Target="https://habr.com/ru/articles/196980/" TargetMode="External"/><Relationship Id="rId4" Type="http://schemas.openxmlformats.org/officeDocument/2006/relationships/hyperlink" Target="https://habr.com/ru/companies/ruvds/articles/494720/" TargetMode="External"/><Relationship Id="rId9" Type="http://schemas.openxmlformats.org/officeDocument/2006/relationships/hyperlink" Target="https://grossmend.com/blog/post/pandas_120_part_2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>
                <a:solidFill>
                  <a:srgbClr val="FFFFFF"/>
                </a:solidFill>
              </a:rPr>
              <a:t>Pandas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933B6-19F7-854B-8CB0-C7891FFB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9550"/>
            <a:ext cx="2267107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06" y="332850"/>
            <a:ext cx="6449244" cy="1095900"/>
          </a:xfrm>
        </p:spPr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80BFD-11A1-ED4C-B0F3-88564C99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57350"/>
            <a:ext cx="8001000" cy="30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  <a:br>
              <a:rPr lang="ru-RU" dirty="0"/>
            </a:br>
            <a:r>
              <a:rPr lang="en-US" sz="2000" dirty="0"/>
              <a:t>(exploratory data analysis - EDA)</a:t>
            </a:r>
            <a:endParaRPr lang="en-US" dirty="0"/>
          </a:p>
        </p:txBody>
      </p:sp>
      <p:grpSp>
        <p:nvGrpSpPr>
          <p:cNvPr id="7" name="Google Shape;276;p23">
            <a:extLst>
              <a:ext uri="{FF2B5EF4-FFF2-40B4-BE49-F238E27FC236}">
                <a16:creationId xmlns:a16="http://schemas.microsoft.com/office/drawing/2014/main" id="{36CAA9CF-A60A-8243-8BAE-8761F31347B2}"/>
              </a:ext>
            </a:extLst>
          </p:cNvPr>
          <p:cNvGrpSpPr/>
          <p:nvPr/>
        </p:nvGrpSpPr>
        <p:grpSpPr>
          <a:xfrm>
            <a:off x="1066800" y="1426624"/>
            <a:ext cx="6738500" cy="3563042"/>
            <a:chOff x="5173" y="368773"/>
            <a:chExt cx="6738500" cy="2784987"/>
          </a:xfrm>
        </p:grpSpPr>
        <p:sp>
          <p:nvSpPr>
            <p:cNvPr id="9" name="Google Shape;277;p23">
              <a:extLst>
                <a:ext uri="{FF2B5EF4-FFF2-40B4-BE49-F238E27FC236}">
                  <a16:creationId xmlns:a16="http://schemas.microsoft.com/office/drawing/2014/main" id="{2188A97B-E641-654E-9E0A-584275BB95A3}"/>
                </a:ext>
              </a:extLst>
            </p:cNvPr>
            <p:cNvSpPr/>
            <p:nvPr/>
          </p:nvSpPr>
          <p:spPr>
            <a:xfrm>
              <a:off x="1950917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0" name="Google Shape;278;p23">
              <a:extLst>
                <a:ext uri="{FF2B5EF4-FFF2-40B4-BE49-F238E27FC236}">
                  <a16:creationId xmlns:a16="http://schemas.microsoft.com/office/drawing/2014/main" id="{A533EE60-2AA1-394F-BCDE-515F839A3678}"/>
                </a:ext>
              </a:extLst>
            </p:cNvPr>
            <p:cNvSpPr txBox="1"/>
            <p:nvPr/>
          </p:nvSpPr>
          <p:spPr>
            <a:xfrm>
              <a:off x="2148386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1" name="Google Shape;279;p23">
              <a:extLst>
                <a:ext uri="{FF2B5EF4-FFF2-40B4-BE49-F238E27FC236}">
                  <a16:creationId xmlns:a16="http://schemas.microsoft.com/office/drawing/2014/main" id="{9A8D1ABE-9074-794B-B7EC-06BBF6768B88}"/>
                </a:ext>
              </a:extLst>
            </p:cNvPr>
            <p:cNvSpPr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2" name="Google Shape;280;p23">
              <a:extLst>
                <a:ext uri="{FF2B5EF4-FFF2-40B4-BE49-F238E27FC236}">
                  <a16:creationId xmlns:a16="http://schemas.microsoft.com/office/drawing/2014/main" id="{6A48E9FF-EECF-9F44-86E4-B8CE2982CC3D}"/>
                </a:ext>
              </a:extLst>
            </p:cNvPr>
            <p:cNvSpPr txBox="1"/>
            <p:nvPr/>
          </p:nvSpPr>
          <p:spPr>
            <a:xfrm>
              <a:off x="5173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3" name="Google Shape;281;p23">
              <a:extLst>
                <a:ext uri="{FF2B5EF4-FFF2-40B4-BE49-F238E27FC236}">
                  <a16:creationId xmlns:a16="http://schemas.microsoft.com/office/drawing/2014/main" id="{7A2C14AB-3BAA-BD46-A9FE-2A82B04882AD}"/>
                </a:ext>
              </a:extLst>
            </p:cNvPr>
            <p:cNvSpPr/>
            <p:nvPr/>
          </p:nvSpPr>
          <p:spPr>
            <a:xfrm>
              <a:off x="4346395" y="907316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" name="Google Shape;282;p23">
              <a:extLst>
                <a:ext uri="{FF2B5EF4-FFF2-40B4-BE49-F238E27FC236}">
                  <a16:creationId xmlns:a16="http://schemas.microsoft.com/office/drawing/2014/main" id="{6B3FDCA6-9139-E241-B768-10353F84980A}"/>
                </a:ext>
              </a:extLst>
            </p:cNvPr>
            <p:cNvSpPr txBox="1"/>
            <p:nvPr/>
          </p:nvSpPr>
          <p:spPr>
            <a:xfrm>
              <a:off x="4543864" y="950796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5" name="Google Shape;283;p23">
              <a:extLst>
                <a:ext uri="{FF2B5EF4-FFF2-40B4-BE49-F238E27FC236}">
                  <a16:creationId xmlns:a16="http://schemas.microsoft.com/office/drawing/2014/main" id="{BA5FED2C-27EC-014C-A1A4-1D0C4AD0BE23}"/>
                </a:ext>
              </a:extLst>
            </p:cNvPr>
            <p:cNvSpPr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6" name="Google Shape;284;p23">
              <a:extLst>
                <a:ext uri="{FF2B5EF4-FFF2-40B4-BE49-F238E27FC236}">
                  <a16:creationId xmlns:a16="http://schemas.microsoft.com/office/drawing/2014/main" id="{09378A8D-E7CB-7247-85F1-DA1877F378A8}"/>
                </a:ext>
              </a:extLst>
            </p:cNvPr>
            <p:cNvSpPr txBox="1"/>
            <p:nvPr/>
          </p:nvSpPr>
          <p:spPr>
            <a:xfrm>
              <a:off x="2400652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7" name="Google Shape;285;p23">
              <a:extLst>
                <a:ext uri="{FF2B5EF4-FFF2-40B4-BE49-F238E27FC236}">
                  <a16:creationId xmlns:a16="http://schemas.microsoft.com/office/drawing/2014/main" id="{AAA43B09-8A95-284A-A9E5-2FA396DBFAEC}"/>
                </a:ext>
              </a:extLst>
            </p:cNvPr>
            <p:cNvSpPr/>
            <p:nvPr/>
          </p:nvSpPr>
          <p:spPr>
            <a:xfrm>
              <a:off x="978945" y="1535499"/>
              <a:ext cx="4790957" cy="4173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917"/>
                  </a:lnTo>
                  <a:lnTo>
                    <a:pt x="0" y="649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8" name="Google Shape;286;p23">
              <a:extLst>
                <a:ext uri="{FF2B5EF4-FFF2-40B4-BE49-F238E27FC236}">
                  <a16:creationId xmlns:a16="http://schemas.microsoft.com/office/drawing/2014/main" id="{321ACE83-9187-F04E-B1F1-28F3C8AFF429}"/>
                </a:ext>
              </a:extLst>
            </p:cNvPr>
            <p:cNvSpPr txBox="1"/>
            <p:nvPr/>
          </p:nvSpPr>
          <p:spPr>
            <a:xfrm>
              <a:off x="3254127" y="1741927"/>
              <a:ext cx="240592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19" name="Google Shape;287;p23">
              <a:extLst>
                <a:ext uri="{FF2B5EF4-FFF2-40B4-BE49-F238E27FC236}">
                  <a16:creationId xmlns:a16="http://schemas.microsoft.com/office/drawing/2014/main" id="{98673B80-B0AC-464A-BB36-49184F76EAA9}"/>
                </a:ext>
              </a:extLst>
            </p:cNvPr>
            <p:cNvSpPr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0" name="Google Shape;288;p23">
              <a:extLst>
                <a:ext uri="{FF2B5EF4-FFF2-40B4-BE49-F238E27FC236}">
                  <a16:creationId xmlns:a16="http://schemas.microsoft.com/office/drawing/2014/main" id="{FCCDC5C0-3686-7B47-AFD9-C80F43FBA393}"/>
                </a:ext>
              </a:extLst>
            </p:cNvPr>
            <p:cNvSpPr txBox="1"/>
            <p:nvPr/>
          </p:nvSpPr>
          <p:spPr>
            <a:xfrm>
              <a:off x="4796130" y="368773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Очистка и 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1" name="Google Shape;289;p23">
              <a:extLst>
                <a:ext uri="{FF2B5EF4-FFF2-40B4-BE49-F238E27FC236}">
                  <a16:creationId xmlns:a16="http://schemas.microsoft.com/office/drawing/2014/main" id="{1E25EBFB-F02A-4E4B-A1FD-E71141B548E7}"/>
                </a:ext>
              </a:extLst>
            </p:cNvPr>
            <p:cNvSpPr/>
            <p:nvPr/>
          </p:nvSpPr>
          <p:spPr>
            <a:xfrm>
              <a:off x="1950917" y="2523777"/>
              <a:ext cx="41733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4185F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2" name="Google Shape;290;p23">
              <a:extLst>
                <a:ext uri="{FF2B5EF4-FFF2-40B4-BE49-F238E27FC236}">
                  <a16:creationId xmlns:a16="http://schemas.microsoft.com/office/drawing/2014/main" id="{470CF4FE-8CC0-5543-B1D0-0DEF94160A3E}"/>
                </a:ext>
              </a:extLst>
            </p:cNvPr>
            <p:cNvSpPr txBox="1"/>
            <p:nvPr/>
          </p:nvSpPr>
          <p:spPr>
            <a:xfrm>
              <a:off x="2148386" y="2567257"/>
              <a:ext cx="22396" cy="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500"/>
              </a:pPr>
              <a:endParaRPr sz="500"/>
            </a:p>
          </p:txBody>
        </p:sp>
        <p:sp>
          <p:nvSpPr>
            <p:cNvPr id="23" name="Google Shape;291;p23">
              <a:extLst>
                <a:ext uri="{FF2B5EF4-FFF2-40B4-BE49-F238E27FC236}">
                  <a16:creationId xmlns:a16="http://schemas.microsoft.com/office/drawing/2014/main" id="{7ABC120D-7566-B34C-B227-8F2E007CB8DF}"/>
                </a:ext>
              </a:extLst>
            </p:cNvPr>
            <p:cNvSpPr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4" name="Google Shape;292;p23">
              <a:extLst>
                <a:ext uri="{FF2B5EF4-FFF2-40B4-BE49-F238E27FC236}">
                  <a16:creationId xmlns:a16="http://schemas.microsoft.com/office/drawing/2014/main" id="{A2DE7651-4875-7743-9D2D-7E9D3F351D21}"/>
                </a:ext>
              </a:extLst>
            </p:cNvPr>
            <p:cNvSpPr txBox="1"/>
            <p:nvPr/>
          </p:nvSpPr>
          <p:spPr>
            <a:xfrm>
              <a:off x="5173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Агрегирование данных и групповые операции 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5" name="Google Shape;293;p23">
              <a:extLst>
                <a:ext uri="{FF2B5EF4-FFF2-40B4-BE49-F238E27FC236}">
                  <a16:creationId xmlns:a16="http://schemas.microsoft.com/office/drawing/2014/main" id="{8AD6CF33-FBA2-4A41-B4AB-25D3D80BD546}"/>
                </a:ext>
              </a:extLst>
            </p:cNvPr>
            <p:cNvSpPr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6" name="Google Shape;294;p23">
              <a:extLst>
                <a:ext uri="{FF2B5EF4-FFF2-40B4-BE49-F238E27FC236}">
                  <a16:creationId xmlns:a16="http://schemas.microsoft.com/office/drawing/2014/main" id="{02201D60-473A-8E4F-AD04-B3FC01F8C1EC}"/>
                </a:ext>
              </a:extLst>
            </p:cNvPr>
            <p:cNvSpPr txBox="1"/>
            <p:nvPr/>
          </p:nvSpPr>
          <p:spPr>
            <a:xfrm>
              <a:off x="2400652" y="1985234"/>
              <a:ext cx="1947543" cy="1168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Визуализация данных</a:t>
              </a:r>
              <a:endParaRPr sz="15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Pandas</a:t>
            </a:r>
          </a:p>
        </p:txBody>
      </p:sp>
      <p:grpSp>
        <p:nvGrpSpPr>
          <p:cNvPr id="4" name="Google Shape;300;p24">
            <a:extLst>
              <a:ext uri="{FF2B5EF4-FFF2-40B4-BE49-F238E27FC236}">
                <a16:creationId xmlns:a16="http://schemas.microsoft.com/office/drawing/2014/main" id="{8939E7FA-F360-3347-A8BC-0D48563B0165}"/>
              </a:ext>
            </a:extLst>
          </p:cNvPr>
          <p:cNvGrpSpPr/>
          <p:nvPr/>
        </p:nvGrpSpPr>
        <p:grpSpPr>
          <a:xfrm>
            <a:off x="1274480" y="819150"/>
            <a:ext cx="6742317" cy="4267200"/>
            <a:chOff x="1632448" y="0"/>
            <a:chExt cx="5850751" cy="4063999"/>
          </a:xfrm>
        </p:grpSpPr>
        <p:sp>
          <p:nvSpPr>
            <p:cNvPr id="6" name="Google Shape;301;p24">
              <a:extLst>
                <a:ext uri="{FF2B5EF4-FFF2-40B4-BE49-F238E27FC236}">
                  <a16:creationId xmlns:a16="http://schemas.microsoft.com/office/drawing/2014/main" id="{4F22CE8A-7EDF-5F4D-9081-7EB4406D66D2}"/>
                </a:ext>
              </a:extLst>
            </p:cNvPr>
            <p:cNvSpPr/>
            <p:nvPr/>
          </p:nvSpPr>
          <p:spPr>
            <a:xfrm>
              <a:off x="4999008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7" name="Google Shape;302;p24">
              <a:extLst>
                <a:ext uri="{FF2B5EF4-FFF2-40B4-BE49-F238E27FC236}">
                  <a16:creationId xmlns:a16="http://schemas.microsoft.com/office/drawing/2014/main" id="{0C9C375D-3F6B-2141-B6EB-FFC834AB2660}"/>
                </a:ext>
              </a:extLst>
            </p:cNvPr>
            <p:cNvSpPr txBox="1"/>
            <p:nvPr/>
          </p:nvSpPr>
          <p:spPr>
            <a:xfrm>
              <a:off x="6084622" y="280248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150813">
                <a:lnSpc>
                  <a:spcPct val="90000"/>
                </a:lnSpc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.apply()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.map()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50813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.replace()</a:t>
              </a:r>
              <a:endParaRPr sz="1300" dirty="0"/>
            </a:p>
          </p:txBody>
        </p:sp>
        <p:sp>
          <p:nvSpPr>
            <p:cNvPr id="8" name="Google Shape;303;p24">
              <a:extLst>
                <a:ext uri="{FF2B5EF4-FFF2-40B4-BE49-F238E27FC236}">
                  <a16:creationId xmlns:a16="http://schemas.microsoft.com/office/drawing/2014/main" id="{E6FD0045-9FDA-7448-A23E-2755D67BF855}"/>
                </a:ext>
              </a:extLst>
            </p:cNvPr>
            <p:cNvSpPr/>
            <p:nvPr/>
          </p:nvSpPr>
          <p:spPr>
            <a:xfrm>
              <a:off x="1723423" y="2763519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9" name="Google Shape;304;p24">
              <a:extLst>
                <a:ext uri="{FF2B5EF4-FFF2-40B4-BE49-F238E27FC236}">
                  <a16:creationId xmlns:a16="http://schemas.microsoft.com/office/drawing/2014/main" id="{551339CC-294D-0749-9789-8C0F2F3ABD7A}"/>
                </a:ext>
              </a:extLst>
            </p:cNvPr>
            <p:cNvSpPr txBox="1"/>
            <p:nvPr/>
          </p:nvSpPr>
          <p:spPr>
            <a:xfrm>
              <a:off x="1632448" y="2647488"/>
              <a:ext cx="1348200" cy="9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285750" indent="-285750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endParaRPr sz="1300" dirty="0"/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.groupby()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.pivot_table()</a:t>
              </a:r>
              <a:endParaRPr sz="1300" dirty="0">
                <a:solidFill>
                  <a:schemeClr val="dk1"/>
                </a:solidFill>
              </a:endParaRPr>
            </a:p>
            <a:p>
              <a:pPr marL="285750" indent="-104775">
                <a:lnSpc>
                  <a:spcPct val="90000"/>
                </a:lnSpc>
                <a:spcBef>
                  <a:spcPts val="195"/>
                </a:spcBef>
                <a:buSzPts val="1300"/>
                <a:buFont typeface="Arial" panose="020B0604020202020204" pitchFamily="34" charset="0"/>
                <a:buChar char="•"/>
              </a:pPr>
              <a:r>
                <a:rPr lang="ru" sz="1300" dirty="0">
                  <a:solidFill>
                    <a:schemeClr val="dk1"/>
                  </a:solidFill>
                </a:rPr>
                <a:t>.crosstab()</a:t>
              </a:r>
              <a:endParaRPr sz="1300" dirty="0"/>
            </a:p>
          </p:txBody>
        </p:sp>
        <p:sp>
          <p:nvSpPr>
            <p:cNvPr id="10" name="Google Shape;305;p24">
              <a:extLst>
                <a:ext uri="{FF2B5EF4-FFF2-40B4-BE49-F238E27FC236}">
                  <a16:creationId xmlns:a16="http://schemas.microsoft.com/office/drawing/2014/main" id="{ADC7E2C7-7305-7F4D-8728-A9821EE3CFAB}"/>
                </a:ext>
              </a:extLst>
            </p:cNvPr>
            <p:cNvSpPr/>
            <p:nvPr/>
          </p:nvSpPr>
          <p:spPr>
            <a:xfrm>
              <a:off x="4968110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1" name="Google Shape;306;p24">
              <a:extLst>
                <a:ext uri="{FF2B5EF4-FFF2-40B4-BE49-F238E27FC236}">
                  <a16:creationId xmlns:a16="http://schemas.microsoft.com/office/drawing/2014/main" id="{F62AF245-8048-6C45-A724-4A50BD243C5F}"/>
                </a:ext>
              </a:extLst>
            </p:cNvPr>
            <p:cNvSpPr txBox="1"/>
            <p:nvPr/>
          </p:nvSpPr>
          <p:spPr>
            <a:xfrm>
              <a:off x="6135002" y="382253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.head()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.dtypes()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.info()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.describe()</a:t>
              </a:r>
              <a:endParaRPr sz="1300" dirty="0"/>
            </a:p>
          </p:txBody>
        </p:sp>
        <p:sp>
          <p:nvSpPr>
            <p:cNvPr id="12" name="Google Shape;307;p24">
              <a:extLst>
                <a:ext uri="{FF2B5EF4-FFF2-40B4-BE49-F238E27FC236}">
                  <a16:creationId xmlns:a16="http://schemas.microsoft.com/office/drawing/2014/main" id="{26A98F9B-B87B-2140-A2BB-D615D8D2C396}"/>
                </a:ext>
              </a:extLst>
            </p:cNvPr>
            <p:cNvSpPr/>
            <p:nvPr/>
          </p:nvSpPr>
          <p:spPr>
            <a:xfrm>
              <a:off x="1723423" y="0"/>
              <a:ext cx="2007616" cy="1300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411"/>
              </a:schemeClr>
            </a:solidFill>
            <a:ln w="25400" cap="flat" cmpd="sng">
              <a:solidFill>
                <a:srgbClr val="4185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" name="Google Shape;308;p24">
              <a:extLst>
                <a:ext uri="{FF2B5EF4-FFF2-40B4-BE49-F238E27FC236}">
                  <a16:creationId xmlns:a16="http://schemas.microsoft.com/office/drawing/2014/main" id="{063C9812-5959-E64A-B409-D891A83770C2}"/>
                </a:ext>
              </a:extLst>
            </p:cNvPr>
            <p:cNvSpPr txBox="1"/>
            <p:nvPr/>
          </p:nvSpPr>
          <p:spPr>
            <a:xfrm>
              <a:off x="1723422" y="349862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t" anchorCtr="0">
              <a:noAutofit/>
            </a:bodyPr>
            <a:lstStyle/>
            <a:p>
              <a:pPr marL="114300" lvl="1" indent="-114300">
                <a:lnSpc>
                  <a:spcPct val="90000"/>
                </a:lnSpc>
                <a:buSzPts val="1300"/>
                <a:buFont typeface="Arial"/>
                <a:buChar char="••"/>
              </a:pPr>
              <a:r>
                <a:rPr lang="ru" sz="1300" dirty="0"/>
                <a:t>.read_csv()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.read_excel()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en-US" sz="1300" dirty="0"/>
                <a:t>.</a:t>
              </a:r>
              <a:r>
                <a:rPr lang="ru" sz="1300" dirty="0"/>
                <a:t>to_csv()</a:t>
              </a:r>
              <a:endParaRPr sz="1300" dirty="0"/>
            </a:p>
            <a:p>
              <a:pPr marL="114300" lvl="1" indent="-114300">
                <a:lnSpc>
                  <a:spcPct val="90000"/>
                </a:lnSpc>
                <a:spcBef>
                  <a:spcPts val="195"/>
                </a:spcBef>
                <a:buSzPts val="1300"/>
                <a:buFont typeface="Arial"/>
                <a:buChar char="••"/>
              </a:pPr>
              <a:r>
                <a:rPr lang="ru" sz="1300" dirty="0"/>
                <a:t>.to_excel()</a:t>
              </a:r>
              <a:endParaRPr sz="1300" dirty="0"/>
            </a:p>
          </p:txBody>
        </p:sp>
        <p:sp>
          <p:nvSpPr>
            <p:cNvPr id="14" name="Google Shape;309;p24">
              <a:extLst>
                <a:ext uri="{FF2B5EF4-FFF2-40B4-BE49-F238E27FC236}">
                  <a16:creationId xmlns:a16="http://schemas.microsoft.com/office/drawing/2014/main" id="{C31A7B06-3ED5-6249-A7F0-F5137F5EA060}"/>
                </a:ext>
              </a:extLst>
            </p:cNvPr>
            <p:cNvSpPr/>
            <p:nvPr/>
          </p:nvSpPr>
          <p:spPr>
            <a:xfrm>
              <a:off x="2564672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5" name="Google Shape;310;p24">
              <a:extLst>
                <a:ext uri="{FF2B5EF4-FFF2-40B4-BE49-F238E27FC236}">
                  <a16:creationId xmlns:a16="http://schemas.microsoft.com/office/drawing/2014/main" id="{B1EBD2D7-E5D4-FF4A-85F6-2C94C66794E8}"/>
                </a:ext>
              </a:extLst>
            </p:cNvPr>
            <p:cNvSpPr txBox="1"/>
            <p:nvPr/>
          </p:nvSpPr>
          <p:spPr>
            <a:xfrm>
              <a:off x="3080080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Чтение и запись файлов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6" name="Google Shape;311;p24">
              <a:extLst>
                <a:ext uri="{FF2B5EF4-FFF2-40B4-BE49-F238E27FC236}">
                  <a16:creationId xmlns:a16="http://schemas.microsoft.com/office/drawing/2014/main" id="{8A7A2C34-C588-1742-B2CD-C5FAC1E874F3}"/>
                </a:ext>
              </a:extLst>
            </p:cNvPr>
            <p:cNvSpPr/>
            <p:nvPr/>
          </p:nvSpPr>
          <p:spPr>
            <a:xfrm rot="5400000">
              <a:off x="4405663" y="231647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7" name="Google Shape;312;p24">
              <a:extLst>
                <a:ext uri="{FF2B5EF4-FFF2-40B4-BE49-F238E27FC236}">
                  <a16:creationId xmlns:a16="http://schemas.microsoft.com/office/drawing/2014/main" id="{AB2AD7A8-09C9-A849-B13C-A031370C5E76}"/>
                </a:ext>
              </a:extLst>
            </p:cNvPr>
            <p:cNvSpPr txBox="1"/>
            <p:nvPr/>
          </p:nvSpPr>
          <p:spPr>
            <a:xfrm>
              <a:off x="4405663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Просмотр данных/статистики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18" name="Google Shape;313;p24">
              <a:extLst>
                <a:ext uri="{FF2B5EF4-FFF2-40B4-BE49-F238E27FC236}">
                  <a16:creationId xmlns:a16="http://schemas.microsoft.com/office/drawing/2014/main" id="{0DBBB710-CCCE-314E-9AA2-65F17EC87F94}"/>
                </a:ext>
              </a:extLst>
            </p:cNvPr>
            <p:cNvSpPr/>
            <p:nvPr/>
          </p:nvSpPr>
          <p:spPr>
            <a:xfrm rot="10800000">
              <a:off x="4405663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9" name="Google Shape;314;p24">
              <a:extLst>
                <a:ext uri="{FF2B5EF4-FFF2-40B4-BE49-F238E27FC236}">
                  <a16:creationId xmlns:a16="http://schemas.microsoft.com/office/drawing/2014/main" id="{484E0142-3C45-1244-A87E-56A6280AAE12}"/>
                </a:ext>
              </a:extLst>
            </p:cNvPr>
            <p:cNvSpPr txBox="1"/>
            <p:nvPr/>
          </p:nvSpPr>
          <p:spPr>
            <a:xfrm>
              <a:off x="4405663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Подготовка данных</a:t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0" name="Google Shape;315;p24">
              <a:extLst>
                <a:ext uri="{FF2B5EF4-FFF2-40B4-BE49-F238E27FC236}">
                  <a16:creationId xmlns:a16="http://schemas.microsoft.com/office/drawing/2014/main" id="{C179D188-F1C3-D84F-9B64-3423110F30FC}"/>
                </a:ext>
              </a:extLst>
            </p:cNvPr>
            <p:cNvSpPr/>
            <p:nvPr/>
          </p:nvSpPr>
          <p:spPr>
            <a:xfrm rot="-5400000">
              <a:off x="2564672" y="2072640"/>
              <a:ext cx="1759712" cy="1759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185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1" name="Google Shape;316;p24">
              <a:extLst>
                <a:ext uri="{FF2B5EF4-FFF2-40B4-BE49-F238E27FC236}">
                  <a16:creationId xmlns:a16="http://schemas.microsoft.com/office/drawing/2014/main" id="{260076E5-D931-D049-88ED-F20D780D9FC1}"/>
                </a:ext>
              </a:extLst>
            </p:cNvPr>
            <p:cNvSpPr txBox="1"/>
            <p:nvPr/>
          </p:nvSpPr>
          <p:spPr>
            <a:xfrm>
              <a:off x="3080080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500"/>
              </a:pPr>
              <a:r>
                <a:rPr lang="ru" sz="1500">
                  <a:solidFill>
                    <a:schemeClr val="lt1"/>
                  </a:solidFill>
                </a:rPr>
                <a:t>Группировка и агрегирование</a:t>
              </a:r>
              <a:endParaRPr sz="1500">
                <a:solidFill>
                  <a:schemeClr val="lt1"/>
                </a:solidFill>
              </a:endParaRPr>
            </a:p>
            <a:p>
              <a:pPr algn="ctr">
                <a:lnSpc>
                  <a:spcPct val="90000"/>
                </a:lnSpc>
                <a:buSzPts val="1500"/>
              </a:pP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22" name="Google Shape;317;p24">
              <a:extLst>
                <a:ext uri="{FF2B5EF4-FFF2-40B4-BE49-F238E27FC236}">
                  <a16:creationId xmlns:a16="http://schemas.microsoft.com/office/drawing/2014/main" id="{EA7E9BE0-D259-774F-8806-89FB6AF6FF36}"/>
                </a:ext>
              </a:extLst>
            </p:cNvPr>
            <p:cNvSpPr/>
            <p:nvPr/>
          </p:nvSpPr>
          <p:spPr>
            <a:xfrm>
              <a:off x="4061240" y="16662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23" name="Google Shape;318;p24">
              <a:extLst>
                <a:ext uri="{FF2B5EF4-FFF2-40B4-BE49-F238E27FC236}">
                  <a16:creationId xmlns:a16="http://schemas.microsoft.com/office/drawing/2014/main" id="{3B847B7F-8A95-EB42-A886-C760ACCB52EC}"/>
                </a:ext>
              </a:extLst>
            </p:cNvPr>
            <p:cNvSpPr/>
            <p:nvPr/>
          </p:nvSpPr>
          <p:spPr>
            <a:xfrm rot="10800000">
              <a:off x="4061240" y="1869440"/>
              <a:ext cx="607568" cy="5283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390"/>
                    <a:pt x="27018" y="10900"/>
                    <a:pt x="53131" y="7419"/>
                  </a:cubicBezTo>
                  <a:cubicBezTo>
                    <a:pt x="79245" y="3937"/>
                    <a:pt x="103870" y="20543"/>
                    <a:pt x="110703" y="46241"/>
                  </a:cubicBezTo>
                  <a:lnTo>
                    <a:pt x="117947" y="46241"/>
                  </a:lnTo>
                  <a:lnTo>
                    <a:pt x="105000" y="60000"/>
                  </a:lnTo>
                  <a:lnTo>
                    <a:pt x="87947" y="46241"/>
                  </a:lnTo>
                  <a:lnTo>
                    <a:pt x="95103" y="46241"/>
                  </a:lnTo>
                  <a:lnTo>
                    <a:pt x="95103" y="46241"/>
                  </a:lnTo>
                  <a:cubicBezTo>
                    <a:pt x="88727" y="28546"/>
                    <a:pt x="71129" y="18139"/>
                    <a:pt x="53296" y="21518"/>
                  </a:cubicBezTo>
                  <a:cubicBezTo>
                    <a:pt x="35463" y="24898"/>
                    <a:pt x="22500" y="41096"/>
                    <a:pt x="22500" y="60000"/>
                  </a:cubicBezTo>
                  <a:close/>
                </a:path>
              </a:pathLst>
            </a:custGeom>
            <a:solidFill>
              <a:srgbClr val="ACC1F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Pandas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https://pandas.pydata.org</a:t>
            </a:r>
            <a:r>
              <a:rPr lang="en-US" sz="14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Pandas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https://habr.com/ru/companies/ruvds/articles/494720/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https://habr.com/ru/articles/196980/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https://habr.com/ru/companies/otus/articles/727222/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https://habr.com/ru/companies/ods/articles/322626/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Pandas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https://grossmend.com/blog/post/pandas_120_part_1/</a:t>
            </a:r>
            <a:r>
              <a:rPr lang="en-US" sz="1300" dirty="0"/>
              <a:t> </a:t>
            </a:r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GB" sz="1300" dirty="0">
                <a:hlinkClick r:id="rId9"/>
              </a:rPr>
              <a:t>https://grossmend.com/blog/post/pandas_120_part_2/</a:t>
            </a:r>
            <a:r>
              <a:rPr lang="en-GB" sz="13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en-US" dirty="0"/>
            </a:br>
            <a:br>
              <a:rPr lang="en-US" sz="900" dirty="0"/>
            </a:br>
            <a:r>
              <a:rPr lang="ru-RU" sz="1800" dirty="0"/>
              <a:t>16.</a:t>
            </a:r>
            <a:r>
              <a:rPr lang="en-US" sz="1800" dirty="0"/>
              <a:t>0</a:t>
            </a:r>
            <a:r>
              <a:rPr lang="ru-RU" sz="1800" dirty="0"/>
              <a:t>9 – Визуализация данных</a:t>
            </a:r>
            <a:endParaRPr lang="ru-RU"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43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5BB9E164-B69D-9940-834A-3C9CEED248AB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</a:t>
            </a:r>
            <a:br>
              <a:rPr lang="en-US" dirty="0"/>
            </a:b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Pandas</a:t>
            </a:r>
            <a:endParaRPr sz="240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208;p48">
            <a:extLst>
              <a:ext uri="{FF2B5EF4-FFF2-40B4-BE49-F238E27FC236}">
                <a16:creationId xmlns:a16="http://schemas.microsoft.com/office/drawing/2014/main" id="{8FBBE438-6184-8A4F-90F6-F58109911B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77AC283E-91B9-B345-9D33-B29BA0BAF031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Advanced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Web. Django. </a:t>
            </a:r>
            <a:r>
              <a:rPr lang="en-US" sz="1400" spc="-10" dirty="0" err="1">
                <a:solidFill>
                  <a:schemeClr val="tx1"/>
                </a:solidFill>
                <a:latin typeface="Roboto"/>
                <a:cs typeface="Roboto"/>
              </a:rPr>
              <a:t>FastAPI</a:t>
            </a:r>
            <a:r>
              <a:rPr lang="en-US" sz="1400" spc="-10" dirty="0">
                <a:solidFill>
                  <a:schemeClr val="tx1"/>
                </a:solidFill>
                <a:latin typeface="Roboto"/>
                <a:cs typeface="Roboto"/>
              </a:rPr>
              <a:t>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20" dirty="0" err="1">
                <a:solidFill>
                  <a:schemeClr val="tx1"/>
                </a:solidFill>
                <a:latin typeface="Roboto"/>
                <a:cs typeface="Roboto"/>
              </a:rPr>
              <a:t>DataEngineering</a:t>
            </a:r>
            <a:endParaRPr lang="en-US" sz="1400" spc="-2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Highload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Series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</a:t>
            </a:r>
            <a:r>
              <a:rPr lang="en-US" sz="1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и загрузка данных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 и доступ к данным</a:t>
            </a: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Просмотр статистик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Очистка данных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Агрегирование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Групповые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Сводные таблицы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C9BC8F-E322-274B-AE5B-6C991F67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17444"/>
            <a:ext cx="4142422" cy="1670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824620"/>
              </p:ext>
            </p:extLst>
          </p:nvPr>
        </p:nvGraphicFramePr>
        <p:xfrm>
          <a:off x="846750" y="1649963"/>
          <a:ext cx="7239000" cy="197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в чём практическая польза работы с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Назвать различие между Series и Dataframe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Загружать данные в Dataframe различными методами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Очищать и предобрабатывать данные в Pandas</a:t>
                      </a:r>
                      <a:endParaRPr sz="13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Строить группировки и соединять данные в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35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95CF6988-BEFE-5F4D-8976-4C03B79F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060767"/>
              </p:ext>
            </p:extLst>
          </p:nvPr>
        </p:nvGraphicFramePr>
        <p:xfrm>
          <a:off x="846750" y="1649963"/>
          <a:ext cx="7239000" cy="1580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большими наборами данных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большим количеством источников данных (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csv, json, excel, html)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Масштабируемость под сложность задачи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Интуитивная понятность (схожесть методов с </a:t>
                      </a:r>
                      <a:r>
                        <a:rPr lang="en-US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SQL)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9741</TotalTime>
  <Words>655</Words>
  <Application>Microsoft Macintosh PowerPoint</Application>
  <PresentationFormat>On-screen Show (16:9)</PresentationFormat>
  <Paragraphs>164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Roboto</vt:lpstr>
      <vt:lpstr>Office Theme</vt:lpstr>
      <vt:lpstr>Python Библиотека Pandas</vt:lpstr>
      <vt:lpstr>Проверить, идет ли запись</vt:lpstr>
      <vt:lpstr>Python Библиотека Pandas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Pandas</vt:lpstr>
      <vt:lpstr>Series and DataFrame</vt:lpstr>
      <vt:lpstr>Разведочный анализ данных (exploratory data analysis - EDA)</vt:lpstr>
      <vt:lpstr>Методы Pandas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 16.09 – Визуализация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97</cp:revision>
  <dcterms:created xsi:type="dcterms:W3CDTF">2023-10-10T14:19:39Z</dcterms:created>
  <dcterms:modified xsi:type="dcterms:W3CDTF">2024-09-11T15:09:59Z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