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1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355" r:id="rId12"/>
    <p:sldId id="357" r:id="rId13"/>
    <p:sldId id="344" r:id="rId14"/>
    <p:sldId id="267" r:id="rId15"/>
    <p:sldId id="356" r:id="rId16"/>
    <p:sldId id="359" r:id="rId17"/>
    <p:sldId id="358" r:id="rId18"/>
    <p:sldId id="339" r:id="rId19"/>
    <p:sldId id="278" r:id="rId20"/>
    <p:sldId id="279" r:id="rId21"/>
    <p:sldId id="280" r:id="rId22"/>
    <p:sldId id="281" r:id="rId23"/>
    <p:sldId id="282" r:id="rId24"/>
    <p:sldId id="283" r:id="rId25"/>
    <p:sldId id="345" r:id="rId26"/>
    <p:sldId id="287" r:id="rId27"/>
    <p:sldId id="289" r:id="rId28"/>
    <p:sldId id="265" r:id="rId29"/>
    <p:sldId id="337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Fira Sans" panose="020B0503050000020004" pitchFamily="34" charset="0"/>
      <p:regular r:id="rId33"/>
      <p:bold r:id="rId34"/>
      <p:italic r:id="rId35"/>
      <p:boldItalic r:id="rId36"/>
    </p:embeddedFont>
    <p:embeddedFont>
      <p:font typeface="Helvetica Neue" panose="02000503000000020004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/>
    <p:restoredTop sz="97146"/>
  </p:normalViewPr>
  <p:slideViewPr>
    <p:cSldViewPr snapToGrid="0">
      <p:cViewPr varScale="1">
        <p:scale>
          <a:sx n="208" d="100"/>
          <a:sy n="208" d="100"/>
        </p:scale>
        <p:origin x="248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62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7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5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6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297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actor-critic-methods-931b97b6df3f" TargetMode="External"/><Relationship Id="rId7" Type="http://schemas.openxmlformats.org/officeDocument/2006/relationships/hyperlink" Target="https://arxiv.org/pdf/2107.0811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rxiv.org/pdf/1706.02275.pdf" TargetMode="External"/><Relationship Id="rId5" Type="http://schemas.openxmlformats.org/officeDocument/2006/relationships/hyperlink" Target="https://habr.com/ru/companies/otus/articles/508736/" TargetMode="External"/><Relationship Id="rId4" Type="http://schemas.openxmlformats.org/officeDocument/2006/relationships/hyperlink" Target="https://youtu.be/kopoLzvh5j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r>
              <a:rPr lang="ru-RU" sz="3600" dirty="0"/>
              <a:t>Обучение с двумя агентами</a:t>
            </a:r>
            <a:br>
              <a:rPr lang="ru-RU" sz="105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Actor-Critic algorithms group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/>
              <p:nvPr/>
            </p:nvSpPr>
            <p:spPr>
              <a:xfrm>
                <a:off x="139278" y="962845"/>
                <a:ext cx="8881871" cy="349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endParaRPr lang="en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RU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U" dirty="0"/>
                  <a:t>		- REINFORCE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U" dirty="0"/>
                  <a:t>	- Q Actor-Critic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RU" dirty="0"/>
                  <a:t>	- Advantage Actor-Critic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RU" dirty="0"/>
                  <a:t>		- TD Actor-Critic</a:t>
                </a:r>
                <a:endParaRPr lang="ru-RU" dirty="0"/>
              </a:p>
              <a:p>
                <a:r>
                  <a:rPr lang="ru-RU" dirty="0"/>
                  <a:t>		</a:t>
                </a:r>
                <a:r>
                  <a:rPr lang="en-US" dirty="0"/>
                  <a:t>XX</a:t>
                </a:r>
                <a:r>
                  <a:rPr lang="ru-RU" dirty="0"/>
                  <a:t>		- </a:t>
                </a:r>
                <a:r>
                  <a:rPr lang="en-US" dirty="0"/>
                  <a:t>Deep Deterministic Policy Gradient</a:t>
                </a:r>
              </a:p>
              <a:p>
                <a:r>
                  <a:rPr lang="en-US" dirty="0"/>
                  <a:t>		XX		- Proximal Policy Optimization </a:t>
                </a:r>
                <a:endParaRPr lang="en-RU" dirty="0"/>
              </a:p>
              <a:p>
                <a:endParaRPr lang="en-RU" dirty="0"/>
              </a:p>
              <a:p>
                <a:r>
                  <a:rPr lang="en-US" dirty="0"/>
                  <a:t>1. </a:t>
                </a:r>
                <a:r>
                  <a:rPr lang="ru-RU" dirty="0"/>
                  <a:t>«</a:t>
                </a:r>
                <a:r>
                  <a:rPr lang="en-US" dirty="0"/>
                  <a:t>Critic</a:t>
                </a:r>
                <a:r>
                  <a:rPr lang="ru-RU" dirty="0"/>
                  <a:t>» оценивает функцию ценности. Это может быть значение действия (</a:t>
                </a:r>
                <a:r>
                  <a:rPr lang="en-GB" dirty="0"/>
                  <a:t>Q</a:t>
                </a:r>
                <a:r>
                  <a:rPr lang="ru-RU" dirty="0"/>
                  <a:t>-функция</a:t>
                </a:r>
                <a:r>
                  <a:rPr lang="en-GB" dirty="0"/>
                  <a:t>) </a:t>
                </a:r>
                <a:r>
                  <a:rPr lang="ru-RU" dirty="0"/>
                  <a:t>или значение состояния (</a:t>
                </a:r>
                <a:r>
                  <a:rPr lang="en-GB" dirty="0"/>
                  <a:t>V</a:t>
                </a:r>
                <a:r>
                  <a:rPr lang="ru-RU" dirty="0"/>
                  <a:t>-функция</a:t>
                </a:r>
                <a:r>
                  <a:rPr lang="en-GB" dirty="0"/>
                  <a:t>).</a:t>
                </a:r>
              </a:p>
              <a:p>
                <a:r>
                  <a:rPr lang="ru-RU" dirty="0"/>
                  <a:t>2. «</a:t>
                </a:r>
                <a:r>
                  <a:rPr lang="en-US" dirty="0"/>
                  <a:t>Actor</a:t>
                </a:r>
                <a:r>
                  <a:rPr lang="ru-RU" dirty="0"/>
                  <a:t>» обновляет распределение политики в направлении, предложенном критиком (например, с помощью градиентов политики).</a:t>
                </a:r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8" y="962845"/>
                <a:ext cx="8881871" cy="3493008"/>
              </a:xfrm>
              <a:prstGeom prst="rect">
                <a:avLst/>
              </a:prstGeom>
              <a:blipFill>
                <a:blip r:embed="rId3"/>
                <a:stretch>
                  <a:fillRect l="-286" t="-21014" b="-108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Agent Reinforcement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8F05F-4FED-D745-9481-C37208683D60}"/>
              </a:ext>
            </a:extLst>
          </p:cNvPr>
          <p:cNvSpPr txBox="1"/>
          <p:nvPr/>
        </p:nvSpPr>
        <p:spPr>
          <a:xfrm>
            <a:off x="139278" y="962845"/>
            <a:ext cx="8881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Алгоритмы:</a:t>
            </a:r>
          </a:p>
          <a:p>
            <a:r>
              <a:rPr lang="en-US" dirty="0"/>
              <a:t>DDPG </a:t>
            </a:r>
            <a:r>
              <a:rPr lang="ru-RU" dirty="0"/>
              <a:t>– </a:t>
            </a:r>
            <a:r>
              <a:rPr lang="en-US" dirty="0"/>
              <a:t>Deep Deterministic Policy Gradient</a:t>
            </a:r>
          </a:p>
          <a:p>
            <a:r>
              <a:rPr lang="en-RU" dirty="0"/>
              <a:t>iDDPG – independent </a:t>
            </a:r>
            <a:r>
              <a:rPr lang="en-US" dirty="0"/>
              <a:t>Deep Deterministic Policy Gradient</a:t>
            </a:r>
          </a:p>
          <a:p>
            <a:r>
              <a:rPr lang="en-RU" dirty="0"/>
              <a:t>MADDPG – Multi Agent </a:t>
            </a:r>
            <a:r>
              <a:rPr lang="en-US" dirty="0"/>
              <a:t>Deep Deterministic Policy Gradient</a:t>
            </a:r>
          </a:p>
          <a:p>
            <a:r>
              <a:rPr lang="en-GB" dirty="0"/>
              <a:t>FACMAC – Factored Multi-Agent Centralised Policy Gradients</a:t>
            </a:r>
          </a:p>
          <a:p>
            <a:r>
              <a:rPr lang="en-GB" dirty="0"/>
              <a:t>TDDDPG – Twin Delayed </a:t>
            </a:r>
            <a:r>
              <a:rPr lang="en-US" dirty="0"/>
              <a:t>Deep Deterministic Policy Gradient</a:t>
            </a:r>
          </a:p>
          <a:p>
            <a:r>
              <a:rPr lang="en-US" dirty="0">
                <a:highlight>
                  <a:srgbClr val="FFFF00"/>
                </a:highlight>
              </a:rPr>
              <a:t>MAPPO – Multi Agent Proximal Policy Optimization</a:t>
            </a:r>
          </a:p>
          <a:p>
            <a:endParaRPr lang="en-US" dirty="0"/>
          </a:p>
          <a:p>
            <a:r>
              <a:rPr lang="en-GB" dirty="0"/>
              <a:t>POMDP – Partially Observable Markov Decision Process – </a:t>
            </a:r>
            <a:r>
              <a:rPr lang="ru-RU" dirty="0"/>
              <a:t>следующая лекция</a:t>
            </a:r>
            <a:endParaRPr lang="en-US" dirty="0"/>
          </a:p>
          <a:p>
            <a:r>
              <a:rPr lang="en-RU" dirty="0"/>
              <a:t>MBDRL – Model-based Deep Reinforcement Learning</a:t>
            </a:r>
            <a:r>
              <a:rPr lang="ru-RU" dirty="0"/>
              <a:t> – через одну лекция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42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935DC-781F-DD4F-A5AE-222C8D4A6119}"/>
              </a:ext>
            </a:extLst>
          </p:cNvPr>
          <p:cNvSpPr txBox="1"/>
          <p:nvPr/>
        </p:nvSpPr>
        <p:spPr>
          <a:xfrm>
            <a:off x="115057" y="1232922"/>
            <a:ext cx="8906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Deterministic Policy Gradient (DDPG) - </a:t>
            </a:r>
            <a:r>
              <a:rPr lang="ru-RU" dirty="0"/>
              <a:t>это алгоритм, который одновременно обучает </a:t>
            </a:r>
            <a:r>
              <a:rPr lang="en-GB" dirty="0"/>
              <a:t>Q-</a:t>
            </a:r>
            <a:r>
              <a:rPr lang="ru-RU" dirty="0"/>
              <a:t>функцию и политику. Он использует данные вне политики и уравнение Беллмана для изучения </a:t>
            </a:r>
            <a:r>
              <a:rPr lang="en-GB" dirty="0"/>
              <a:t>Q-</a:t>
            </a:r>
            <a:r>
              <a:rPr lang="ru-RU" dirty="0"/>
              <a:t>функции и использует </a:t>
            </a:r>
            <a:r>
              <a:rPr lang="en-GB" dirty="0"/>
              <a:t>Q-</a:t>
            </a:r>
            <a:r>
              <a:rPr lang="ru-RU" dirty="0"/>
              <a:t>функцию для изучения политики.</a:t>
            </a:r>
            <a:endParaRPr lang="en-US" dirty="0"/>
          </a:p>
          <a:p>
            <a:r>
              <a:rPr lang="en-GB" b="0" i="1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“Continuous Control With Deep Reinforcement Learning”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 (Lillicrap et al, 2015)</a:t>
            </a: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/>
              <a:t>Q-</a:t>
            </a:r>
            <a:r>
              <a:rPr lang="ru-RU" dirty="0"/>
              <a:t>функция оценивает ожидаемое суммарное вознаграждение за выполнение определенного действия в данном состоянии, а сеть политики производит действия, максимизирующие </a:t>
            </a:r>
            <a:r>
              <a:rPr lang="en-GB" dirty="0"/>
              <a:t>Q-</a:t>
            </a:r>
            <a:r>
              <a:rPr lang="ru-RU" dirty="0"/>
              <a:t>значение.</a:t>
            </a:r>
            <a:endParaRPr lang="en-GB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Experience replay buffer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Actor &amp; Critic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Target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Exploration</a:t>
            </a:r>
          </a:p>
          <a:p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/>
              <p:nvPr/>
            </p:nvSpPr>
            <p:spPr>
              <a:xfrm>
                <a:off x="115057" y="878674"/>
                <a:ext cx="8906093" cy="390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случайным образом сети </a:t>
                </a:r>
                <a:r>
                  <a:rPr lang="en-US" sz="1200" dirty="0"/>
                  <a:t>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и </a:t>
                </a:r>
                <a:r>
                  <a:rPr lang="en-US" sz="1200" dirty="0"/>
                  <a:t>critic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2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200" dirty="0"/>
              </a:p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</a:t>
                </a:r>
                <a:r>
                  <a:rPr lang="en-RU" sz="1200" i="1" dirty="0"/>
                  <a:t>Replay Buffer</a:t>
                </a:r>
                <a:r>
                  <a:rPr lang="en-US" sz="1200" i="1" dirty="0"/>
                  <a:t> - R</a:t>
                </a:r>
                <a:endParaRPr lang="en-RU" sz="1200" i="1" dirty="0"/>
              </a:p>
              <a:p>
                <a:pPr marL="342900" indent="-342900">
                  <a:buAutoNum type="arabicPeriod"/>
                </a:pPr>
                <a:r>
                  <a:rPr lang="en-RU" sz="1200" dirty="0"/>
                  <a:t> </a:t>
                </a:r>
                <a:r>
                  <a:rPr lang="ru-RU" sz="1200" dirty="0"/>
                  <a:t>Устанавливаем число эпизодов обучения </a:t>
                </a:r>
                <a:r>
                  <a:rPr lang="ru-RU" sz="1200" i="1" dirty="0"/>
                  <a:t>М</a:t>
                </a:r>
                <a:r>
                  <a:rPr lang="ru-RU" sz="1200" dirty="0"/>
                  <a:t> и для каждого эпизода выполняем:</a:t>
                </a:r>
                <a:endParaRPr lang="en-US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Инициализируем случайный процесс (шум) для исследования пространства действий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ru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Проходим по всем возможным действиям от 1 до </a:t>
                </a:r>
                <a:r>
                  <a:rPr lang="en-US" sz="1200" i="1" dirty="0"/>
                  <a:t>T</a:t>
                </a:r>
                <a:r>
                  <a:rPr lang="ru-RU" sz="1200" dirty="0"/>
                  <a:t>: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 соответствии с текущей политикой и шумом (разведка)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Помещаем в память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из памяти случайный </a:t>
                </a:r>
                <a:r>
                  <a:rPr lang="ru-RU" sz="1200" dirty="0" err="1"/>
                  <a:t>минибатч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∈[1,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242424"/>
                  </a:solidFill>
                  <a:latin typeface="source-serif-pro"/>
                </a:endParaRP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</a:t>
                </a:r>
                <a:r>
                  <a:rPr lang="ru-RU" sz="1200" dirty="0" err="1"/>
                  <a:t>таргеты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критика используя </a:t>
                </a:r>
                <a:r>
                  <a:rPr lang="ru-RU" sz="1200" dirty="0" err="1"/>
                  <a:t>лосс</a:t>
                </a:r>
                <a:r>
                  <a:rPr lang="ru-RU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</a:t>
                </a:r>
                <a:r>
                  <a:rPr lang="ru-RU" sz="1200" dirty="0" err="1"/>
                  <a:t>актора</a:t>
                </a:r>
                <a:r>
                  <a:rPr lang="ru-RU" sz="1200" dirty="0"/>
                  <a:t> используя </a:t>
                </a:r>
                <a:r>
                  <a:rPr lang="en-RU" sz="1200" dirty="0"/>
                  <a:t>policy gradient: </a:t>
                </a:r>
                <a:br>
                  <a:rPr lang="en-RU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ru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целевые сети</a:t>
                </a:r>
                <a:br>
                  <a:rPr lang="ru-RU" sz="1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" y="878674"/>
                <a:ext cx="8906093" cy="3909853"/>
              </a:xfrm>
              <a:prstGeom prst="rect">
                <a:avLst/>
              </a:prstGeom>
              <a:blipFill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67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 err="1"/>
              <a:t>iDDPG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4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iDDPG</a:t>
            </a:r>
            <a:r>
              <a:rPr lang="en-US" dirty="0"/>
              <a:t> – independent Deep Deterministic Policy Gradient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CDDA1-BE28-5142-9A30-B9258E2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1840976"/>
            <a:ext cx="7531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Заголовок</a:t>
            </a:r>
            <a:endParaRPr dirty="0"/>
          </a:p>
        </p:txBody>
      </p:sp>
      <p:sp>
        <p:nvSpPr>
          <p:cNvPr id="7" name="Google Shape;311;p57">
            <a:extLst>
              <a:ext uri="{FF2B5EF4-FFF2-40B4-BE49-F238E27FC236}">
                <a16:creationId xmlns:a16="http://schemas.microsoft.com/office/drawing/2014/main" id="{8A36D44E-7C6A-5342-A463-32C67AE55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50" y="1032458"/>
            <a:ext cx="8801144" cy="3699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indent="0">
              <a:buNone/>
            </a:pPr>
            <a:endParaRPr lang="ru-RU" sz="1600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153096949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109000881"/>
              </p:ext>
            </p:extLst>
          </p:nvPr>
        </p:nvGraphicFramePr>
        <p:xfrm>
          <a:off x="952500" y="1372744"/>
          <a:ext cx="7239000" cy="100581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US" sz="1400" dirty="0">
                <a:hlinkClick r:id="rId3"/>
              </a:rPr>
              <a:t>Understanding Actor-Critic methods</a:t>
            </a:r>
            <a:endParaRPr lang="ru-RU" sz="14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>
                <a:hlinkClick r:id="rId4"/>
              </a:rPr>
              <a:t>Демонстрация обучения нескольких агентов</a:t>
            </a:r>
            <a:endParaRPr lang="ru-RU" sz="14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b="0" i="0" u="none" strike="noStrike" dirty="0">
                <a:solidFill>
                  <a:srgbClr val="333333"/>
                </a:solidFill>
                <a:effectLst/>
                <a:latin typeface=""/>
                <a:hlinkClick r:id="rId5"/>
              </a:rPr>
              <a:t>Алгоритм MADDPG</a:t>
            </a:r>
            <a:endParaRPr lang="ru-RU" sz="1400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6"/>
              </a:rPr>
              <a:t>Multi-Agent Actor-Critic for Mixed Cooperative-Competitive Environments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7"/>
              </a:rPr>
              <a:t>Decentralized Multi-Agent Reinforcement Learning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ru-RU" sz="1400" b="0" i="0" u="none" strike="noStrike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9083591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работой в </a:t>
            </a:r>
            <a:r>
              <a:rPr lang="en-US" sz="1600" dirty="0">
                <a:solidFill>
                  <a:srgbClr val="FF9900"/>
                </a:solidFill>
              </a:rPr>
              <a:t>google </a:t>
            </a:r>
            <a:r>
              <a:rPr lang="en-US" sz="1600" dirty="0" err="1">
                <a:solidFill>
                  <a:srgbClr val="FF9900"/>
                </a:solidFill>
              </a:rPr>
              <a:t>colab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8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28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Actor-Critic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ru-RU" dirty="0"/>
              <a:t>Обучение с двумя агентами</a:t>
            </a:r>
            <a:b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Deep 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Продвинутые </a:t>
            </a:r>
            <a:r>
              <a:rPr lang="ru-RU" sz="1600">
                <a:solidFill>
                  <a:srgbClr val="1F1F1F"/>
                </a:solidFill>
                <a:latin typeface="Google Sans"/>
              </a:rPr>
              <a:t>темы </a:t>
            </a:r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DDPG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DDPG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MARL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290517308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Постановки задачи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его применения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9668780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 границы применимости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области его применения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Формулировать задачу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понимать какие составляющие входят в ее состав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904</Words>
  <Application>Microsoft Macintosh PowerPoint</Application>
  <PresentationFormat>On-screen Show (16:9)</PresentationFormat>
  <Paragraphs>172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Courier New</vt:lpstr>
      <vt:lpstr>Fira Sans</vt:lpstr>
      <vt:lpstr>Google Sans</vt:lpstr>
      <vt:lpstr>source-serif-pro</vt:lpstr>
      <vt:lpstr>Helvetica Neue</vt:lpstr>
      <vt:lpstr>STIXMathJax_Normal-italic</vt:lpstr>
      <vt:lpstr>Roboto</vt:lpstr>
      <vt:lpstr>Cambria Math</vt:lpstr>
      <vt:lpstr>Arial</vt:lpstr>
      <vt:lpstr>Светлая тема</vt:lpstr>
      <vt:lpstr>Светлая тема</vt:lpstr>
      <vt:lpstr>Reinforcement learning Обучение с двумя агентами </vt:lpstr>
      <vt:lpstr>Проверить, идет ли запись</vt:lpstr>
      <vt:lpstr>Правила вебинара</vt:lpstr>
      <vt:lpstr>Reinforcement learning. Обучение с двумя агентами  </vt:lpstr>
      <vt:lpstr>Карта курса</vt:lpstr>
      <vt:lpstr>Маршрут вебинара</vt:lpstr>
      <vt:lpstr>Цели вебинара</vt:lpstr>
      <vt:lpstr>Смысл</vt:lpstr>
      <vt:lpstr>Постановка задачи</vt:lpstr>
      <vt:lpstr>Actor-Critic algorithms group</vt:lpstr>
      <vt:lpstr>Multi Agent Reinforcement Learning</vt:lpstr>
      <vt:lpstr>Алгоритм DDPG</vt:lpstr>
      <vt:lpstr>DDPD – Deep Deterministic Policy Gradient</vt:lpstr>
      <vt:lpstr>DDPD – Deep Deterministic Policy Gradient</vt:lpstr>
      <vt:lpstr>Алгоритм iDDPG</vt:lpstr>
      <vt:lpstr>iDDPG – independent Deep Deterministic Policy Gradient</vt:lpstr>
      <vt:lpstr>Заголовок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PowerPoint Presentation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57</cp:revision>
  <dcterms:modified xsi:type="dcterms:W3CDTF">2023-08-24T08:59:28Z</dcterms:modified>
</cp:coreProperties>
</file>