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3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271" r:id="rId12"/>
    <p:sldId id="391" r:id="rId13"/>
    <p:sldId id="394" r:id="rId14"/>
    <p:sldId id="395" r:id="rId15"/>
    <p:sldId id="397" r:id="rId16"/>
    <p:sldId id="396" r:id="rId17"/>
    <p:sldId id="300" r:id="rId18"/>
    <p:sldId id="364" r:id="rId19"/>
    <p:sldId id="281" r:id="rId20"/>
    <p:sldId id="377" r:id="rId21"/>
    <p:sldId id="301" r:id="rId22"/>
    <p:sldId id="302" r:id="rId23"/>
    <p:sldId id="335" r:id="rId2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3"/>
    <p:restoredTop sz="94719"/>
  </p:normalViewPr>
  <p:slideViewPr>
    <p:cSldViewPr>
      <p:cViewPr varScale="1">
        <p:scale>
          <a:sx n="196" d="100"/>
          <a:sy n="196" d="100"/>
        </p:scale>
        <p:origin x="5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f9c5fc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f9c5fc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06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Слайд с кодом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5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ies/otus/articles/732080/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medium.com/@yoskutik/&#1072;&#1085;&#1072;&#1083;&#1080;&#1079;-&#1074;&#1088;&#1077;&#1084;&#1077;&#1085;&#1085;&#1099;&#1093;-&#1088;&#1103;&#1076;&#1086;&#1074;-&#1095;&#1072;&#1089;&#1090;&#1100;-1-&#1089;&#1090;&#1072;&#1094;&#1080;&#1086;&#1085;&#1072;&#1088;&#1085;&#1086;&#1089;&#1090;&#1100;-74f45144ee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u.wikipedia.org/wiki/&#1058;&#1077;&#1089;&#1090;_&#1044;&#1080;&#1082;&#1080;_&#8212;_&#1060;&#1091;&#1083;&#1083;&#1077;&#1088;&#1072;" TargetMode="External"/><Relationship Id="rId5" Type="http://schemas.openxmlformats.org/officeDocument/2006/relationships/hyperlink" Target="https://habr.com/ru/companies/mvideo/articles/769756/" TargetMode="External"/><Relationship Id="rId4" Type="http://schemas.openxmlformats.org/officeDocument/2006/relationships/hyperlink" Target="https://habr.com/ru/companies/mvideo/articles/76919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en-US" spc="-10" dirty="0">
                <a:solidFill>
                  <a:srgbClr val="FFFFFF"/>
                </a:solidFill>
              </a:rPr>
              <a:t>Advanced</a:t>
            </a:r>
            <a:r>
              <a:rPr lang="ru-RU" spc="-10" dirty="0">
                <a:solidFill>
                  <a:srgbClr val="FFFFFF"/>
                </a:solidFill>
              </a:rPr>
              <a:t> </a:t>
            </a:r>
            <a:r>
              <a:rPr lang="en-US" spc="-10" dirty="0">
                <a:solidFill>
                  <a:srgbClr val="FFFFFF"/>
                </a:solidFill>
              </a:rPr>
              <a:t>Pandas, Time series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933B6-19F7-854B-8CB0-C7891FFB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9550"/>
            <a:ext cx="2267107" cy="914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06" y="332850"/>
            <a:ext cx="6449244" cy="1095900"/>
          </a:xfrm>
        </p:spPr>
        <p:txBody>
          <a:bodyPr/>
          <a:lstStyle/>
          <a:p>
            <a:r>
              <a:rPr lang="en-US" dirty="0" err="1"/>
              <a:t>Datatime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07DDA-0E2F-BB4E-8AED-878A01EEA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29565" r="14000" b="6087"/>
          <a:stretch/>
        </p:blipFill>
        <p:spPr>
          <a:xfrm>
            <a:off x="533400" y="1444877"/>
            <a:ext cx="6003292" cy="312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007E5-6CE0-4242-A1ED-42D5F14BC1DC}"/>
              </a:ext>
            </a:extLst>
          </p:cNvPr>
          <p:cNvSpPr txBox="1"/>
          <p:nvPr/>
        </p:nvSpPr>
        <p:spPr>
          <a:xfrm>
            <a:off x="2417811" y="10997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97ED1-EFE6-5240-9123-C219A08592AC}"/>
              </a:ext>
            </a:extLst>
          </p:cNvPr>
          <p:cNvSpPr txBox="1"/>
          <p:nvPr/>
        </p:nvSpPr>
        <p:spPr>
          <a:xfrm>
            <a:off x="6728099" y="15520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year=2020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F1A23-2948-7641-8FAE-C85044295D97}"/>
              </a:ext>
            </a:extLst>
          </p:cNvPr>
          <p:cNvSpPr txBox="1"/>
          <p:nvPr/>
        </p:nvSpPr>
        <p:spPr>
          <a:xfrm>
            <a:off x="6728099" y="21862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30951-04FF-5145-A017-08E964D9C746}"/>
              </a:ext>
            </a:extLst>
          </p:cNvPr>
          <p:cNvSpPr txBox="1"/>
          <p:nvPr/>
        </p:nvSpPr>
        <p:spPr>
          <a:xfrm>
            <a:off x="6728099" y="28205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= 25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001A65D8-806F-4740-BBFB-81F27DDF7724}"/>
              </a:ext>
            </a:extLst>
          </p:cNvPr>
          <p:cNvSpPr/>
          <p:nvPr/>
        </p:nvSpPr>
        <p:spPr>
          <a:xfrm>
            <a:off x="4882128" y="1727628"/>
            <a:ext cx="914400" cy="332050"/>
          </a:xfrm>
          <a:prstGeom prst="wedgeEllipseCallout">
            <a:avLst>
              <a:gd name="adj1" fmla="val 152217"/>
              <a:gd name="adj2" fmla="val -35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657742BB-1481-F046-987C-9EA056224C7B}"/>
              </a:ext>
            </a:extLst>
          </p:cNvPr>
          <p:cNvSpPr/>
          <p:nvPr/>
        </p:nvSpPr>
        <p:spPr>
          <a:xfrm>
            <a:off x="4882128" y="2353213"/>
            <a:ext cx="914400" cy="332050"/>
          </a:xfrm>
          <a:prstGeom prst="wedgeEllipseCallout">
            <a:avLst>
              <a:gd name="adj1" fmla="val 152217"/>
              <a:gd name="adj2" fmla="val -35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6967214E-667C-2947-B68B-9BCDCDD15588}"/>
              </a:ext>
            </a:extLst>
          </p:cNvPr>
          <p:cNvSpPr/>
          <p:nvPr/>
        </p:nvSpPr>
        <p:spPr>
          <a:xfrm>
            <a:off x="4882128" y="2962991"/>
            <a:ext cx="914400" cy="332050"/>
          </a:xfrm>
          <a:prstGeom prst="wedgeEllipseCallout">
            <a:avLst>
              <a:gd name="adj1" fmla="val 152217"/>
              <a:gd name="adj2" fmla="val -35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Индексы и интервалы</a:t>
            </a:r>
            <a:endParaRPr dirty="0"/>
          </a:p>
        </p:txBody>
      </p:sp>
      <p:sp>
        <p:nvSpPr>
          <p:cNvPr id="340" name="Google Shape;340;p61"/>
          <p:cNvSpPr txBox="1">
            <a:spLocks noGrp="1"/>
          </p:cNvSpPr>
          <p:nvPr>
            <p:ph type="subTitle" idx="1"/>
          </p:nvPr>
        </p:nvSpPr>
        <p:spPr>
          <a:xfrm>
            <a:off x="754725" y="15926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dk1"/>
              </a:buClr>
              <a:buSzPct val="100000"/>
            </a:pPr>
            <a:r>
              <a:rPr lang="ru" dirty="0">
                <a:solidFill>
                  <a:srgbClr val="019836"/>
                </a:solidFill>
              </a:rPr>
              <a:t>// </a:t>
            </a:r>
            <a:r>
              <a:rPr lang="ru-RU" dirty="0">
                <a:solidFill>
                  <a:srgbClr val="019836"/>
                </a:solidFill>
              </a:rPr>
              <a:t>Создадим </a:t>
            </a:r>
            <a:r>
              <a:rPr lang="en-US" dirty="0" err="1">
                <a:solidFill>
                  <a:srgbClr val="019836"/>
                </a:solidFill>
              </a:rPr>
              <a:t>DataFrame</a:t>
            </a:r>
            <a:r>
              <a:rPr lang="en-US" dirty="0">
                <a:solidFill>
                  <a:srgbClr val="019836"/>
                </a:solidFill>
              </a:rPr>
              <a:t> </a:t>
            </a:r>
            <a:r>
              <a:rPr lang="ru-RU" dirty="0">
                <a:solidFill>
                  <a:srgbClr val="019836"/>
                </a:solidFill>
              </a:rPr>
              <a:t>из случайных чисел с индексом дата-время с шагом в 1 час длинной 100 начиная с 1 января 2021 года</a:t>
            </a:r>
            <a:r>
              <a:rPr lang="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Clr>
                <a:schemeClr val="dk1"/>
              </a:buClr>
              <a:buSzPct val="100000"/>
            </a:pP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Clr>
                <a:schemeClr val="dk1"/>
              </a:buClr>
              <a:buSzPct val="100000"/>
            </a:pP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('1-1-2021', periods=100,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='H')</a:t>
            </a:r>
            <a:r>
              <a:rPr lang="ru" dirty="0"/>
              <a:t>;  </a:t>
            </a:r>
            <a:endParaRPr dirty="0"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  <a:p>
            <a:pPr algn="l">
              <a:buClr>
                <a:schemeClr val="dk1"/>
              </a:buClr>
              <a:buSzPct val="100000"/>
            </a:pPr>
            <a:r>
              <a:rPr lang="ru" dirty="0">
                <a:solidFill>
                  <a:srgbClr val="019836"/>
                </a:solidFill>
              </a:rPr>
              <a:t>// </a:t>
            </a:r>
            <a:r>
              <a:rPr lang="ru-RU" dirty="0">
                <a:solidFill>
                  <a:srgbClr val="019836"/>
                </a:solidFill>
              </a:rPr>
              <a:t>Создадим </a:t>
            </a:r>
            <a:r>
              <a:rPr lang="en-US" dirty="0" err="1">
                <a:solidFill>
                  <a:srgbClr val="019836"/>
                </a:solidFill>
              </a:rPr>
              <a:t>DataFrame</a:t>
            </a:r>
            <a:r>
              <a:rPr lang="en-US" dirty="0">
                <a:solidFill>
                  <a:srgbClr val="019836"/>
                </a:solidFill>
              </a:rPr>
              <a:t> </a:t>
            </a:r>
            <a:r>
              <a:rPr lang="ru-RU" dirty="0">
                <a:solidFill>
                  <a:srgbClr val="019836"/>
                </a:solidFill>
              </a:rPr>
              <a:t>из случайных чисел с индексом дата-время с шагом в 1 час начиная с</a:t>
            </a:r>
            <a:r>
              <a:rPr lang="en-US" dirty="0">
                <a:solidFill>
                  <a:srgbClr val="019836"/>
                </a:solidFill>
              </a:rPr>
              <a:t> 0 </a:t>
            </a:r>
            <a:r>
              <a:rPr lang="ru-RU" dirty="0">
                <a:solidFill>
                  <a:srgbClr val="019836"/>
                </a:solidFill>
              </a:rPr>
              <a:t>часов 1 января 2021 года и до конца 20 февраля 21 года</a:t>
            </a:r>
            <a:r>
              <a:rPr lang="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err="1"/>
              <a:t>pd.date_range</a:t>
            </a:r>
            <a:r>
              <a:rPr lang="en-US" dirty="0"/>
              <a:t>(start=</a:t>
            </a:r>
            <a:r>
              <a:rPr lang="en-US" dirty="0" err="1"/>
              <a:t>pd.to_datetime</a:t>
            </a:r>
            <a:r>
              <a:rPr lang="en-US" dirty="0"/>
              <a:t>('1/1/2021 00:00:00', </a:t>
            </a:r>
            <a:r>
              <a:rPr lang="en-US" dirty="0" err="1"/>
              <a:t>dayfirst</a:t>
            </a:r>
            <a:r>
              <a:rPr lang="en-US" dirty="0"/>
              <a:t>=True),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/>
              <a:t>                    end=</a:t>
            </a:r>
            <a:r>
              <a:rPr lang="en-US" dirty="0" err="1"/>
              <a:t>pd.to_datetime</a:t>
            </a:r>
            <a:r>
              <a:rPr lang="en-US" dirty="0"/>
              <a:t>('20/2/2021 22:00:00', </a:t>
            </a:r>
            <a:r>
              <a:rPr lang="en-US" dirty="0" err="1"/>
              <a:t>dayfirst</a:t>
            </a:r>
            <a:r>
              <a:rPr lang="en-US" dirty="0"/>
              <a:t>=True),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/>
              <a:t>                    </a:t>
            </a:r>
            <a:r>
              <a:rPr lang="en-US" dirty="0" err="1"/>
              <a:t>freq</a:t>
            </a:r>
            <a:r>
              <a:rPr lang="en-US" dirty="0"/>
              <a:t>='H')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Анализ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19043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2850"/>
            <a:ext cx="8411550" cy="1095900"/>
          </a:xfrm>
        </p:spPr>
        <p:txBody>
          <a:bodyPr/>
          <a:lstStyle/>
          <a:p>
            <a:r>
              <a:rPr lang="ru-RU" dirty="0"/>
              <a:t>Стационарность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1F19-71EF-7943-885F-FF8FD0AD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657350"/>
            <a:ext cx="7264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BA1D-9B64-504D-A4AD-C7EBF3A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Разложение ряда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7A7C3-F4D5-C645-8F63-9F234503A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6666"/>
          <a:stretch/>
        </p:blipFill>
        <p:spPr>
          <a:xfrm>
            <a:off x="228600" y="1123950"/>
            <a:ext cx="8669130" cy="37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675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Анализ временных рядов</a:t>
            </a:r>
            <a:endParaRPr lang="en-US" sz="19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https://pandas.pydata.org</a:t>
            </a:r>
            <a:r>
              <a:rPr lang="en-US" sz="1400" dirty="0"/>
              <a:t> </a:t>
            </a:r>
            <a:endParaRPr lang="ru-RU" sz="14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https://habr.com/ru/companies/mvideo/articles/769190/</a:t>
            </a:r>
            <a:r>
              <a:rPr lang="ru-RU" sz="14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https://habr.com/ru/companies/mvideo/articles/769756/</a:t>
            </a:r>
            <a:r>
              <a:rPr lang="ru-RU" sz="1400" dirty="0"/>
              <a:t> </a:t>
            </a:r>
            <a:endParaRPr lang="en-US" sz="14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Тест Дики-</a:t>
            </a:r>
            <a:r>
              <a:rPr lang="ru-RU" sz="1900" b="1" dirty="0" err="1"/>
              <a:t>Фуллера</a:t>
            </a:r>
            <a:r>
              <a:rPr lang="ru-RU" sz="1900" b="1" dirty="0"/>
              <a:t> на стационарность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</a:t>
            </a:r>
            <a:r>
              <a:rPr lang="en-US" sz="1300" dirty="0" err="1">
                <a:hlinkClick r:id="rId6"/>
              </a:rPr>
              <a:t>ru.wikipedia.org</a:t>
            </a:r>
            <a:r>
              <a:rPr lang="en-US" sz="1300" dirty="0">
                <a:hlinkClick r:id="rId6"/>
              </a:rPr>
              <a:t>/wiki/</a:t>
            </a:r>
            <a:r>
              <a:rPr lang="ru-RU" sz="1300" dirty="0">
                <a:hlinkClick r:id="rId6"/>
              </a:rPr>
              <a:t>Тест_Дики_—_Фуллера</a:t>
            </a:r>
            <a:r>
              <a:rPr lang="ru-RU" sz="1300" dirty="0"/>
              <a:t> 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Исследование на стационарность</a:t>
            </a:r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</a:t>
            </a:r>
            <a:r>
              <a:rPr lang="en-US" sz="1300" dirty="0" err="1">
                <a:hlinkClick r:id="rId7"/>
              </a:rPr>
              <a:t>medium.com</a:t>
            </a:r>
            <a:r>
              <a:rPr lang="en-US" sz="1300" dirty="0">
                <a:hlinkClick r:id="rId7"/>
              </a:rPr>
              <a:t>/@</a:t>
            </a:r>
            <a:r>
              <a:rPr lang="en-US" sz="1300" dirty="0" err="1">
                <a:hlinkClick r:id="rId7"/>
              </a:rPr>
              <a:t>yoskutik</a:t>
            </a:r>
            <a:r>
              <a:rPr lang="en-US" sz="1300" dirty="0">
                <a:hlinkClick r:id="rId7"/>
              </a:rPr>
              <a:t>/</a:t>
            </a:r>
            <a:r>
              <a:rPr lang="ru-RU" sz="1300" dirty="0">
                <a:hlinkClick r:id="rId7"/>
              </a:rPr>
              <a:t>анализ-временных-рядов-часть-1-стационарность-74</a:t>
            </a:r>
            <a:r>
              <a:rPr lang="en-US" sz="1300" dirty="0">
                <a:hlinkClick r:id="rId7"/>
              </a:rPr>
              <a:t>f45144ee86</a:t>
            </a:r>
            <a:r>
              <a:rPr lang="ru-RU" sz="1300" dirty="0"/>
              <a:t> </a:t>
            </a:r>
            <a:r>
              <a:rPr lang="en-US" sz="1300" dirty="0"/>
              <a:t> </a:t>
            </a:r>
            <a:endParaRPr lang="ru-RU" sz="1300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https://habr.com/ru/companies/otus/articles/732080</a:t>
            </a:r>
            <a:r>
              <a:rPr lang="ru-RU" sz="1300" dirty="0"/>
              <a:t> 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120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en-US" dirty="0"/>
            </a:br>
            <a:br>
              <a:rPr lang="en-US" sz="900" dirty="0"/>
            </a:br>
            <a:r>
              <a:rPr lang="ru-RU" sz="1800" dirty="0"/>
              <a:t>07.08 – Визуализация в </a:t>
            </a:r>
            <a:r>
              <a:rPr lang="en-US" sz="1800" dirty="0"/>
              <a:t>Matplotlib, Seaborn, </a:t>
            </a:r>
            <a:r>
              <a:rPr lang="en-US" sz="1800" dirty="0" err="1"/>
              <a:t>Plotly</a:t>
            </a:r>
            <a:endParaRPr lang="ru-RU"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43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0EE552BB-CE3C-A048-8082-CD48D97BE08C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Pandas, Time series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A5678F40-AE9B-EF45-880D-8307C98EE7B3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8" y="1074905"/>
            <a:ext cx="4020611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Datetime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402061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Преобразование дат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8" y="2791898"/>
            <a:ext cx="401924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и интервалов дат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8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" cy="572331"/>
          </a:xfrm>
          <a:prstGeom prst="curvedConnector3">
            <a:avLst>
              <a:gd name="adj1" fmla="val 2286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8" y="3364229"/>
            <a:ext cx="401924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Выборка и скользящее среднее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8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8" y="1647236"/>
            <a:ext cx="4020611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</a:t>
            </a: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H="1" flipV="1">
            <a:off x="740237" y="1835335"/>
            <a:ext cx="1" cy="572331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8" y="3936560"/>
            <a:ext cx="401924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Стационарный ряд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8" y="4508891"/>
            <a:ext cx="401924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Разложение ряда на компоненты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8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8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C9BC8F-E322-274B-AE5B-6C991F67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1217444"/>
            <a:ext cx="4142422" cy="1670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476969"/>
              </p:ext>
            </p:extLst>
          </p:nvPr>
        </p:nvGraphicFramePr>
        <p:xfrm>
          <a:off x="846750" y="1649963"/>
          <a:ext cx="7239000" cy="1975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как работать с датами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интервалы дат и индексировать Dataframe датой-временем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выборки по датам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агрегирование по датам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Проводить несложный анализ временных рядов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35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95CF6988-BEFE-5F4D-8976-4C03B79F8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080640"/>
              </p:ext>
            </p:extLst>
          </p:nvPr>
        </p:nvGraphicFramePr>
        <p:xfrm>
          <a:off x="846750" y="1649963"/>
          <a:ext cx="7239000" cy="790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временными наборами данных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временных рядов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dirty="0"/>
              <a:t>Pandas</a:t>
            </a:r>
            <a:r>
              <a:rPr lang="ru-RU" dirty="0"/>
              <a:t> </a:t>
            </a:r>
            <a:r>
              <a:rPr lang="en-US" dirty="0"/>
              <a:t>Datetime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9884</TotalTime>
  <Words>667</Words>
  <Application>Microsoft Macintosh PowerPoint</Application>
  <PresentationFormat>On-screen Show (16:9)</PresentationFormat>
  <Paragraphs>152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Roboto</vt:lpstr>
      <vt:lpstr>Roboto</vt:lpstr>
      <vt:lpstr>Office Theme</vt:lpstr>
      <vt:lpstr>Python для Аналитики Advanced Pandas, Time series</vt:lpstr>
      <vt:lpstr>Проверить, идет ли запись</vt:lpstr>
      <vt:lpstr>Python для аналитики Advanced Pandas, Time series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Pandas Datetime</vt:lpstr>
      <vt:lpstr>Datatime</vt:lpstr>
      <vt:lpstr>Индексы и интервалы</vt:lpstr>
      <vt:lpstr>Вопросы?</vt:lpstr>
      <vt:lpstr>Анализ временных рядов</vt:lpstr>
      <vt:lpstr>Стационарность</vt:lpstr>
      <vt:lpstr>Разложение ряда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 07.08 – Визуализация в Matplotlib, Seaborn, Plotly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108</cp:revision>
  <dcterms:created xsi:type="dcterms:W3CDTF">2023-10-10T14:19:39Z</dcterms:created>
  <dcterms:modified xsi:type="dcterms:W3CDTF">2024-08-06T16:49:43Z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