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  <p:sldMasterId id="2147483707" r:id="rId2"/>
  </p:sldMasterIdLst>
  <p:notesMasterIdLst>
    <p:notesMasterId r:id="rId39"/>
  </p:notesMasterIdLst>
  <p:sldIdLst>
    <p:sldId id="257" r:id="rId3"/>
    <p:sldId id="258" r:id="rId4"/>
    <p:sldId id="312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387" r:id="rId13"/>
    <p:sldId id="415" r:id="rId14"/>
    <p:sldId id="416" r:id="rId15"/>
    <p:sldId id="417" r:id="rId16"/>
    <p:sldId id="414" r:id="rId17"/>
    <p:sldId id="419" r:id="rId18"/>
    <p:sldId id="485" r:id="rId19"/>
    <p:sldId id="483" r:id="rId20"/>
    <p:sldId id="484" r:id="rId21"/>
    <p:sldId id="418" r:id="rId22"/>
    <p:sldId id="281" r:id="rId23"/>
    <p:sldId id="280" r:id="rId24"/>
    <p:sldId id="366" r:id="rId25"/>
    <p:sldId id="288" r:id="rId26"/>
    <p:sldId id="474" r:id="rId27"/>
    <p:sldId id="372" r:id="rId28"/>
    <p:sldId id="475" r:id="rId29"/>
    <p:sldId id="476" r:id="rId30"/>
    <p:sldId id="477" r:id="rId31"/>
    <p:sldId id="478" r:id="rId32"/>
    <p:sldId id="479" r:id="rId33"/>
    <p:sldId id="480" r:id="rId34"/>
    <p:sldId id="401" r:id="rId35"/>
    <p:sldId id="289" r:id="rId36"/>
    <p:sldId id="302" r:id="rId37"/>
    <p:sldId id="303" r:id="rId38"/>
  </p:sldIdLst>
  <p:sldSz cx="9144000" cy="5143500" type="screen16x9"/>
  <p:notesSz cx="6858000" cy="9144000"/>
  <p:embeddedFontLst>
    <p:embeddedFont>
      <p:font typeface="AkayaTelivigala" panose="020F0502020204030204" pitchFamily="34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724">
          <p15:clr>
            <a:srgbClr val="A4A3A4"/>
          </p15:clr>
        </p15:guide>
        <p15:guide id="2" pos="380">
          <p15:clr>
            <a:srgbClr val="9AA0A6"/>
          </p15:clr>
        </p15:guide>
        <p15:guide id="3" orient="horz" pos="2041">
          <p15:clr>
            <a:srgbClr val="9AA0A6"/>
          </p15:clr>
        </p15:guide>
        <p15:guide id="4" orient="horz" pos="2169">
          <p15:clr>
            <a:srgbClr val="9AA0A6"/>
          </p15:clr>
        </p15:guide>
        <p15:guide id="5" pos="33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59E00E-254B-42B5-9FED-D0DB1D54CBD8}">
  <a:tblStyle styleId="{9F59E00E-254B-42B5-9FED-D0DB1D54CB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1"/>
    <p:restoredTop sz="97146"/>
  </p:normalViewPr>
  <p:slideViewPr>
    <p:cSldViewPr snapToGrid="0">
      <p:cViewPr varScale="1">
        <p:scale>
          <a:sx n="208" d="100"/>
          <a:sy n="208" d="100"/>
        </p:scale>
        <p:origin x="200" y="184"/>
      </p:cViewPr>
      <p:guideLst>
        <p:guide pos="1724"/>
        <p:guide pos="380"/>
        <p:guide orient="horz" pos="2041"/>
        <p:guide orient="horz" pos="2169"/>
        <p:guide pos="33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2baa635cc9_0_5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22baa635cc9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773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306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26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598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a1700b9ff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a1700b9ff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a1700b9ff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a1700b9ff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806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305d12f47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f305d12f47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57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691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146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160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154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922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470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601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772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2baa635cc9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4" name="Google Shape;514;g22baa635cc9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3a707456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3a707456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331324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2a33132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305d12f47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305d12f47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baa635cc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2baa635cc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Давайте поближе познакомимся с ОТУС.</a:t>
            </a:r>
            <a:endParaRPr sz="14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ОТУС задумывался как компания, которая позволяет обучаться у опытных специалистов высокого уровня в различных областях IT, каждого из которых мы обучаем, как эффективно преподавать.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Мы сторонники обучения у практиков, а не теоретиков, поэтому все наши преподаватели являются действующими специалистами, что позволяет им постоянно быть в курсе лучших решений и оперативно дополнять программу необходимыми изменениями.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Изначально мы создавали курсы для повышения квалификации действующих специалистов в области IT, но стали получать множество запросов на обучение с нуля, поэтому сейчас мы даем возможность любому замотивированному человеку освоить специальность в области IT.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305d12f47_1_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В связи с тем, что OTUS имеет образовательную лицензию, поэтому наши курсы являются программами повышения квалификации и профессиональной переподготовки.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Программы курсов в OTUS разрабатываются на основе того, что требуется на данный момент на кадровом рынке в топовые компании. </a:t>
            </a:r>
            <a:endParaRPr/>
          </a:p>
        </p:txBody>
      </p:sp>
      <p:sp>
        <p:nvSpPr>
          <p:cNvPr id="339" name="Google Shape;339;gf305d12f47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47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7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47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8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7" name="Google Shape;197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50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03" name="Google Shape;203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06" name="Google Shape;206;p51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51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51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51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51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13" name="Google Shape;21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3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53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54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2" name="Google Shape;222;p54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3" name="Google Shape;223;p5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58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58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59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59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9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0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0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60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Ваш макет 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500550" y="2545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986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70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9" name="Google Shape;189;p46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0" name="Google Shape;19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1" r:id="rId11"/>
    <p:sldLayoutId id="2147483702" r:id="rId12"/>
    <p:sldLayoutId id="214748370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jp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linkedin.com/in/igor-stureiko" TargetMode="External"/><Relationship Id="rId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258" name="Google Shape;258;p62"/>
          <p:cNvSpPr txBox="1">
            <a:spLocks noGrp="1"/>
          </p:cNvSpPr>
          <p:nvPr>
            <p:ph type="title"/>
          </p:nvPr>
        </p:nvSpPr>
        <p:spPr>
          <a:xfrm>
            <a:off x="944650" y="1477350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 </a:t>
            </a:r>
            <a:r>
              <a:rPr lang="ru-RU" dirty="0"/>
              <a:t>для финансового анализа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/>
              <a:t>Интеграция технического анализа с методами машинного обучения.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Напишите, пожалуйста, в чат подходящую цифру</a:t>
            </a:r>
            <a:endParaRPr/>
          </a:p>
        </p:txBody>
      </p:sp>
      <p:sp>
        <p:nvSpPr>
          <p:cNvPr id="376" name="Google Shape;376;p73"/>
          <p:cNvSpPr txBox="1">
            <a:spLocks noGrp="1"/>
          </p:cNvSpPr>
          <p:nvPr>
            <p:ph type="body" idx="4294967295"/>
          </p:nvPr>
        </p:nvSpPr>
        <p:spPr>
          <a:xfrm>
            <a:off x="567875" y="1930253"/>
            <a:ext cx="49998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 b="1">
                <a:solidFill>
                  <a:srgbClr val="FF7700"/>
                </a:solidFill>
              </a:rPr>
              <a:t>1</a:t>
            </a:r>
            <a:r>
              <a:rPr lang="ru" sz="1900" b="1"/>
              <a:t> -</a:t>
            </a:r>
            <a:r>
              <a:rPr lang="ru" sz="1900"/>
              <a:t> если уже учились у нас в компании 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 b="1">
                <a:solidFill>
                  <a:srgbClr val="FF7700"/>
                </a:solidFill>
              </a:rPr>
              <a:t>2</a:t>
            </a:r>
            <a:r>
              <a:rPr lang="ru" sz="1900" b="1"/>
              <a:t> -</a:t>
            </a:r>
            <a:r>
              <a:rPr lang="ru" sz="1900"/>
              <a:t> если НЕ учились, но слышали о нас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 b="1">
                <a:solidFill>
                  <a:srgbClr val="FF7700"/>
                </a:solidFill>
              </a:rPr>
              <a:t>3</a:t>
            </a:r>
            <a:r>
              <a:rPr lang="ru" sz="1900" b="1"/>
              <a:t> -</a:t>
            </a:r>
            <a:r>
              <a:rPr lang="ru" sz="1900"/>
              <a:t> если впервые знакомитесь с OTUS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377" name="Google Shape;377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650" y="3239988"/>
            <a:ext cx="651601" cy="65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Технический анализ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464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B1-30C0-804A-AF7F-07EB32A8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Технический анализ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81C5A-3106-2745-823B-629D620F7AE8}"/>
              </a:ext>
            </a:extLst>
          </p:cNvPr>
          <p:cNvSpPr txBox="1"/>
          <p:nvPr/>
        </p:nvSpPr>
        <p:spPr>
          <a:xfrm>
            <a:off x="500550" y="1301026"/>
            <a:ext cx="8520600" cy="203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ru-RU" dirty="0"/>
              <a:t>Технический анализ — это метод оценки и прогнозирования движения цен финансовых инструментов, таких как акции, облигации, валюты и товары, основанный на анализе исторических данных о ценах и объемах торгов. 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ru-RU" dirty="0"/>
              <a:t>Основная идея технического анализа заключается в том, что все фундаментальные факторы, которые могут повлиять на стоимость актива, уже отражены в его цене. Поэтому, изучая исторические ценовые данные и объемы торгов, можно выявить определенные паттерны и тенденции, которые помогут предсказать будущие изменения цен.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8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B1-30C0-804A-AF7F-07EB32A8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Технический анализ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81C5A-3106-2745-823B-629D620F7AE8}"/>
              </a:ext>
            </a:extLst>
          </p:cNvPr>
          <p:cNvSpPr txBox="1"/>
          <p:nvPr/>
        </p:nvSpPr>
        <p:spPr>
          <a:xfrm>
            <a:off x="500550" y="951222"/>
            <a:ext cx="8520600" cy="400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/>
              <a:t>Графический анализ</a:t>
            </a:r>
            <a:r>
              <a:rPr lang="en-US" b="1" dirty="0"/>
              <a:t>, </a:t>
            </a:r>
            <a:r>
              <a:rPr lang="ru-RU" b="1" dirty="0"/>
              <a:t>Тренды и паттерны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Использование различных типов графиков (линейные, </a:t>
            </a:r>
            <a:r>
              <a:rPr lang="ru-RU" sz="1100" dirty="0" err="1"/>
              <a:t>баровые</a:t>
            </a:r>
            <a:r>
              <a:rPr lang="ru-RU" sz="1100" dirty="0"/>
              <a:t>, японские свечи) для визуального отображения исторических данных о ценах и объемах торгов.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Определение ключевых уровней поддержки и сопротивления, которые могут указывать на точки разворота тренда.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Выявление трендов (восходящий, нисходящий, боковой), которые показывают общую направленность движения цены.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Анализ ценовых паттернов (голова и плечи, двойные вершины и дно, флаги, треугольники), которые могут предсказывать разворот или продолжение тренда.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ru-RU" b="1" dirty="0"/>
              <a:t>Технические</a:t>
            </a:r>
            <a:r>
              <a:rPr lang="en-US" b="1" dirty="0"/>
              <a:t> </a:t>
            </a:r>
            <a:r>
              <a:rPr lang="ru-RU" b="1" dirty="0"/>
              <a:t> индикаторы: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Расчет и использование различных технических индикаторов (скользящие средние, индикатор относительной силы (</a:t>
            </a:r>
            <a:r>
              <a:rPr lang="en-US" sz="1100" dirty="0"/>
              <a:t>RSI), MACD, </a:t>
            </a:r>
            <a:r>
              <a:rPr lang="ru-RU" sz="1100" dirty="0" err="1"/>
              <a:t>стохастик</a:t>
            </a:r>
            <a:r>
              <a:rPr lang="ru-RU" sz="1100" dirty="0"/>
              <a:t>) для оценки текущего состояния рынка и прогнозирования будущих движений цен.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Индикаторы могут быть трендовыми (показывающими направление тренда) и осцилляторами (указывающими на </a:t>
            </a:r>
            <a:r>
              <a:rPr lang="ru-RU" sz="1100" dirty="0" err="1"/>
              <a:t>перекупленность</a:t>
            </a:r>
            <a:r>
              <a:rPr lang="ru-RU" sz="1100" dirty="0"/>
              <a:t> или </a:t>
            </a:r>
            <a:r>
              <a:rPr lang="ru-RU" sz="1100" dirty="0" err="1"/>
              <a:t>перепроданность</a:t>
            </a:r>
            <a:r>
              <a:rPr lang="ru-RU" sz="1100" dirty="0"/>
              <a:t> актива).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ru-RU" b="1" dirty="0"/>
              <a:t>Объемы торгов: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Анализ объема торгов для подтверждения силы тренда или паттерна.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Высокий объем нарастает в направлении тренда, подтверждая его силу, а низкий объем может сигнализировать о слабости тренда или его возможном развороте.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927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B1-30C0-804A-AF7F-07EB32A8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Технический анализ</a:t>
            </a:r>
            <a:r>
              <a:rPr lang="en-US" dirty="0"/>
              <a:t> – </a:t>
            </a:r>
            <a:r>
              <a:rPr lang="ru-RU" dirty="0"/>
              <a:t>принципы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81C5A-3106-2745-823B-629D620F7AE8}"/>
              </a:ext>
            </a:extLst>
          </p:cNvPr>
          <p:cNvSpPr txBox="1"/>
          <p:nvPr/>
        </p:nvSpPr>
        <p:spPr>
          <a:xfrm>
            <a:off x="500550" y="1350424"/>
            <a:ext cx="8520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Цены учитывают всё:</a:t>
            </a: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Все известные и неизвестные факторы уже отражены в текущей цене актива. Поэтому анализировать нужно только цену и объем торгов.</a:t>
            </a:r>
          </a:p>
          <a:p>
            <a:pPr marL="742950" lvl="1" indent="-285750" algn="l">
              <a:buFont typeface="+mj-lt"/>
              <a:buAutoNum type="arabicPeriod"/>
            </a:pP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Цены движутся в трендах:</a:t>
            </a: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Цены имеют тенденцию двигаться в определенном направлении (тренде) на протяжении определенного времени. Выявление трендов является ключевым элементом технического анализа.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История повторяется:</a:t>
            </a: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Паттерны и модели ценового поведения имеют тенденцию повторяться из-за психологических аспектов поведения трейдеров. Изучение этих паттернов позволяет прогнозировать будущие движения цен.</a:t>
            </a:r>
          </a:p>
        </p:txBody>
      </p:sp>
    </p:spTree>
    <p:extLst>
      <p:ext uri="{BB962C8B-B14F-4D97-AF65-F5344CB8AC3E}">
        <p14:creationId xmlns:p14="http://schemas.microsoft.com/office/powerpoint/2010/main" val="1568751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Индикаторы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888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технического анализа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196699"/>
            <a:ext cx="8520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Простая скользящая средняя (</a:t>
            </a:r>
            <a:r>
              <a:rPr lang="en-US" dirty="0"/>
              <a:t>SMA)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Экспоненциальная скользящая средняя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EMA)</a:t>
            </a:r>
            <a:endParaRPr lang="ru-RU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Полосы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Беллинджера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состоят из скользящей средней (обычно 20-дневной скользящей средней) и двух линий стандартного отклонения выше и ниже скользящей средней.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Индикатор относительной силы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Relative Strength Index, RSI)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- индикатор импульса, который сравнивает величину недавних достижений с недавними потерями, чтобы определить условия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перекупленности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и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перепроданности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-US" dirty="0">
              <a:latin typeface="-webkit-standard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MACD (Moving Average Convergence Divergence)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- это индикатор следования за трендом, который измеряет разницу между краткосрочной скользящей средней и долгосрочной скользящей средней.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Стохастический осциллятор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Stochastic Oscillator)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- это индикатор импульса, который сравнивает цену закрытия актива с его ценовым диапазоном за определенный период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2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технического анализа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196699"/>
            <a:ext cx="8520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Average True Range (ATR) - </a:t>
            </a:r>
            <a:r>
              <a:rPr lang="ru-RU" dirty="0"/>
              <a:t>распространенный технический индикатор, используемый для измерения волатильности на рынке, измеряется как скользящее среднее значение </a:t>
            </a:r>
            <a:r>
              <a:rPr lang="en-US" dirty="0"/>
              <a:t>True Ranges.</a:t>
            </a:r>
            <a:r>
              <a:rPr lang="ru-RU" dirty="0"/>
              <a:t> </a:t>
            </a:r>
            <a:r>
              <a:rPr lang="en-US" dirty="0"/>
              <a:t>ATR </a:t>
            </a:r>
            <a:r>
              <a:rPr lang="ru-RU" dirty="0"/>
              <a:t>в первую очередь используется для определения времени выхода или входа в сделку, а не направления торговли акциями.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Индекс средней направленности (</a:t>
            </a:r>
            <a:r>
              <a:rPr lang="en-US" dirty="0"/>
              <a:t>ADX</a:t>
            </a:r>
            <a:r>
              <a:rPr lang="ru-RU" dirty="0"/>
              <a:t>) - для оценки силы тренда в ценах на акции</a:t>
            </a:r>
            <a:r>
              <a:rPr lang="en-US" dirty="0"/>
              <a:t>, </a:t>
            </a:r>
            <a:r>
              <a:rPr lang="ru-RU" dirty="0"/>
              <a:t>помогает определить направление тренда. Как правило, </a:t>
            </a:r>
            <a:r>
              <a:rPr lang="en-US" dirty="0"/>
              <a:t>ADX 25 </a:t>
            </a:r>
            <a:r>
              <a:rPr lang="ru-RU" dirty="0"/>
              <a:t>или выше указывает на сильный тренд, а </a:t>
            </a:r>
            <a:r>
              <a:rPr lang="en-US" dirty="0"/>
              <a:t>ADX </a:t>
            </a:r>
            <a:r>
              <a:rPr lang="ru-RU" dirty="0"/>
              <a:t>менее 20 - на слабый.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Скорость изменения (</a:t>
            </a:r>
            <a:r>
              <a:rPr lang="en-US" dirty="0"/>
              <a:t>Rate of Change) – </a:t>
            </a:r>
            <a:r>
              <a:rPr lang="ru-RU" dirty="0"/>
              <a:t>индикатор импульса, который описывает динамику цены по отношению к цене, зафиксированной периодом ранее.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36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Технический анализ</a:t>
            </a:r>
            <a:br>
              <a:rPr lang="ru-RU" dirty="0"/>
            </a:br>
            <a:r>
              <a:rPr lang="ru-RU" sz="3600" dirty="0"/>
              <a:t>инструменты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818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5BD24-D119-4647-9F3D-009AD378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технического анализа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1979A-913A-F740-85FE-3C8F8EEF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68" y="1635237"/>
            <a:ext cx="7179863" cy="22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5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6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6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534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Практическая реализация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66" name="Google Shape;466;p86"/>
          <p:cNvGraphicFramePr/>
          <p:nvPr>
            <p:extLst>
              <p:ext uri="{D42A27DB-BD31-4B8C-83A1-F6EECF244321}">
                <p14:modId xmlns:p14="http://schemas.microsoft.com/office/powerpoint/2010/main" val="3069475730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{9F59E00E-254B-42B5-9FED-D0DB1D54CBD8}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Научимся строить индикаторы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Научимся строить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торговые сигналы по индикаторам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Построим простую модель продать/держать/купить на технических индикаторах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1688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5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57" name="Google Shape;457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85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9" name="Google Shape;459;p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85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Ключевые тезисы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Google Shape;389;p75">
            <a:extLst>
              <a:ext uri="{FF2B5EF4-FFF2-40B4-BE49-F238E27FC236}">
                <a16:creationId xmlns:a16="http://schemas.microsoft.com/office/drawing/2014/main" id="{EE71290E-F42D-6247-8F96-FFA1EE92C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160538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{9F59E00E-254B-42B5-9FED-D0DB1D54CBD8}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Поняли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 такое технический анализ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Поняли какие основные индексов используются для анализа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Поняли как строить торговые сигналы на основании индексов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84065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Построили простую модель и оценили ее качество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09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46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3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/>
              <a:t>Знакомство с </a:t>
            </a:r>
            <a:br>
              <a:rPr lang="ru" sz="4000" dirty="0"/>
            </a:br>
            <a:r>
              <a:rPr lang="ru" sz="4000" dirty="0"/>
              <a:t>программой курса</a:t>
            </a:r>
            <a:endParaRPr sz="40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dirty="0"/>
              <a:t>Карта курса</a:t>
            </a:r>
            <a:endParaRPr dirty="0"/>
          </a:p>
        </p:txBody>
      </p:sp>
      <p:sp>
        <p:nvSpPr>
          <p:cNvPr id="179" name="Google Shape;179;p34"/>
          <p:cNvSpPr/>
          <p:nvPr/>
        </p:nvSpPr>
        <p:spPr>
          <a:xfrm>
            <a:off x="3042000" y="769970"/>
            <a:ext cx="3193103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32000"/>
            <a:r>
              <a:rPr lang="en-US" sz="1050" dirty="0">
                <a:solidFill>
                  <a:srgbClr val="1F1F1F"/>
                </a:solidFill>
                <a:latin typeface="+mn-lt"/>
                <a:sym typeface="Roboto"/>
              </a:rPr>
              <a:t>1. </a:t>
            </a:r>
            <a:r>
              <a:rPr lang="ru-RU" sz="1050" dirty="0">
                <a:solidFill>
                  <a:srgbClr val="1F1F1F"/>
                </a:solidFill>
                <a:latin typeface="+mn-lt"/>
                <a:sym typeface="Roboto"/>
              </a:rPr>
              <a:t>Введение в финансовые рынки и машинное обучение</a:t>
            </a:r>
            <a:endParaRPr sz="105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80" name="Google Shape;180;p34"/>
          <p:cNvSpPr/>
          <p:nvPr/>
        </p:nvSpPr>
        <p:spPr>
          <a:xfrm>
            <a:off x="654005" y="1664080"/>
            <a:ext cx="30600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32000"/>
            <a:r>
              <a:rPr lang="en-US" sz="1050" dirty="0">
                <a:solidFill>
                  <a:srgbClr val="1F1F1F"/>
                </a:solidFill>
                <a:latin typeface="+mn-lt"/>
                <a:sym typeface="Roboto"/>
              </a:rPr>
              <a:t>2. </a:t>
            </a:r>
            <a:r>
              <a:rPr lang="ru-RU" sz="1050" dirty="0">
                <a:solidFill>
                  <a:srgbClr val="1F1F1F"/>
                </a:solidFill>
                <a:latin typeface="+mn-lt"/>
                <a:sym typeface="Roboto"/>
              </a:rPr>
              <a:t>Технический анализ финансовых рынков</a:t>
            </a:r>
            <a:endParaRPr sz="105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81" name="Google Shape;181;p34"/>
          <p:cNvSpPr/>
          <p:nvPr/>
        </p:nvSpPr>
        <p:spPr>
          <a:xfrm>
            <a:off x="5074342" y="2505600"/>
            <a:ext cx="3229663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32000"/>
            <a:r>
              <a:rPr lang="en-US" sz="1050" dirty="0">
                <a:solidFill>
                  <a:srgbClr val="1F1F1F"/>
                </a:solidFill>
                <a:latin typeface="+mn-lt"/>
                <a:sym typeface="Roboto"/>
              </a:rPr>
              <a:t>4. </a:t>
            </a:r>
            <a:r>
              <a:rPr lang="ru-RU" sz="1050" dirty="0">
                <a:solidFill>
                  <a:srgbClr val="1F1F1F"/>
                </a:solidFill>
                <a:latin typeface="+mn-lt"/>
                <a:sym typeface="Roboto"/>
              </a:rPr>
              <a:t>Моделирование и стратегии на финансовых рынках</a:t>
            </a:r>
            <a:endParaRPr sz="105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82" name="Google Shape;182;p34"/>
          <p:cNvSpPr/>
          <p:nvPr/>
        </p:nvSpPr>
        <p:spPr>
          <a:xfrm>
            <a:off x="5244005" y="1664080"/>
            <a:ext cx="30600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32000"/>
            <a:r>
              <a:rPr lang="en-US" sz="1050" dirty="0">
                <a:solidFill>
                  <a:srgbClr val="1F1F1F"/>
                </a:solidFill>
                <a:latin typeface="+mn-lt"/>
                <a:sym typeface="Roboto"/>
              </a:rPr>
              <a:t>3. </a:t>
            </a:r>
            <a:r>
              <a:rPr lang="ru-RU" sz="1050" dirty="0">
                <a:solidFill>
                  <a:srgbClr val="1F1F1F"/>
                </a:solidFill>
                <a:latin typeface="+mn-lt"/>
                <a:sym typeface="Roboto"/>
              </a:rPr>
              <a:t>Подготовка данных и признаковая инженерия</a:t>
            </a:r>
            <a:endParaRPr sz="105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183" name="Google Shape;183;p34"/>
          <p:cNvCxnSpPr>
            <a:cxnSpLocks/>
            <a:stCxn id="179" idx="1"/>
            <a:endCxn id="180" idx="0"/>
          </p:cNvCxnSpPr>
          <p:nvPr/>
        </p:nvCxnSpPr>
        <p:spPr>
          <a:xfrm rot="10800000" flipV="1">
            <a:off x="2184006" y="1059620"/>
            <a:ext cx="857995" cy="60446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</p:cxnSp>
      <p:sp>
        <p:nvSpPr>
          <p:cNvPr id="185" name="Google Shape;185;p34"/>
          <p:cNvSpPr/>
          <p:nvPr/>
        </p:nvSpPr>
        <p:spPr>
          <a:xfrm>
            <a:off x="654005" y="2511737"/>
            <a:ext cx="30600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32000"/>
            <a:r>
              <a:rPr lang="en-US" sz="1050" dirty="0">
                <a:solidFill>
                  <a:srgbClr val="1F1F1F"/>
                </a:solidFill>
                <a:latin typeface="+mn-lt"/>
                <a:sym typeface="Roboto"/>
              </a:rPr>
              <a:t>5. </a:t>
            </a:r>
            <a:r>
              <a:rPr lang="ru-RU" sz="1050" dirty="0">
                <a:solidFill>
                  <a:srgbClr val="1F1F1F"/>
                </a:solidFill>
                <a:latin typeface="+mn-lt"/>
                <a:sym typeface="Roboto"/>
              </a:rPr>
              <a:t>Глубокое обучение и практические аспекты</a:t>
            </a:r>
          </a:p>
        </p:txBody>
      </p:sp>
      <p:cxnSp>
        <p:nvCxnSpPr>
          <p:cNvPr id="186" name="Google Shape;186;p34"/>
          <p:cNvCxnSpPr>
            <a:cxnSpLocks/>
            <a:stCxn id="180" idx="3"/>
            <a:endCxn id="182" idx="1"/>
          </p:cNvCxnSpPr>
          <p:nvPr/>
        </p:nvCxnSpPr>
        <p:spPr>
          <a:xfrm>
            <a:off x="3714005" y="1953730"/>
            <a:ext cx="1530000" cy="1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</p:cxnSp>
      <p:cxnSp>
        <p:nvCxnSpPr>
          <p:cNvPr id="187" name="Google Shape;187;p34"/>
          <p:cNvCxnSpPr>
            <a:cxnSpLocks/>
            <a:stCxn id="182" idx="3"/>
            <a:endCxn id="181" idx="3"/>
          </p:cNvCxnSpPr>
          <p:nvPr/>
        </p:nvCxnSpPr>
        <p:spPr>
          <a:xfrm>
            <a:off x="8304005" y="1953730"/>
            <a:ext cx="12700" cy="841520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</p:cxnSp>
      <p:cxnSp>
        <p:nvCxnSpPr>
          <p:cNvPr id="188" name="Google Shape;188;p34"/>
          <p:cNvCxnSpPr>
            <a:cxnSpLocks/>
            <a:stCxn id="181" idx="1"/>
            <a:endCxn id="185" idx="3"/>
          </p:cNvCxnSpPr>
          <p:nvPr/>
        </p:nvCxnSpPr>
        <p:spPr>
          <a:xfrm rot="10800000" flipV="1">
            <a:off x="3714006" y="2795249"/>
            <a:ext cx="1360337" cy="613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</p:cxnSp>
      <p:sp>
        <p:nvSpPr>
          <p:cNvPr id="189" name="Google Shape;189;p34"/>
          <p:cNvSpPr/>
          <p:nvPr/>
        </p:nvSpPr>
        <p:spPr>
          <a:xfrm>
            <a:off x="654005" y="3365815"/>
            <a:ext cx="30600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32000"/>
            <a:r>
              <a:rPr lang="en-US" sz="1050" dirty="0">
                <a:solidFill>
                  <a:srgbClr val="1F1F1F"/>
                </a:solidFill>
                <a:latin typeface="+mn-lt"/>
                <a:sym typeface="Roboto"/>
              </a:rPr>
              <a:t>6. </a:t>
            </a:r>
            <a:r>
              <a:rPr lang="ru-RU" sz="1050" dirty="0">
                <a:solidFill>
                  <a:srgbClr val="1F1F1F"/>
                </a:solidFill>
                <a:latin typeface="+mn-lt"/>
                <a:sym typeface="Roboto"/>
              </a:rPr>
              <a:t>Сложные модели торгового агента и перенос обучения в </a:t>
            </a:r>
            <a:r>
              <a:rPr lang="en-US" sz="1050" dirty="0">
                <a:solidFill>
                  <a:srgbClr val="1F1F1F"/>
                </a:solidFill>
                <a:latin typeface="+mn-lt"/>
                <a:sym typeface="Roboto"/>
              </a:rPr>
              <a:t>production</a:t>
            </a:r>
            <a:endParaRPr sz="105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34" name="Google Shape;189;p34">
            <a:extLst>
              <a:ext uri="{FF2B5EF4-FFF2-40B4-BE49-F238E27FC236}">
                <a16:creationId xmlns:a16="http://schemas.microsoft.com/office/drawing/2014/main" id="{1205F190-94C2-4A4C-B9ED-91A1F73E4D34}"/>
              </a:ext>
            </a:extLst>
          </p:cNvPr>
          <p:cNvSpPr/>
          <p:nvPr/>
        </p:nvSpPr>
        <p:spPr>
          <a:xfrm>
            <a:off x="3042000" y="4234765"/>
            <a:ext cx="30600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3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05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7. </a:t>
            </a:r>
            <a:r>
              <a:rPr lang="ru-RU" sz="105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Финальный проект и практическое применение</a:t>
            </a:r>
            <a:endParaRPr sz="1050" b="0" i="0" u="none" strike="noStrike" cap="none" dirty="0">
              <a:solidFill>
                <a:schemeClr val="dk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cxnSp>
        <p:nvCxnSpPr>
          <p:cNvPr id="35" name="Google Shape;188;p34">
            <a:extLst>
              <a:ext uri="{FF2B5EF4-FFF2-40B4-BE49-F238E27FC236}">
                <a16:creationId xmlns:a16="http://schemas.microsoft.com/office/drawing/2014/main" id="{EB8517B5-119A-7442-825D-C15261576413}"/>
              </a:ext>
            </a:extLst>
          </p:cNvPr>
          <p:cNvCxnSpPr>
            <a:cxnSpLocks/>
            <a:stCxn id="189" idx="1"/>
            <a:endCxn id="185" idx="1"/>
          </p:cNvCxnSpPr>
          <p:nvPr/>
        </p:nvCxnSpPr>
        <p:spPr>
          <a:xfrm rot="10800000">
            <a:off x="654005" y="2801387"/>
            <a:ext cx="12700" cy="854078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</p:cxnSp>
      <p:cxnSp>
        <p:nvCxnSpPr>
          <p:cNvPr id="38" name="Google Shape;188;p34">
            <a:extLst>
              <a:ext uri="{FF2B5EF4-FFF2-40B4-BE49-F238E27FC236}">
                <a16:creationId xmlns:a16="http://schemas.microsoft.com/office/drawing/2014/main" id="{F7B38074-28CA-DC44-8191-7A278B3DB050}"/>
              </a:ext>
            </a:extLst>
          </p:cNvPr>
          <p:cNvCxnSpPr>
            <a:cxnSpLocks/>
            <a:stCxn id="34" idx="0"/>
            <a:endCxn id="189" idx="3"/>
          </p:cNvCxnSpPr>
          <p:nvPr/>
        </p:nvCxnSpPr>
        <p:spPr>
          <a:xfrm rot="16200000" flipV="1">
            <a:off x="3853353" y="3516117"/>
            <a:ext cx="579300" cy="857995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</p:cxnSp>
      <p:pic>
        <p:nvPicPr>
          <p:cNvPr id="33" name="Google Shape;530;p82">
            <a:extLst>
              <a:ext uri="{FF2B5EF4-FFF2-40B4-BE49-F238E27FC236}">
                <a16:creationId xmlns:a16="http://schemas.microsoft.com/office/drawing/2014/main" id="{3D6F8E5B-8E72-9642-AA4C-A3D19C97E5E5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120894" y="1338234"/>
            <a:ext cx="246222" cy="24622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447CBAF-C51E-AF4A-9C35-3B92661ED5B4}"/>
              </a:ext>
            </a:extLst>
          </p:cNvPr>
          <p:cNvSpPr txBox="1"/>
          <p:nvPr/>
        </p:nvSpPr>
        <p:spPr>
          <a:xfrm>
            <a:off x="5367116" y="1338235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HomeTask</a:t>
            </a:r>
            <a:endParaRPr lang="en-US" sz="10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pic>
        <p:nvPicPr>
          <p:cNvPr id="37" name="Google Shape;530;p82">
            <a:extLst>
              <a:ext uri="{FF2B5EF4-FFF2-40B4-BE49-F238E27FC236}">
                <a16:creationId xmlns:a16="http://schemas.microsoft.com/office/drawing/2014/main" id="{1A85A128-207E-674E-8856-DD7B530737CD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795778" y="2238233"/>
            <a:ext cx="246222" cy="24622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5E1EFF6-15B2-384F-BCB0-C1C52F4D548B}"/>
              </a:ext>
            </a:extLst>
          </p:cNvPr>
          <p:cNvSpPr txBox="1"/>
          <p:nvPr/>
        </p:nvSpPr>
        <p:spPr>
          <a:xfrm>
            <a:off x="3042000" y="2238234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HomeTask</a:t>
            </a:r>
            <a:endParaRPr lang="en-US" sz="10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pic>
        <p:nvPicPr>
          <p:cNvPr id="40" name="Google Shape;530;p82">
            <a:extLst>
              <a:ext uri="{FF2B5EF4-FFF2-40B4-BE49-F238E27FC236}">
                <a16:creationId xmlns:a16="http://schemas.microsoft.com/office/drawing/2014/main" id="{5CFAE274-29AE-C64A-BF63-F1789CC1D217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308984" y="2232180"/>
            <a:ext cx="246222" cy="24622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95D51D4-1014-904E-B98B-1180866B6EA9}"/>
              </a:ext>
            </a:extLst>
          </p:cNvPr>
          <p:cNvSpPr txBox="1"/>
          <p:nvPr/>
        </p:nvSpPr>
        <p:spPr>
          <a:xfrm>
            <a:off x="7555206" y="2232181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HomeTask</a:t>
            </a:r>
            <a:endParaRPr lang="en-US" sz="10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pic>
        <p:nvPicPr>
          <p:cNvPr id="43" name="Google Shape;530;p82">
            <a:extLst>
              <a:ext uri="{FF2B5EF4-FFF2-40B4-BE49-F238E27FC236}">
                <a16:creationId xmlns:a16="http://schemas.microsoft.com/office/drawing/2014/main" id="{6016A700-1ED8-3F49-9B85-B41B9D0E7D4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308984" y="3091037"/>
            <a:ext cx="246222" cy="24622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DB3247B-A3F0-8046-BAAC-3C02B58CC273}"/>
              </a:ext>
            </a:extLst>
          </p:cNvPr>
          <p:cNvSpPr txBox="1"/>
          <p:nvPr/>
        </p:nvSpPr>
        <p:spPr>
          <a:xfrm>
            <a:off x="7555206" y="3091038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HomeTask</a:t>
            </a:r>
            <a:endParaRPr lang="en-US" sz="10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pic>
        <p:nvPicPr>
          <p:cNvPr id="45" name="Google Shape;530;p82">
            <a:extLst>
              <a:ext uri="{FF2B5EF4-FFF2-40B4-BE49-F238E27FC236}">
                <a16:creationId xmlns:a16="http://schemas.microsoft.com/office/drawing/2014/main" id="{4772A2BC-247A-A74E-9DD6-82B153D02F2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747413" y="3091037"/>
            <a:ext cx="246222" cy="24622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D7CD912-58CB-7049-A55E-A067EF213E43}"/>
              </a:ext>
            </a:extLst>
          </p:cNvPr>
          <p:cNvSpPr txBox="1"/>
          <p:nvPr/>
        </p:nvSpPr>
        <p:spPr>
          <a:xfrm>
            <a:off x="2993635" y="3091038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HomeTask</a:t>
            </a:r>
            <a:endParaRPr lang="en-US" sz="10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pic>
        <p:nvPicPr>
          <p:cNvPr id="47" name="Google Shape;530;p82">
            <a:extLst>
              <a:ext uri="{FF2B5EF4-FFF2-40B4-BE49-F238E27FC236}">
                <a16:creationId xmlns:a16="http://schemas.microsoft.com/office/drawing/2014/main" id="{C44CB1B9-3F0C-B640-9B91-7E329BDB5ABD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747413" y="3945115"/>
            <a:ext cx="246222" cy="24622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F2CEF8E-768B-2A42-AE60-B91443CA1636}"/>
              </a:ext>
            </a:extLst>
          </p:cNvPr>
          <p:cNvSpPr txBox="1"/>
          <p:nvPr/>
        </p:nvSpPr>
        <p:spPr>
          <a:xfrm>
            <a:off x="2993635" y="3945116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HomeTask</a:t>
            </a:r>
            <a:endParaRPr lang="en-US" sz="10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pic>
        <p:nvPicPr>
          <p:cNvPr id="51" name="Google Shape;225;p40">
            <a:extLst>
              <a:ext uri="{FF2B5EF4-FFF2-40B4-BE49-F238E27FC236}">
                <a16:creationId xmlns:a16="http://schemas.microsoft.com/office/drawing/2014/main" id="{144C3652-C501-1346-B7AB-83586BA2F636}"/>
              </a:ext>
            </a:extLst>
          </p:cNvPr>
          <p:cNvPicPr preferRelativeResize="0"/>
          <p:nvPr/>
        </p:nvPicPr>
        <p:blipFill>
          <a:blip r:embed="rId4"/>
          <a:srcRect l="18187" r="18187"/>
          <a:stretch/>
        </p:blipFill>
        <p:spPr>
          <a:xfrm>
            <a:off x="3165384" y="878379"/>
            <a:ext cx="419930" cy="39600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2" name="Google Shape;225;p40">
            <a:extLst>
              <a:ext uri="{FF2B5EF4-FFF2-40B4-BE49-F238E27FC236}">
                <a16:creationId xmlns:a16="http://schemas.microsoft.com/office/drawing/2014/main" id="{2E53F201-6B1A-E248-8C85-AE31C0183E3A}"/>
              </a:ext>
            </a:extLst>
          </p:cNvPr>
          <p:cNvPicPr preferRelativeResize="0"/>
          <p:nvPr/>
        </p:nvPicPr>
        <p:blipFill>
          <a:blip r:embed="rId5"/>
          <a:srcRect t="2849" b="2849"/>
          <a:stretch/>
        </p:blipFill>
        <p:spPr>
          <a:xfrm>
            <a:off x="761508" y="2616086"/>
            <a:ext cx="419930" cy="39600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3" name="Google Shape;225;p40">
            <a:extLst>
              <a:ext uri="{FF2B5EF4-FFF2-40B4-BE49-F238E27FC236}">
                <a16:creationId xmlns:a16="http://schemas.microsoft.com/office/drawing/2014/main" id="{67D6B569-9B1F-6D43-841D-442FF92691E3}"/>
              </a:ext>
            </a:extLst>
          </p:cNvPr>
          <p:cNvPicPr preferRelativeResize="0"/>
          <p:nvPr/>
        </p:nvPicPr>
        <p:blipFill>
          <a:blip r:embed="rId6"/>
          <a:srcRect t="2849" b="2849"/>
          <a:stretch/>
        </p:blipFill>
        <p:spPr>
          <a:xfrm>
            <a:off x="5379110" y="1770693"/>
            <a:ext cx="419930" cy="39600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4" name="Google Shape;225;p40">
            <a:extLst>
              <a:ext uri="{FF2B5EF4-FFF2-40B4-BE49-F238E27FC236}">
                <a16:creationId xmlns:a16="http://schemas.microsoft.com/office/drawing/2014/main" id="{9503C9EF-9A4D-F741-957E-D9787DBAAD39}"/>
              </a:ext>
            </a:extLst>
          </p:cNvPr>
          <p:cNvPicPr preferRelativeResize="0"/>
          <p:nvPr/>
        </p:nvPicPr>
        <p:blipFill>
          <a:blip r:embed="rId7"/>
          <a:srcRect t="2849" b="2849"/>
          <a:stretch/>
        </p:blipFill>
        <p:spPr>
          <a:xfrm>
            <a:off x="5169145" y="2616086"/>
            <a:ext cx="419930" cy="39600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6" name="Google Shape;225;p40">
            <a:extLst>
              <a:ext uri="{FF2B5EF4-FFF2-40B4-BE49-F238E27FC236}">
                <a16:creationId xmlns:a16="http://schemas.microsoft.com/office/drawing/2014/main" id="{961AE516-CE39-C146-B04E-6F9CCFC749A3}"/>
              </a:ext>
            </a:extLst>
          </p:cNvPr>
          <p:cNvPicPr preferRelativeResize="0"/>
          <p:nvPr/>
        </p:nvPicPr>
        <p:blipFill>
          <a:blip r:embed="rId8"/>
          <a:srcRect t="2849" b="2849"/>
          <a:stretch/>
        </p:blipFill>
        <p:spPr>
          <a:xfrm>
            <a:off x="787457" y="3436703"/>
            <a:ext cx="419930" cy="39600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7" name="Google Shape;225;p40">
            <a:extLst>
              <a:ext uri="{FF2B5EF4-FFF2-40B4-BE49-F238E27FC236}">
                <a16:creationId xmlns:a16="http://schemas.microsoft.com/office/drawing/2014/main" id="{AF4E17D5-3459-B545-8950-6FD1DC61D95F}"/>
              </a:ext>
            </a:extLst>
          </p:cNvPr>
          <p:cNvPicPr preferRelativeResize="0"/>
          <p:nvPr/>
        </p:nvPicPr>
        <p:blipFill>
          <a:blip r:embed="rId9"/>
          <a:srcRect t="2849" b="2849"/>
          <a:stretch/>
        </p:blipFill>
        <p:spPr>
          <a:xfrm>
            <a:off x="787457" y="1770693"/>
            <a:ext cx="419930" cy="39600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8" name="Google Shape;225;p40">
            <a:extLst>
              <a:ext uri="{FF2B5EF4-FFF2-40B4-BE49-F238E27FC236}">
                <a16:creationId xmlns:a16="http://schemas.microsoft.com/office/drawing/2014/main" id="{5D9B9C18-2AFF-6F45-91A9-E24FAB89A0AE}"/>
              </a:ext>
            </a:extLst>
          </p:cNvPr>
          <p:cNvPicPr preferRelativeResize="0"/>
          <p:nvPr/>
        </p:nvPicPr>
        <p:blipFill>
          <a:blip r:embed="rId10"/>
          <a:srcRect t="2849" b="2849"/>
          <a:stretch/>
        </p:blipFill>
        <p:spPr>
          <a:xfrm>
            <a:off x="3165384" y="4326414"/>
            <a:ext cx="419930" cy="39600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720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Программа курса</a:t>
            </a:r>
            <a:endParaRPr dirty="0"/>
          </a:p>
        </p:txBody>
      </p:sp>
      <p:sp>
        <p:nvSpPr>
          <p:cNvPr id="271" name="Google Shape;271;p44"/>
          <p:cNvSpPr/>
          <p:nvPr/>
        </p:nvSpPr>
        <p:spPr>
          <a:xfrm>
            <a:off x="500550" y="1104419"/>
            <a:ext cx="297908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44500"/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Введение в финансовые рынки и машинное обучение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2" name="Google Shape;271;p44">
            <a:extLst>
              <a:ext uri="{FF2B5EF4-FFF2-40B4-BE49-F238E27FC236}">
                <a16:creationId xmlns:a16="http://schemas.microsoft.com/office/drawing/2014/main" id="{D8FD06C8-E377-A548-A8E0-938A22A6A104}"/>
              </a:ext>
            </a:extLst>
          </p:cNvPr>
          <p:cNvSpPr/>
          <p:nvPr/>
        </p:nvSpPr>
        <p:spPr>
          <a:xfrm>
            <a:off x="2226713" y="1892008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22479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Введение в финансовые рынки и основные понятия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3" name="Google Shape;271;p44">
            <a:extLst>
              <a:ext uri="{FF2B5EF4-FFF2-40B4-BE49-F238E27FC236}">
                <a16:creationId xmlns:a16="http://schemas.microsoft.com/office/drawing/2014/main" id="{0FE2E67F-87DB-BA4A-8DD0-D5FDE2391C49}"/>
              </a:ext>
            </a:extLst>
          </p:cNvPr>
          <p:cNvSpPr/>
          <p:nvPr/>
        </p:nvSpPr>
        <p:spPr>
          <a:xfrm>
            <a:off x="2226713" y="2397970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Основы машинного обучения и его применение </a:t>
            </a:r>
            <a:r>
              <a:rPr lang="ru-RU" sz="1200">
                <a:solidFill>
                  <a:srgbClr val="1F1F1F"/>
                </a:solidFill>
                <a:latin typeface="+mn-lt"/>
                <a:sym typeface="Roboto"/>
              </a:rPr>
              <a:t>в финансах</a:t>
            </a:r>
            <a:endParaRPr lang="ru-RU"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6" name="Google Shape;271;p44">
            <a:extLst>
              <a:ext uri="{FF2B5EF4-FFF2-40B4-BE49-F238E27FC236}">
                <a16:creationId xmlns:a16="http://schemas.microsoft.com/office/drawing/2014/main" id="{7A56B114-1520-2F4F-BC28-2EADE862D379}"/>
              </a:ext>
            </a:extLst>
          </p:cNvPr>
          <p:cNvSpPr/>
          <p:nvPr/>
        </p:nvSpPr>
        <p:spPr>
          <a:xfrm>
            <a:off x="2212321" y="2903932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Основы статистики и временных рядов в анализе финансов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7" name="Google Shape;271;p44">
            <a:extLst>
              <a:ext uri="{FF2B5EF4-FFF2-40B4-BE49-F238E27FC236}">
                <a16:creationId xmlns:a16="http://schemas.microsoft.com/office/drawing/2014/main" id="{93DB87C6-9A77-BE48-AFE8-9E6FD684BDEB}"/>
              </a:ext>
            </a:extLst>
          </p:cNvPr>
          <p:cNvSpPr/>
          <p:nvPr/>
        </p:nvSpPr>
        <p:spPr>
          <a:xfrm>
            <a:off x="2226713" y="3409894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Инструменты анализа финансовых данных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1180B41-AAC0-2546-8533-191E5D9B7F77}"/>
              </a:ext>
            </a:extLst>
          </p:cNvPr>
          <p:cNvCxnSpPr>
            <a:cxnSpLocks/>
            <a:stCxn id="271" idx="2"/>
            <a:endCxn id="12" idx="1"/>
          </p:cNvCxnSpPr>
          <p:nvPr/>
        </p:nvCxnSpPr>
        <p:spPr>
          <a:xfrm rot="16200000" flipH="1">
            <a:off x="1905257" y="1768551"/>
            <a:ext cx="406289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828FA00-64F5-D64E-A4E8-78AD68A71E2D}"/>
              </a:ext>
            </a:extLst>
          </p:cNvPr>
          <p:cNvCxnSpPr>
            <a:cxnSpLocks/>
            <a:stCxn id="271" idx="2"/>
            <a:endCxn id="13" idx="1"/>
          </p:cNvCxnSpPr>
          <p:nvPr/>
        </p:nvCxnSpPr>
        <p:spPr>
          <a:xfrm rot="16200000" flipH="1">
            <a:off x="1652276" y="2021532"/>
            <a:ext cx="912251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B9CA35D-F3DD-2349-BB63-178A3D48C12C}"/>
              </a:ext>
            </a:extLst>
          </p:cNvPr>
          <p:cNvCxnSpPr>
            <a:cxnSpLocks/>
            <a:stCxn id="271" idx="2"/>
            <a:endCxn id="16" idx="1"/>
          </p:cNvCxnSpPr>
          <p:nvPr/>
        </p:nvCxnSpPr>
        <p:spPr>
          <a:xfrm rot="16200000" flipH="1">
            <a:off x="1392099" y="2281709"/>
            <a:ext cx="1418213" cy="2222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7BABB97-37B4-2248-9138-F1BB4D6122DE}"/>
              </a:ext>
            </a:extLst>
          </p:cNvPr>
          <p:cNvCxnSpPr>
            <a:cxnSpLocks/>
            <a:stCxn id="271" idx="2"/>
            <a:endCxn id="17" idx="1"/>
          </p:cNvCxnSpPr>
          <p:nvPr/>
        </p:nvCxnSpPr>
        <p:spPr>
          <a:xfrm rot="16200000" flipH="1">
            <a:off x="1146314" y="2527494"/>
            <a:ext cx="1924175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7207DC4F-0418-0E43-AEA2-26001954E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02577"/>
              </p:ext>
            </p:extLst>
          </p:nvPr>
        </p:nvGraphicFramePr>
        <p:xfrm>
          <a:off x="5355768" y="573874"/>
          <a:ext cx="2226910" cy="304800"/>
        </p:xfrm>
        <a:graphic>
          <a:graphicData uri="http://schemas.openxmlformats.org/drawingml/2006/table">
            <a:tbl>
              <a:tblPr firstRow="1" bandRow="1"/>
              <a:tblGrid>
                <a:gridCol w="318130">
                  <a:extLst>
                    <a:ext uri="{9D8B030D-6E8A-4147-A177-3AD203B41FA5}">
                      <a16:colId xmlns:a16="http://schemas.microsoft.com/office/drawing/2014/main" val="884960188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277746667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54781870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1334008315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209860974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38538779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63781807"/>
                    </a:ext>
                  </a:extLst>
                </a:gridCol>
              </a:tblGrid>
              <a:tr h="25024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3204"/>
                  </a:ext>
                </a:extLst>
              </a:tr>
            </a:tbl>
          </a:graphicData>
        </a:graphic>
      </p:graphicFrame>
      <p:pic>
        <p:nvPicPr>
          <p:cNvPr id="46" name="Google Shape;530;p82">
            <a:extLst>
              <a:ext uri="{FF2B5EF4-FFF2-40B4-BE49-F238E27FC236}">
                <a16:creationId xmlns:a16="http://schemas.microsoft.com/office/drawing/2014/main" id="{43F299C2-9666-D540-A69A-8BF402009BE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244284" y="3446039"/>
            <a:ext cx="324002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64000B9-CA8D-D74A-98B4-3BFBB2C52658}"/>
              </a:ext>
            </a:extLst>
          </p:cNvPr>
          <p:cNvSpPr txBox="1"/>
          <p:nvPr/>
        </p:nvSpPr>
        <p:spPr>
          <a:xfrm rot="20748746">
            <a:off x="7603438" y="338994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kayaTelivigala" pitchFamily="2" charset="77"/>
                <a:cs typeface="Apple Chancery" panose="03020702040506060504" pitchFamily="66" charset="-79"/>
              </a:rPr>
              <a:t>HomeTask</a:t>
            </a:r>
            <a:endParaRPr lang="en-US" dirty="0"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18" name="Google Shape;271;p44">
            <a:extLst>
              <a:ext uri="{FF2B5EF4-FFF2-40B4-BE49-F238E27FC236}">
                <a16:creationId xmlns:a16="http://schemas.microsoft.com/office/drawing/2014/main" id="{D77AA650-7B6A-2E4F-A234-07C44F1AF1CD}"/>
              </a:ext>
            </a:extLst>
          </p:cNvPr>
          <p:cNvSpPr/>
          <p:nvPr/>
        </p:nvSpPr>
        <p:spPr>
          <a:xfrm>
            <a:off x="2226713" y="3915856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Практическое введение в </a:t>
            </a:r>
            <a:r>
              <a:rPr lang="en-US" sz="1200" dirty="0">
                <a:solidFill>
                  <a:srgbClr val="1F1F1F"/>
                </a:solidFill>
                <a:latin typeface="+mn-lt"/>
                <a:sym typeface="Roboto"/>
              </a:rPr>
              <a:t>Python </a:t>
            </a:r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для финансового анализа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E4FCD50-FA53-BF4C-9AB8-F81862AA8721}"/>
              </a:ext>
            </a:extLst>
          </p:cNvPr>
          <p:cNvCxnSpPr>
            <a:cxnSpLocks/>
            <a:stCxn id="271" idx="2"/>
            <a:endCxn id="18" idx="1"/>
          </p:cNvCxnSpPr>
          <p:nvPr/>
        </p:nvCxnSpPr>
        <p:spPr>
          <a:xfrm rot="16200000" flipH="1">
            <a:off x="893333" y="2780475"/>
            <a:ext cx="2430137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6F7B92-1FC8-F044-8809-FBF8C1B8F030}"/>
              </a:ext>
            </a:extLst>
          </p:cNvPr>
          <p:cNvSpPr txBox="1"/>
          <p:nvPr/>
        </p:nvSpPr>
        <p:spPr>
          <a:xfrm>
            <a:off x="1082487" y="195150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31</a:t>
            </a:r>
            <a:r>
              <a:rPr lang="en-US" sz="1200" dirty="0"/>
              <a:t>.07 -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434182-F8BC-6A45-B76D-A6DDAA3D9E00}"/>
              </a:ext>
            </a:extLst>
          </p:cNvPr>
          <p:cNvSpPr txBox="1"/>
          <p:nvPr/>
        </p:nvSpPr>
        <p:spPr>
          <a:xfrm>
            <a:off x="1082487" y="2451661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07.08 -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FEC08-4192-194E-9CDB-196400C6DFCC}"/>
              </a:ext>
            </a:extLst>
          </p:cNvPr>
          <p:cNvSpPr txBox="1"/>
          <p:nvPr/>
        </p:nvSpPr>
        <p:spPr>
          <a:xfrm>
            <a:off x="1082487" y="2966252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12.08 -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DA3473-8780-494C-8D9C-4086F1D06A63}"/>
              </a:ext>
            </a:extLst>
          </p:cNvPr>
          <p:cNvSpPr txBox="1"/>
          <p:nvPr/>
        </p:nvSpPr>
        <p:spPr>
          <a:xfrm>
            <a:off x="1082487" y="346982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14.08 -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F47461-4FA5-1F4E-B2BC-75B5E5DD97B3}"/>
              </a:ext>
            </a:extLst>
          </p:cNvPr>
          <p:cNvSpPr txBox="1"/>
          <p:nvPr/>
        </p:nvSpPr>
        <p:spPr>
          <a:xfrm>
            <a:off x="1082487" y="3980043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19.08 -</a:t>
            </a:r>
          </a:p>
        </p:txBody>
      </p:sp>
      <p:pic>
        <p:nvPicPr>
          <p:cNvPr id="32" name="Google Shape;225;p40">
            <a:extLst>
              <a:ext uri="{FF2B5EF4-FFF2-40B4-BE49-F238E27FC236}">
                <a16:creationId xmlns:a16="http://schemas.microsoft.com/office/drawing/2014/main" id="{81ED1289-B687-F04C-ACCE-E6C6681EFFC3}"/>
              </a:ext>
            </a:extLst>
          </p:cNvPr>
          <p:cNvPicPr preferRelativeResize="0"/>
          <p:nvPr/>
        </p:nvPicPr>
        <p:blipFill>
          <a:blip r:embed="rId4"/>
          <a:srcRect l="18187" r="18187"/>
          <a:stretch/>
        </p:blipFill>
        <p:spPr>
          <a:xfrm>
            <a:off x="612428" y="1196068"/>
            <a:ext cx="419930" cy="39600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6060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Программа курса</a:t>
            </a:r>
            <a:endParaRPr dirty="0"/>
          </a:p>
        </p:txBody>
      </p:sp>
      <p:sp>
        <p:nvSpPr>
          <p:cNvPr id="271" name="Google Shape;271;p44"/>
          <p:cNvSpPr/>
          <p:nvPr/>
        </p:nvSpPr>
        <p:spPr>
          <a:xfrm>
            <a:off x="500550" y="1104419"/>
            <a:ext cx="297908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44500"/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Технический анализ финансовых рынков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2" name="Google Shape;271;p44">
            <a:extLst>
              <a:ext uri="{FF2B5EF4-FFF2-40B4-BE49-F238E27FC236}">
                <a16:creationId xmlns:a16="http://schemas.microsoft.com/office/drawing/2014/main" id="{D8FD06C8-E377-A548-A8E0-938A22A6A104}"/>
              </a:ext>
            </a:extLst>
          </p:cNvPr>
          <p:cNvSpPr/>
          <p:nvPr/>
        </p:nvSpPr>
        <p:spPr>
          <a:xfrm>
            <a:off x="2226713" y="1892008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Введение в технический анализ: графики и индикаторы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3" name="Google Shape;271;p44">
            <a:extLst>
              <a:ext uri="{FF2B5EF4-FFF2-40B4-BE49-F238E27FC236}">
                <a16:creationId xmlns:a16="http://schemas.microsoft.com/office/drawing/2014/main" id="{0FE2E67F-87DB-BA4A-8DD0-D5FDE2391C49}"/>
              </a:ext>
            </a:extLst>
          </p:cNvPr>
          <p:cNvSpPr/>
          <p:nvPr/>
        </p:nvSpPr>
        <p:spPr>
          <a:xfrm>
            <a:off x="2226713" y="2397970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Паттерны и стратегии технического анализа</a:t>
            </a:r>
          </a:p>
        </p:txBody>
      </p:sp>
      <p:sp>
        <p:nvSpPr>
          <p:cNvPr id="16" name="Google Shape;271;p44">
            <a:extLst>
              <a:ext uri="{FF2B5EF4-FFF2-40B4-BE49-F238E27FC236}">
                <a16:creationId xmlns:a16="http://schemas.microsoft.com/office/drawing/2014/main" id="{7A56B114-1520-2F4F-BC28-2EADE862D379}"/>
              </a:ext>
            </a:extLst>
          </p:cNvPr>
          <p:cNvSpPr/>
          <p:nvPr/>
        </p:nvSpPr>
        <p:spPr>
          <a:xfrm>
            <a:off x="2212321" y="2903932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Интеграция технического анализа с методами машинного обучения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7" name="Google Shape;271;p44">
            <a:extLst>
              <a:ext uri="{FF2B5EF4-FFF2-40B4-BE49-F238E27FC236}">
                <a16:creationId xmlns:a16="http://schemas.microsoft.com/office/drawing/2014/main" id="{93DB87C6-9A77-BE48-AFE8-9E6FD684BDEB}"/>
              </a:ext>
            </a:extLst>
          </p:cNvPr>
          <p:cNvSpPr/>
          <p:nvPr/>
        </p:nvSpPr>
        <p:spPr>
          <a:xfrm>
            <a:off x="2226713" y="3409894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Применение технического анализа к различным классам активов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1180B41-AAC0-2546-8533-191E5D9B7F77}"/>
              </a:ext>
            </a:extLst>
          </p:cNvPr>
          <p:cNvCxnSpPr>
            <a:cxnSpLocks/>
            <a:stCxn id="271" idx="2"/>
            <a:endCxn id="12" idx="1"/>
          </p:cNvCxnSpPr>
          <p:nvPr/>
        </p:nvCxnSpPr>
        <p:spPr>
          <a:xfrm rot="16200000" flipH="1">
            <a:off x="1905257" y="1768551"/>
            <a:ext cx="406289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828FA00-64F5-D64E-A4E8-78AD68A71E2D}"/>
              </a:ext>
            </a:extLst>
          </p:cNvPr>
          <p:cNvCxnSpPr>
            <a:cxnSpLocks/>
            <a:stCxn id="271" idx="2"/>
            <a:endCxn id="13" idx="1"/>
          </p:cNvCxnSpPr>
          <p:nvPr/>
        </p:nvCxnSpPr>
        <p:spPr>
          <a:xfrm rot="16200000" flipH="1">
            <a:off x="1652276" y="2021532"/>
            <a:ext cx="912251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B9CA35D-F3DD-2349-BB63-178A3D48C12C}"/>
              </a:ext>
            </a:extLst>
          </p:cNvPr>
          <p:cNvCxnSpPr>
            <a:cxnSpLocks/>
            <a:stCxn id="271" idx="2"/>
            <a:endCxn id="16" idx="1"/>
          </p:cNvCxnSpPr>
          <p:nvPr/>
        </p:nvCxnSpPr>
        <p:spPr>
          <a:xfrm rot="16200000" flipH="1">
            <a:off x="1392099" y="2281709"/>
            <a:ext cx="1418213" cy="2222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7BABB97-37B4-2248-9138-F1BB4D6122DE}"/>
              </a:ext>
            </a:extLst>
          </p:cNvPr>
          <p:cNvCxnSpPr>
            <a:cxnSpLocks/>
            <a:stCxn id="271" idx="2"/>
            <a:endCxn id="17" idx="1"/>
          </p:cNvCxnSpPr>
          <p:nvPr/>
        </p:nvCxnSpPr>
        <p:spPr>
          <a:xfrm rot="16200000" flipH="1">
            <a:off x="1146314" y="2527494"/>
            <a:ext cx="1924175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7207DC4F-0418-0E43-AEA2-26001954E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26478"/>
              </p:ext>
            </p:extLst>
          </p:nvPr>
        </p:nvGraphicFramePr>
        <p:xfrm>
          <a:off x="5355768" y="573874"/>
          <a:ext cx="2226910" cy="304800"/>
        </p:xfrm>
        <a:graphic>
          <a:graphicData uri="http://schemas.openxmlformats.org/drawingml/2006/table">
            <a:tbl>
              <a:tblPr firstRow="1" bandRow="1"/>
              <a:tblGrid>
                <a:gridCol w="318130">
                  <a:extLst>
                    <a:ext uri="{9D8B030D-6E8A-4147-A177-3AD203B41FA5}">
                      <a16:colId xmlns:a16="http://schemas.microsoft.com/office/drawing/2014/main" val="884960188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277746667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54781870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1334008315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209860974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38538779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63781807"/>
                    </a:ext>
                  </a:extLst>
                </a:gridCol>
              </a:tblGrid>
              <a:tr h="25024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3204"/>
                  </a:ext>
                </a:extLst>
              </a:tr>
            </a:tbl>
          </a:graphicData>
        </a:graphic>
      </p:graphicFrame>
      <p:sp>
        <p:nvSpPr>
          <p:cNvPr id="18" name="Google Shape;271;p44">
            <a:extLst>
              <a:ext uri="{FF2B5EF4-FFF2-40B4-BE49-F238E27FC236}">
                <a16:creationId xmlns:a16="http://schemas.microsoft.com/office/drawing/2014/main" id="{D77AA650-7B6A-2E4F-A234-07C44F1AF1CD}"/>
              </a:ext>
            </a:extLst>
          </p:cNvPr>
          <p:cNvSpPr/>
          <p:nvPr/>
        </p:nvSpPr>
        <p:spPr>
          <a:xfrm>
            <a:off x="2226713" y="3915856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Оценка и сравнение эффективности технического анализа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E4FCD50-FA53-BF4C-9AB8-F81862AA8721}"/>
              </a:ext>
            </a:extLst>
          </p:cNvPr>
          <p:cNvCxnSpPr>
            <a:cxnSpLocks/>
            <a:stCxn id="271" idx="2"/>
            <a:endCxn id="18" idx="1"/>
          </p:cNvCxnSpPr>
          <p:nvPr/>
        </p:nvCxnSpPr>
        <p:spPr>
          <a:xfrm rot="16200000" flipH="1">
            <a:off x="893333" y="2780475"/>
            <a:ext cx="2430137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6F7B92-1FC8-F044-8809-FBF8C1B8F030}"/>
              </a:ext>
            </a:extLst>
          </p:cNvPr>
          <p:cNvSpPr txBox="1"/>
          <p:nvPr/>
        </p:nvSpPr>
        <p:spPr>
          <a:xfrm>
            <a:off x="1082487" y="195150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ru-RU" sz="1200" dirty="0"/>
              <a:t>1</a:t>
            </a:r>
            <a:r>
              <a:rPr lang="en-US" sz="1200" dirty="0"/>
              <a:t>.08 -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434182-F8BC-6A45-B76D-A6DDAA3D9E00}"/>
              </a:ext>
            </a:extLst>
          </p:cNvPr>
          <p:cNvSpPr txBox="1"/>
          <p:nvPr/>
        </p:nvSpPr>
        <p:spPr>
          <a:xfrm>
            <a:off x="1082487" y="2451661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26.08 -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FEC08-4192-194E-9CDB-196400C6DFCC}"/>
              </a:ext>
            </a:extLst>
          </p:cNvPr>
          <p:cNvSpPr txBox="1"/>
          <p:nvPr/>
        </p:nvSpPr>
        <p:spPr>
          <a:xfrm>
            <a:off x="1082487" y="2966252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28.08 -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DA3473-8780-494C-8D9C-4086F1D06A63}"/>
              </a:ext>
            </a:extLst>
          </p:cNvPr>
          <p:cNvSpPr txBox="1"/>
          <p:nvPr/>
        </p:nvSpPr>
        <p:spPr>
          <a:xfrm>
            <a:off x="1082487" y="346982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02.09 -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F47461-4FA5-1F4E-B2BC-75B5E5DD97B3}"/>
              </a:ext>
            </a:extLst>
          </p:cNvPr>
          <p:cNvSpPr txBox="1"/>
          <p:nvPr/>
        </p:nvSpPr>
        <p:spPr>
          <a:xfrm>
            <a:off x="1082487" y="3980043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04.09 -</a:t>
            </a:r>
          </a:p>
        </p:txBody>
      </p:sp>
      <p:pic>
        <p:nvPicPr>
          <p:cNvPr id="28" name="Google Shape;225;p40">
            <a:extLst>
              <a:ext uri="{FF2B5EF4-FFF2-40B4-BE49-F238E27FC236}">
                <a16:creationId xmlns:a16="http://schemas.microsoft.com/office/drawing/2014/main" id="{459B96E0-370F-2F4D-9DE2-3AC8A96E4A9D}"/>
              </a:ext>
            </a:extLst>
          </p:cNvPr>
          <p:cNvPicPr preferRelativeResize="0"/>
          <p:nvPr/>
        </p:nvPicPr>
        <p:blipFill>
          <a:blip r:embed="rId3"/>
          <a:srcRect t="2849" b="2849"/>
          <a:stretch/>
        </p:blipFill>
        <p:spPr>
          <a:xfrm>
            <a:off x="625735" y="1205170"/>
            <a:ext cx="419930" cy="39600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6" name="Google Shape;530;p82">
            <a:extLst>
              <a:ext uri="{FF2B5EF4-FFF2-40B4-BE49-F238E27FC236}">
                <a16:creationId xmlns:a16="http://schemas.microsoft.com/office/drawing/2014/main" id="{43F299C2-9666-D540-A69A-8BF402009BE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244284" y="3951208"/>
            <a:ext cx="324002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64000B9-CA8D-D74A-98B4-3BFBB2C52658}"/>
              </a:ext>
            </a:extLst>
          </p:cNvPr>
          <p:cNvSpPr txBox="1"/>
          <p:nvPr/>
        </p:nvSpPr>
        <p:spPr>
          <a:xfrm rot="20748746">
            <a:off x="7603438" y="38951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kayaTelivigala" pitchFamily="2" charset="77"/>
                <a:cs typeface="Apple Chancery" panose="03020702040506060504" pitchFamily="66" charset="-79"/>
              </a:rPr>
              <a:t>HomeTask</a:t>
            </a:r>
            <a:endParaRPr lang="en-US" dirty="0">
              <a:latin typeface="Bradley Hand" pitchFamily="2" charset="77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6086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Программа курса</a:t>
            </a:r>
            <a:endParaRPr dirty="0"/>
          </a:p>
        </p:txBody>
      </p:sp>
      <p:sp>
        <p:nvSpPr>
          <p:cNvPr id="271" name="Google Shape;271;p44"/>
          <p:cNvSpPr/>
          <p:nvPr/>
        </p:nvSpPr>
        <p:spPr>
          <a:xfrm>
            <a:off x="500550" y="1104419"/>
            <a:ext cx="297908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44500"/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Подготовка данных и признаковая инженерия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2" name="Google Shape;271;p44">
            <a:extLst>
              <a:ext uri="{FF2B5EF4-FFF2-40B4-BE49-F238E27FC236}">
                <a16:creationId xmlns:a16="http://schemas.microsoft.com/office/drawing/2014/main" id="{D8FD06C8-E377-A548-A8E0-938A22A6A104}"/>
              </a:ext>
            </a:extLst>
          </p:cNvPr>
          <p:cNvSpPr/>
          <p:nvPr/>
        </p:nvSpPr>
        <p:spPr>
          <a:xfrm>
            <a:off x="2226713" y="1892008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Сбор и очистка финансовых данных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3" name="Google Shape;271;p44">
            <a:extLst>
              <a:ext uri="{FF2B5EF4-FFF2-40B4-BE49-F238E27FC236}">
                <a16:creationId xmlns:a16="http://schemas.microsoft.com/office/drawing/2014/main" id="{0FE2E67F-87DB-BA4A-8DD0-D5FDE2391C49}"/>
              </a:ext>
            </a:extLst>
          </p:cNvPr>
          <p:cNvSpPr/>
          <p:nvPr/>
        </p:nvSpPr>
        <p:spPr>
          <a:xfrm>
            <a:off x="2226713" y="2397970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Визуализация финансовых данных</a:t>
            </a:r>
          </a:p>
        </p:txBody>
      </p:sp>
      <p:sp>
        <p:nvSpPr>
          <p:cNvPr id="16" name="Google Shape;271;p44">
            <a:extLst>
              <a:ext uri="{FF2B5EF4-FFF2-40B4-BE49-F238E27FC236}">
                <a16:creationId xmlns:a16="http://schemas.microsoft.com/office/drawing/2014/main" id="{7A56B114-1520-2F4F-BC28-2EADE862D379}"/>
              </a:ext>
            </a:extLst>
          </p:cNvPr>
          <p:cNvSpPr/>
          <p:nvPr/>
        </p:nvSpPr>
        <p:spPr>
          <a:xfrm>
            <a:off x="2212321" y="2903932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Управление отсутствующими данными и аномалиями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7" name="Google Shape;271;p44">
            <a:extLst>
              <a:ext uri="{FF2B5EF4-FFF2-40B4-BE49-F238E27FC236}">
                <a16:creationId xmlns:a16="http://schemas.microsoft.com/office/drawing/2014/main" id="{93DB87C6-9A77-BE48-AFE8-9E6FD684BDEB}"/>
              </a:ext>
            </a:extLst>
          </p:cNvPr>
          <p:cNvSpPr/>
          <p:nvPr/>
        </p:nvSpPr>
        <p:spPr>
          <a:xfrm>
            <a:off x="2226713" y="3409894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Работа с большими объемами данных в финансах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1180B41-AAC0-2546-8533-191E5D9B7F77}"/>
              </a:ext>
            </a:extLst>
          </p:cNvPr>
          <p:cNvCxnSpPr>
            <a:cxnSpLocks/>
            <a:stCxn id="271" idx="2"/>
            <a:endCxn id="12" idx="1"/>
          </p:cNvCxnSpPr>
          <p:nvPr/>
        </p:nvCxnSpPr>
        <p:spPr>
          <a:xfrm rot="16200000" flipH="1">
            <a:off x="1905257" y="1768551"/>
            <a:ext cx="406289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828FA00-64F5-D64E-A4E8-78AD68A71E2D}"/>
              </a:ext>
            </a:extLst>
          </p:cNvPr>
          <p:cNvCxnSpPr>
            <a:cxnSpLocks/>
            <a:stCxn id="271" idx="2"/>
            <a:endCxn id="13" idx="1"/>
          </p:cNvCxnSpPr>
          <p:nvPr/>
        </p:nvCxnSpPr>
        <p:spPr>
          <a:xfrm rot="16200000" flipH="1">
            <a:off x="1652276" y="2021532"/>
            <a:ext cx="912251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B9CA35D-F3DD-2349-BB63-178A3D48C12C}"/>
              </a:ext>
            </a:extLst>
          </p:cNvPr>
          <p:cNvCxnSpPr>
            <a:cxnSpLocks/>
            <a:stCxn id="271" idx="2"/>
            <a:endCxn id="16" idx="1"/>
          </p:cNvCxnSpPr>
          <p:nvPr/>
        </p:nvCxnSpPr>
        <p:spPr>
          <a:xfrm rot="16200000" flipH="1">
            <a:off x="1392099" y="2281709"/>
            <a:ext cx="1418213" cy="2222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7BABB97-37B4-2248-9138-F1BB4D6122DE}"/>
              </a:ext>
            </a:extLst>
          </p:cNvPr>
          <p:cNvCxnSpPr>
            <a:cxnSpLocks/>
            <a:stCxn id="271" idx="2"/>
            <a:endCxn id="17" idx="1"/>
          </p:cNvCxnSpPr>
          <p:nvPr/>
        </p:nvCxnSpPr>
        <p:spPr>
          <a:xfrm rot="16200000" flipH="1">
            <a:off x="1146314" y="2527494"/>
            <a:ext cx="1924175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7207DC4F-0418-0E43-AEA2-26001954E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690647"/>
              </p:ext>
            </p:extLst>
          </p:nvPr>
        </p:nvGraphicFramePr>
        <p:xfrm>
          <a:off x="5355768" y="573874"/>
          <a:ext cx="2226910" cy="304800"/>
        </p:xfrm>
        <a:graphic>
          <a:graphicData uri="http://schemas.openxmlformats.org/drawingml/2006/table">
            <a:tbl>
              <a:tblPr firstRow="1" bandRow="1"/>
              <a:tblGrid>
                <a:gridCol w="318130">
                  <a:extLst>
                    <a:ext uri="{9D8B030D-6E8A-4147-A177-3AD203B41FA5}">
                      <a16:colId xmlns:a16="http://schemas.microsoft.com/office/drawing/2014/main" val="884960188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277746667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54781870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1334008315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209860974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38538779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63781807"/>
                    </a:ext>
                  </a:extLst>
                </a:gridCol>
              </a:tblGrid>
              <a:tr h="25024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3204"/>
                  </a:ext>
                </a:extLst>
              </a:tr>
            </a:tbl>
          </a:graphicData>
        </a:graphic>
      </p:graphicFrame>
      <p:sp>
        <p:nvSpPr>
          <p:cNvPr id="18" name="Google Shape;271;p44">
            <a:extLst>
              <a:ext uri="{FF2B5EF4-FFF2-40B4-BE49-F238E27FC236}">
                <a16:creationId xmlns:a16="http://schemas.microsoft.com/office/drawing/2014/main" id="{D77AA650-7B6A-2E4F-A234-07C44F1AF1CD}"/>
              </a:ext>
            </a:extLst>
          </p:cNvPr>
          <p:cNvSpPr/>
          <p:nvPr/>
        </p:nvSpPr>
        <p:spPr>
          <a:xfrm>
            <a:off x="2226713" y="3915856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Преобразование данных и создание признаков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E4FCD50-FA53-BF4C-9AB8-F81862AA8721}"/>
              </a:ext>
            </a:extLst>
          </p:cNvPr>
          <p:cNvCxnSpPr>
            <a:cxnSpLocks/>
            <a:stCxn id="271" idx="2"/>
            <a:endCxn id="18" idx="1"/>
          </p:cNvCxnSpPr>
          <p:nvPr/>
        </p:nvCxnSpPr>
        <p:spPr>
          <a:xfrm rot="16200000" flipH="1">
            <a:off x="893333" y="2780475"/>
            <a:ext cx="2430137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6F7B92-1FC8-F044-8809-FBF8C1B8F030}"/>
              </a:ext>
            </a:extLst>
          </p:cNvPr>
          <p:cNvSpPr txBox="1"/>
          <p:nvPr/>
        </p:nvSpPr>
        <p:spPr>
          <a:xfrm>
            <a:off x="1082487" y="195150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09.09 -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434182-F8BC-6A45-B76D-A6DDAA3D9E00}"/>
              </a:ext>
            </a:extLst>
          </p:cNvPr>
          <p:cNvSpPr txBox="1"/>
          <p:nvPr/>
        </p:nvSpPr>
        <p:spPr>
          <a:xfrm>
            <a:off x="1082487" y="2451661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11.09 -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FEC08-4192-194E-9CDB-196400C6DFCC}"/>
              </a:ext>
            </a:extLst>
          </p:cNvPr>
          <p:cNvSpPr txBox="1"/>
          <p:nvPr/>
        </p:nvSpPr>
        <p:spPr>
          <a:xfrm>
            <a:off x="1082487" y="2966252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16.09 -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DA3473-8780-494C-8D9C-4086F1D06A63}"/>
              </a:ext>
            </a:extLst>
          </p:cNvPr>
          <p:cNvSpPr txBox="1"/>
          <p:nvPr/>
        </p:nvSpPr>
        <p:spPr>
          <a:xfrm>
            <a:off x="1082487" y="346982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18.09 -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F47461-4FA5-1F4E-B2BC-75B5E5DD97B3}"/>
              </a:ext>
            </a:extLst>
          </p:cNvPr>
          <p:cNvSpPr txBox="1"/>
          <p:nvPr/>
        </p:nvSpPr>
        <p:spPr>
          <a:xfrm>
            <a:off x="1082487" y="3980043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23.09 -</a:t>
            </a:r>
          </a:p>
        </p:txBody>
      </p:sp>
      <p:pic>
        <p:nvPicPr>
          <p:cNvPr id="46" name="Google Shape;530;p82">
            <a:extLst>
              <a:ext uri="{FF2B5EF4-FFF2-40B4-BE49-F238E27FC236}">
                <a16:creationId xmlns:a16="http://schemas.microsoft.com/office/drawing/2014/main" id="{43F299C2-9666-D540-A69A-8BF402009BE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244284" y="3951208"/>
            <a:ext cx="324002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64000B9-CA8D-D74A-98B4-3BFBB2C52658}"/>
              </a:ext>
            </a:extLst>
          </p:cNvPr>
          <p:cNvSpPr txBox="1"/>
          <p:nvPr/>
        </p:nvSpPr>
        <p:spPr>
          <a:xfrm rot="20748746">
            <a:off x="7603438" y="38951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kayaTelivigala" pitchFamily="2" charset="77"/>
                <a:cs typeface="Apple Chancery" panose="03020702040506060504" pitchFamily="66" charset="-79"/>
              </a:rPr>
              <a:t>HomeTask</a:t>
            </a:r>
            <a:endParaRPr lang="en-US" dirty="0"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9" name="Google Shape;225;p40">
            <a:extLst>
              <a:ext uri="{FF2B5EF4-FFF2-40B4-BE49-F238E27FC236}">
                <a16:creationId xmlns:a16="http://schemas.microsoft.com/office/drawing/2014/main" id="{D3188FC7-BF31-944E-B056-08D2A4A16B5A}"/>
              </a:ext>
            </a:extLst>
          </p:cNvPr>
          <p:cNvPicPr preferRelativeResize="0"/>
          <p:nvPr/>
        </p:nvPicPr>
        <p:blipFill>
          <a:blip r:embed="rId4"/>
          <a:srcRect t="2849" b="2849"/>
          <a:stretch/>
        </p:blipFill>
        <p:spPr>
          <a:xfrm>
            <a:off x="598455" y="1223612"/>
            <a:ext cx="419930" cy="39600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093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Программа курса</a:t>
            </a:r>
            <a:endParaRPr dirty="0"/>
          </a:p>
        </p:txBody>
      </p:sp>
      <p:sp>
        <p:nvSpPr>
          <p:cNvPr id="271" name="Google Shape;271;p44"/>
          <p:cNvSpPr/>
          <p:nvPr/>
        </p:nvSpPr>
        <p:spPr>
          <a:xfrm>
            <a:off x="500550" y="1104419"/>
            <a:ext cx="297908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44500"/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Моделирование и стратегии на финансовых рынках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2" name="Google Shape;271;p44">
            <a:extLst>
              <a:ext uri="{FF2B5EF4-FFF2-40B4-BE49-F238E27FC236}">
                <a16:creationId xmlns:a16="http://schemas.microsoft.com/office/drawing/2014/main" id="{D8FD06C8-E377-A548-A8E0-938A22A6A104}"/>
              </a:ext>
            </a:extLst>
          </p:cNvPr>
          <p:cNvSpPr/>
          <p:nvPr/>
        </p:nvSpPr>
        <p:spPr>
          <a:xfrm>
            <a:off x="2226713" y="1892008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Основы классификации и регрессии в финансовых приложениях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3" name="Google Shape;271;p44">
            <a:extLst>
              <a:ext uri="{FF2B5EF4-FFF2-40B4-BE49-F238E27FC236}">
                <a16:creationId xmlns:a16="http://schemas.microsoft.com/office/drawing/2014/main" id="{0FE2E67F-87DB-BA4A-8DD0-D5FDE2391C49}"/>
              </a:ext>
            </a:extLst>
          </p:cNvPr>
          <p:cNvSpPr/>
          <p:nvPr/>
        </p:nvSpPr>
        <p:spPr>
          <a:xfrm>
            <a:off x="2226713" y="2397970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Моделирование временных рядов в прогнозировании цен</a:t>
            </a:r>
          </a:p>
        </p:txBody>
      </p:sp>
      <p:sp>
        <p:nvSpPr>
          <p:cNvPr id="16" name="Google Shape;271;p44">
            <a:extLst>
              <a:ext uri="{FF2B5EF4-FFF2-40B4-BE49-F238E27FC236}">
                <a16:creationId xmlns:a16="http://schemas.microsoft.com/office/drawing/2014/main" id="{7A56B114-1520-2F4F-BC28-2EADE862D379}"/>
              </a:ext>
            </a:extLst>
          </p:cNvPr>
          <p:cNvSpPr/>
          <p:nvPr/>
        </p:nvSpPr>
        <p:spPr>
          <a:xfrm>
            <a:off x="2212321" y="2903932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Стратегии торговли и оптимизация портфеля с использованием </a:t>
            </a:r>
            <a:r>
              <a:rPr lang="en-US" sz="1200" dirty="0">
                <a:solidFill>
                  <a:srgbClr val="1F1F1F"/>
                </a:solidFill>
                <a:latin typeface="+mn-lt"/>
                <a:sym typeface="Roboto"/>
              </a:rPr>
              <a:t>ML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7" name="Google Shape;271;p44">
            <a:extLst>
              <a:ext uri="{FF2B5EF4-FFF2-40B4-BE49-F238E27FC236}">
                <a16:creationId xmlns:a16="http://schemas.microsoft.com/office/drawing/2014/main" id="{93DB87C6-9A77-BE48-AFE8-9E6FD684BDEB}"/>
              </a:ext>
            </a:extLst>
          </p:cNvPr>
          <p:cNvSpPr/>
          <p:nvPr/>
        </p:nvSpPr>
        <p:spPr>
          <a:xfrm>
            <a:off x="2226713" y="3409894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Работа с высокочастотными данными в финансах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1180B41-AAC0-2546-8533-191E5D9B7F77}"/>
              </a:ext>
            </a:extLst>
          </p:cNvPr>
          <p:cNvCxnSpPr>
            <a:cxnSpLocks/>
            <a:stCxn id="271" idx="2"/>
            <a:endCxn id="12" idx="1"/>
          </p:cNvCxnSpPr>
          <p:nvPr/>
        </p:nvCxnSpPr>
        <p:spPr>
          <a:xfrm rot="16200000" flipH="1">
            <a:off x="1905257" y="1768551"/>
            <a:ext cx="406289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828FA00-64F5-D64E-A4E8-78AD68A71E2D}"/>
              </a:ext>
            </a:extLst>
          </p:cNvPr>
          <p:cNvCxnSpPr>
            <a:cxnSpLocks/>
            <a:stCxn id="271" idx="2"/>
            <a:endCxn id="13" idx="1"/>
          </p:cNvCxnSpPr>
          <p:nvPr/>
        </p:nvCxnSpPr>
        <p:spPr>
          <a:xfrm rot="16200000" flipH="1">
            <a:off x="1652276" y="2021532"/>
            <a:ext cx="912251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B9CA35D-F3DD-2349-BB63-178A3D48C12C}"/>
              </a:ext>
            </a:extLst>
          </p:cNvPr>
          <p:cNvCxnSpPr>
            <a:cxnSpLocks/>
            <a:stCxn id="271" idx="2"/>
            <a:endCxn id="16" idx="1"/>
          </p:cNvCxnSpPr>
          <p:nvPr/>
        </p:nvCxnSpPr>
        <p:spPr>
          <a:xfrm rot="16200000" flipH="1">
            <a:off x="1392099" y="2281709"/>
            <a:ext cx="1418213" cy="2222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7BABB97-37B4-2248-9138-F1BB4D6122DE}"/>
              </a:ext>
            </a:extLst>
          </p:cNvPr>
          <p:cNvCxnSpPr>
            <a:cxnSpLocks/>
            <a:stCxn id="271" idx="2"/>
            <a:endCxn id="17" idx="1"/>
          </p:cNvCxnSpPr>
          <p:nvPr/>
        </p:nvCxnSpPr>
        <p:spPr>
          <a:xfrm rot="16200000" flipH="1">
            <a:off x="1146314" y="2527494"/>
            <a:ext cx="1924175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7207DC4F-0418-0E43-AEA2-26001954E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52113"/>
              </p:ext>
            </p:extLst>
          </p:nvPr>
        </p:nvGraphicFramePr>
        <p:xfrm>
          <a:off x="5355768" y="573874"/>
          <a:ext cx="2226910" cy="304800"/>
        </p:xfrm>
        <a:graphic>
          <a:graphicData uri="http://schemas.openxmlformats.org/drawingml/2006/table">
            <a:tbl>
              <a:tblPr firstRow="1" bandRow="1"/>
              <a:tblGrid>
                <a:gridCol w="318130">
                  <a:extLst>
                    <a:ext uri="{9D8B030D-6E8A-4147-A177-3AD203B41FA5}">
                      <a16:colId xmlns:a16="http://schemas.microsoft.com/office/drawing/2014/main" val="884960188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277746667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54781870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1334008315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209860974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38538779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63781807"/>
                    </a:ext>
                  </a:extLst>
                </a:gridCol>
              </a:tblGrid>
              <a:tr h="25024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3204"/>
                  </a:ext>
                </a:extLst>
              </a:tr>
            </a:tbl>
          </a:graphicData>
        </a:graphic>
      </p:graphicFrame>
      <p:sp>
        <p:nvSpPr>
          <p:cNvPr id="18" name="Google Shape;271;p44">
            <a:extLst>
              <a:ext uri="{FF2B5EF4-FFF2-40B4-BE49-F238E27FC236}">
                <a16:creationId xmlns:a16="http://schemas.microsoft.com/office/drawing/2014/main" id="{D77AA650-7B6A-2E4F-A234-07C44F1AF1CD}"/>
              </a:ext>
            </a:extLst>
          </p:cNvPr>
          <p:cNvSpPr/>
          <p:nvPr/>
        </p:nvSpPr>
        <p:spPr>
          <a:xfrm>
            <a:off x="2226713" y="3915856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Применение регуляризации и оптимизации в финансовых моделях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E4FCD50-FA53-BF4C-9AB8-F81862AA8721}"/>
              </a:ext>
            </a:extLst>
          </p:cNvPr>
          <p:cNvCxnSpPr>
            <a:cxnSpLocks/>
            <a:stCxn id="271" idx="2"/>
            <a:endCxn id="18" idx="1"/>
          </p:cNvCxnSpPr>
          <p:nvPr/>
        </p:nvCxnSpPr>
        <p:spPr>
          <a:xfrm rot="16200000" flipH="1">
            <a:off x="893333" y="2780475"/>
            <a:ext cx="2430137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6F7B92-1FC8-F044-8809-FBF8C1B8F030}"/>
              </a:ext>
            </a:extLst>
          </p:cNvPr>
          <p:cNvSpPr txBox="1"/>
          <p:nvPr/>
        </p:nvSpPr>
        <p:spPr>
          <a:xfrm>
            <a:off x="1082487" y="195150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02.10 -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434182-F8BC-6A45-B76D-A6DDAA3D9E00}"/>
              </a:ext>
            </a:extLst>
          </p:cNvPr>
          <p:cNvSpPr txBox="1"/>
          <p:nvPr/>
        </p:nvSpPr>
        <p:spPr>
          <a:xfrm>
            <a:off x="1082487" y="2451661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07.10 -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FEC08-4192-194E-9CDB-196400C6DFCC}"/>
              </a:ext>
            </a:extLst>
          </p:cNvPr>
          <p:cNvSpPr txBox="1"/>
          <p:nvPr/>
        </p:nvSpPr>
        <p:spPr>
          <a:xfrm>
            <a:off x="1082487" y="2966252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09.10 -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DA3473-8780-494C-8D9C-4086F1D06A63}"/>
              </a:ext>
            </a:extLst>
          </p:cNvPr>
          <p:cNvSpPr txBox="1"/>
          <p:nvPr/>
        </p:nvSpPr>
        <p:spPr>
          <a:xfrm>
            <a:off x="1082487" y="346982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14.10 -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F47461-4FA5-1F4E-B2BC-75B5E5DD97B3}"/>
              </a:ext>
            </a:extLst>
          </p:cNvPr>
          <p:cNvSpPr txBox="1"/>
          <p:nvPr/>
        </p:nvSpPr>
        <p:spPr>
          <a:xfrm>
            <a:off x="1082487" y="3980043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16.10 -</a:t>
            </a:r>
          </a:p>
        </p:txBody>
      </p:sp>
      <p:pic>
        <p:nvPicPr>
          <p:cNvPr id="46" name="Google Shape;530;p82">
            <a:extLst>
              <a:ext uri="{FF2B5EF4-FFF2-40B4-BE49-F238E27FC236}">
                <a16:creationId xmlns:a16="http://schemas.microsoft.com/office/drawing/2014/main" id="{43F299C2-9666-D540-A69A-8BF402009BE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244284" y="3951208"/>
            <a:ext cx="324002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64000B9-CA8D-D74A-98B4-3BFBB2C52658}"/>
              </a:ext>
            </a:extLst>
          </p:cNvPr>
          <p:cNvSpPr txBox="1"/>
          <p:nvPr/>
        </p:nvSpPr>
        <p:spPr>
          <a:xfrm rot="20748746">
            <a:off x="7603438" y="38951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kayaTelivigala" pitchFamily="2" charset="77"/>
                <a:cs typeface="Apple Chancery" panose="03020702040506060504" pitchFamily="66" charset="-79"/>
              </a:rPr>
              <a:t>HomeTask</a:t>
            </a:r>
            <a:endParaRPr lang="en-US" dirty="0"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9" name="Google Shape;225;p40">
            <a:extLst>
              <a:ext uri="{FF2B5EF4-FFF2-40B4-BE49-F238E27FC236}">
                <a16:creationId xmlns:a16="http://schemas.microsoft.com/office/drawing/2014/main" id="{D3188FC7-BF31-944E-B056-08D2A4A16B5A}"/>
              </a:ext>
            </a:extLst>
          </p:cNvPr>
          <p:cNvPicPr preferRelativeResize="0"/>
          <p:nvPr/>
        </p:nvPicPr>
        <p:blipFill>
          <a:blip r:embed="rId4"/>
          <a:srcRect t="2849" b="2849"/>
          <a:stretch/>
        </p:blipFill>
        <p:spPr>
          <a:xfrm>
            <a:off x="598455" y="1223612"/>
            <a:ext cx="419930" cy="39600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79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dirty="0"/>
              <a:t>ML </a:t>
            </a:r>
            <a:r>
              <a:rPr lang="ru-RU" sz="3200" dirty="0"/>
              <a:t>для финансового анализа</a:t>
            </a:r>
            <a:br>
              <a:rPr lang="en-US" sz="3200" dirty="0"/>
            </a:br>
            <a:r>
              <a:rPr lang="ru-RU" sz="2400" dirty="0"/>
              <a:t>Интеграция технического анализа с методами машинного обучения.</a:t>
            </a:r>
            <a:endParaRPr b="0"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Открытый урок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2060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8" name="Google Shape;278;p64">
            <a:extLst>
              <a:ext uri="{FF2B5EF4-FFF2-40B4-BE49-F238E27FC236}">
                <a16:creationId xmlns:a16="http://schemas.microsoft.com/office/drawing/2014/main" id="{DC03452F-6B2F-EA48-9B01-C3577A3005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DBDA60-D1B3-5B41-A4D2-CDAE2DD6B0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Google Shape;209;p48">
            <a:extLst>
              <a:ext uri="{FF2B5EF4-FFF2-40B4-BE49-F238E27FC236}">
                <a16:creationId xmlns:a16="http://schemas.microsoft.com/office/drawing/2014/main" id="{D0D012C5-1A3B-EC4C-B8A7-64C8AF21B41A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5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Программа курса</a:t>
            </a:r>
            <a:endParaRPr dirty="0"/>
          </a:p>
        </p:txBody>
      </p:sp>
      <p:sp>
        <p:nvSpPr>
          <p:cNvPr id="271" name="Google Shape;271;p44"/>
          <p:cNvSpPr/>
          <p:nvPr/>
        </p:nvSpPr>
        <p:spPr>
          <a:xfrm>
            <a:off x="500550" y="1104419"/>
            <a:ext cx="297908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44500"/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Глубокое обучение и практические аспекты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2" name="Google Shape;271;p44">
            <a:extLst>
              <a:ext uri="{FF2B5EF4-FFF2-40B4-BE49-F238E27FC236}">
                <a16:creationId xmlns:a16="http://schemas.microsoft.com/office/drawing/2014/main" id="{D8FD06C8-E377-A548-A8E0-938A22A6A104}"/>
              </a:ext>
            </a:extLst>
          </p:cNvPr>
          <p:cNvSpPr/>
          <p:nvPr/>
        </p:nvSpPr>
        <p:spPr>
          <a:xfrm>
            <a:off x="2226713" y="1892008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Введение в глубокое обучение и нейронные сети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3" name="Google Shape;271;p44">
            <a:extLst>
              <a:ext uri="{FF2B5EF4-FFF2-40B4-BE49-F238E27FC236}">
                <a16:creationId xmlns:a16="http://schemas.microsoft.com/office/drawing/2014/main" id="{0FE2E67F-87DB-BA4A-8DD0-D5FDE2391C49}"/>
              </a:ext>
            </a:extLst>
          </p:cNvPr>
          <p:cNvSpPr/>
          <p:nvPr/>
        </p:nvSpPr>
        <p:spPr>
          <a:xfrm>
            <a:off x="2226713" y="2397970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Применение нейронных сетей в анализе финансовых рынков</a:t>
            </a:r>
          </a:p>
        </p:txBody>
      </p:sp>
      <p:sp>
        <p:nvSpPr>
          <p:cNvPr id="16" name="Google Shape;271;p44">
            <a:extLst>
              <a:ext uri="{FF2B5EF4-FFF2-40B4-BE49-F238E27FC236}">
                <a16:creationId xmlns:a16="http://schemas.microsoft.com/office/drawing/2014/main" id="{7A56B114-1520-2F4F-BC28-2EADE862D379}"/>
              </a:ext>
            </a:extLst>
          </p:cNvPr>
          <p:cNvSpPr/>
          <p:nvPr/>
        </p:nvSpPr>
        <p:spPr>
          <a:xfrm>
            <a:off x="2212321" y="2903932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Этические и регуляторные аспекты применения </a:t>
            </a:r>
            <a:r>
              <a:rPr lang="en-US" sz="1200" dirty="0">
                <a:solidFill>
                  <a:srgbClr val="1F1F1F"/>
                </a:solidFill>
                <a:latin typeface="+mn-lt"/>
                <a:sym typeface="Roboto"/>
              </a:rPr>
              <a:t>ML </a:t>
            </a:r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в финансах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7" name="Google Shape;271;p44">
            <a:extLst>
              <a:ext uri="{FF2B5EF4-FFF2-40B4-BE49-F238E27FC236}">
                <a16:creationId xmlns:a16="http://schemas.microsoft.com/office/drawing/2014/main" id="{93DB87C6-9A77-BE48-AFE8-9E6FD684BDEB}"/>
              </a:ext>
            </a:extLst>
          </p:cNvPr>
          <p:cNvSpPr/>
          <p:nvPr/>
        </p:nvSpPr>
        <p:spPr>
          <a:xfrm>
            <a:off x="2226713" y="3409894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Создание и обучение глубоких моделей в </a:t>
            </a:r>
            <a:r>
              <a:rPr lang="en-US" sz="1200" dirty="0">
                <a:solidFill>
                  <a:srgbClr val="1F1F1F"/>
                </a:solidFill>
                <a:latin typeface="+mn-lt"/>
                <a:sym typeface="Roboto"/>
              </a:rPr>
              <a:t>Python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1180B41-AAC0-2546-8533-191E5D9B7F77}"/>
              </a:ext>
            </a:extLst>
          </p:cNvPr>
          <p:cNvCxnSpPr>
            <a:cxnSpLocks/>
            <a:stCxn id="271" idx="2"/>
            <a:endCxn id="12" idx="1"/>
          </p:cNvCxnSpPr>
          <p:nvPr/>
        </p:nvCxnSpPr>
        <p:spPr>
          <a:xfrm rot="16200000" flipH="1">
            <a:off x="1905257" y="1768551"/>
            <a:ext cx="406289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828FA00-64F5-D64E-A4E8-78AD68A71E2D}"/>
              </a:ext>
            </a:extLst>
          </p:cNvPr>
          <p:cNvCxnSpPr>
            <a:cxnSpLocks/>
            <a:stCxn id="271" idx="2"/>
            <a:endCxn id="13" idx="1"/>
          </p:cNvCxnSpPr>
          <p:nvPr/>
        </p:nvCxnSpPr>
        <p:spPr>
          <a:xfrm rot="16200000" flipH="1">
            <a:off x="1652276" y="2021532"/>
            <a:ext cx="912251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B9CA35D-F3DD-2349-BB63-178A3D48C12C}"/>
              </a:ext>
            </a:extLst>
          </p:cNvPr>
          <p:cNvCxnSpPr>
            <a:cxnSpLocks/>
            <a:stCxn id="271" idx="2"/>
            <a:endCxn id="16" idx="1"/>
          </p:cNvCxnSpPr>
          <p:nvPr/>
        </p:nvCxnSpPr>
        <p:spPr>
          <a:xfrm rot="16200000" flipH="1">
            <a:off x="1392099" y="2281709"/>
            <a:ext cx="1418213" cy="2222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7BABB97-37B4-2248-9138-F1BB4D6122DE}"/>
              </a:ext>
            </a:extLst>
          </p:cNvPr>
          <p:cNvCxnSpPr>
            <a:cxnSpLocks/>
            <a:stCxn id="271" idx="2"/>
            <a:endCxn id="17" idx="1"/>
          </p:cNvCxnSpPr>
          <p:nvPr/>
        </p:nvCxnSpPr>
        <p:spPr>
          <a:xfrm rot="16200000" flipH="1">
            <a:off x="1146314" y="2527494"/>
            <a:ext cx="1924175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7207DC4F-0418-0E43-AEA2-26001954E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795113"/>
              </p:ext>
            </p:extLst>
          </p:nvPr>
        </p:nvGraphicFramePr>
        <p:xfrm>
          <a:off x="5355768" y="573874"/>
          <a:ext cx="2226910" cy="304800"/>
        </p:xfrm>
        <a:graphic>
          <a:graphicData uri="http://schemas.openxmlformats.org/drawingml/2006/table">
            <a:tbl>
              <a:tblPr firstRow="1" bandRow="1"/>
              <a:tblGrid>
                <a:gridCol w="318130">
                  <a:extLst>
                    <a:ext uri="{9D8B030D-6E8A-4147-A177-3AD203B41FA5}">
                      <a16:colId xmlns:a16="http://schemas.microsoft.com/office/drawing/2014/main" val="884960188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277746667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54781870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1334008315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209860974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38538779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63781807"/>
                    </a:ext>
                  </a:extLst>
                </a:gridCol>
              </a:tblGrid>
              <a:tr h="25024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3204"/>
                  </a:ext>
                </a:extLst>
              </a:tr>
            </a:tbl>
          </a:graphicData>
        </a:graphic>
      </p:graphicFrame>
      <p:sp>
        <p:nvSpPr>
          <p:cNvPr id="18" name="Google Shape;271;p44">
            <a:extLst>
              <a:ext uri="{FF2B5EF4-FFF2-40B4-BE49-F238E27FC236}">
                <a16:creationId xmlns:a16="http://schemas.microsoft.com/office/drawing/2014/main" id="{D77AA650-7B6A-2E4F-A234-07C44F1AF1CD}"/>
              </a:ext>
            </a:extLst>
          </p:cNvPr>
          <p:cNvSpPr/>
          <p:nvPr/>
        </p:nvSpPr>
        <p:spPr>
          <a:xfrm>
            <a:off x="2226713" y="3915856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Продвинутые методы глубокого обучения для анализа финансов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E4FCD50-FA53-BF4C-9AB8-F81862AA8721}"/>
              </a:ext>
            </a:extLst>
          </p:cNvPr>
          <p:cNvCxnSpPr>
            <a:cxnSpLocks/>
            <a:stCxn id="271" idx="2"/>
            <a:endCxn id="18" idx="1"/>
          </p:cNvCxnSpPr>
          <p:nvPr/>
        </p:nvCxnSpPr>
        <p:spPr>
          <a:xfrm rot="16200000" flipH="1">
            <a:off x="893333" y="2780475"/>
            <a:ext cx="2430137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6F7B92-1FC8-F044-8809-FBF8C1B8F030}"/>
              </a:ext>
            </a:extLst>
          </p:cNvPr>
          <p:cNvSpPr txBox="1"/>
          <p:nvPr/>
        </p:nvSpPr>
        <p:spPr>
          <a:xfrm>
            <a:off x="1082487" y="195150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21.10 -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434182-F8BC-6A45-B76D-A6DDAA3D9E00}"/>
              </a:ext>
            </a:extLst>
          </p:cNvPr>
          <p:cNvSpPr txBox="1"/>
          <p:nvPr/>
        </p:nvSpPr>
        <p:spPr>
          <a:xfrm>
            <a:off x="1082487" y="2451661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23.10 -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FEC08-4192-194E-9CDB-196400C6DFCC}"/>
              </a:ext>
            </a:extLst>
          </p:cNvPr>
          <p:cNvSpPr txBox="1"/>
          <p:nvPr/>
        </p:nvSpPr>
        <p:spPr>
          <a:xfrm>
            <a:off x="1082487" y="2966252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28.10 -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DA3473-8780-494C-8D9C-4086F1D06A63}"/>
              </a:ext>
            </a:extLst>
          </p:cNvPr>
          <p:cNvSpPr txBox="1"/>
          <p:nvPr/>
        </p:nvSpPr>
        <p:spPr>
          <a:xfrm>
            <a:off x="1082487" y="346982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30.10 -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F47461-4FA5-1F4E-B2BC-75B5E5DD97B3}"/>
              </a:ext>
            </a:extLst>
          </p:cNvPr>
          <p:cNvSpPr txBox="1"/>
          <p:nvPr/>
        </p:nvSpPr>
        <p:spPr>
          <a:xfrm>
            <a:off x="1082487" y="3980043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11.11 -</a:t>
            </a:r>
          </a:p>
        </p:txBody>
      </p:sp>
      <p:pic>
        <p:nvPicPr>
          <p:cNvPr id="46" name="Google Shape;530;p82">
            <a:extLst>
              <a:ext uri="{FF2B5EF4-FFF2-40B4-BE49-F238E27FC236}">
                <a16:creationId xmlns:a16="http://schemas.microsoft.com/office/drawing/2014/main" id="{43F299C2-9666-D540-A69A-8BF402009BE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244284" y="3951208"/>
            <a:ext cx="324002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64000B9-CA8D-D74A-98B4-3BFBB2C52658}"/>
              </a:ext>
            </a:extLst>
          </p:cNvPr>
          <p:cNvSpPr txBox="1"/>
          <p:nvPr/>
        </p:nvSpPr>
        <p:spPr>
          <a:xfrm rot="20748746">
            <a:off x="7603438" y="38951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kayaTelivigala" pitchFamily="2" charset="77"/>
                <a:cs typeface="Apple Chancery" panose="03020702040506060504" pitchFamily="66" charset="-79"/>
              </a:rPr>
              <a:t>HomeTask</a:t>
            </a:r>
            <a:endParaRPr lang="en-US" dirty="0"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8" name="Google Shape;225;p40">
            <a:extLst>
              <a:ext uri="{FF2B5EF4-FFF2-40B4-BE49-F238E27FC236}">
                <a16:creationId xmlns:a16="http://schemas.microsoft.com/office/drawing/2014/main" id="{BEE14A57-FDBB-024C-84B5-C5C5EFF33A19}"/>
              </a:ext>
            </a:extLst>
          </p:cNvPr>
          <p:cNvPicPr preferRelativeResize="0"/>
          <p:nvPr/>
        </p:nvPicPr>
        <p:blipFill>
          <a:blip r:embed="rId4"/>
          <a:srcRect t="2849" b="2849"/>
          <a:stretch/>
        </p:blipFill>
        <p:spPr>
          <a:xfrm>
            <a:off x="595812" y="1196068"/>
            <a:ext cx="419930" cy="39600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0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Программа курса</a:t>
            </a:r>
            <a:endParaRPr dirty="0"/>
          </a:p>
        </p:txBody>
      </p:sp>
      <p:sp>
        <p:nvSpPr>
          <p:cNvPr id="271" name="Google Shape;271;p44"/>
          <p:cNvSpPr/>
          <p:nvPr/>
        </p:nvSpPr>
        <p:spPr>
          <a:xfrm>
            <a:off x="500550" y="1104419"/>
            <a:ext cx="297908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44500"/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Сложные модели торгового агента и перенос обучения в </a:t>
            </a:r>
            <a:r>
              <a:rPr lang="en-US" sz="1200" dirty="0">
                <a:solidFill>
                  <a:srgbClr val="1F1F1F"/>
                </a:solidFill>
                <a:latin typeface="+mn-lt"/>
                <a:sym typeface="Roboto"/>
              </a:rPr>
              <a:t>production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2" name="Google Shape;271;p44">
            <a:extLst>
              <a:ext uri="{FF2B5EF4-FFF2-40B4-BE49-F238E27FC236}">
                <a16:creationId xmlns:a16="http://schemas.microsoft.com/office/drawing/2014/main" id="{D8FD06C8-E377-A548-A8E0-938A22A6A104}"/>
              </a:ext>
            </a:extLst>
          </p:cNvPr>
          <p:cNvSpPr/>
          <p:nvPr/>
        </p:nvSpPr>
        <p:spPr>
          <a:xfrm>
            <a:off x="2226713" y="1892008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+mn-lt"/>
                <a:sym typeface="Roboto"/>
              </a:rPr>
              <a:t>LLM </a:t>
            </a:r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модели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3" name="Google Shape;271;p44">
            <a:extLst>
              <a:ext uri="{FF2B5EF4-FFF2-40B4-BE49-F238E27FC236}">
                <a16:creationId xmlns:a16="http://schemas.microsoft.com/office/drawing/2014/main" id="{0FE2E67F-87DB-BA4A-8DD0-D5FDE2391C49}"/>
              </a:ext>
            </a:extLst>
          </p:cNvPr>
          <p:cNvSpPr/>
          <p:nvPr/>
        </p:nvSpPr>
        <p:spPr>
          <a:xfrm>
            <a:off x="2226713" y="2397970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+mn-lt"/>
                <a:sym typeface="Roboto"/>
              </a:rPr>
              <a:t>RL </a:t>
            </a:r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модели</a:t>
            </a:r>
          </a:p>
        </p:txBody>
      </p:sp>
      <p:sp>
        <p:nvSpPr>
          <p:cNvPr id="16" name="Google Shape;271;p44">
            <a:extLst>
              <a:ext uri="{FF2B5EF4-FFF2-40B4-BE49-F238E27FC236}">
                <a16:creationId xmlns:a16="http://schemas.microsoft.com/office/drawing/2014/main" id="{7A56B114-1520-2F4F-BC28-2EADE862D379}"/>
              </a:ext>
            </a:extLst>
          </p:cNvPr>
          <p:cNvSpPr/>
          <p:nvPr/>
        </p:nvSpPr>
        <p:spPr>
          <a:xfrm>
            <a:off x="2212321" y="2903932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Сборка финального ансамбля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7" name="Google Shape;271;p44">
            <a:extLst>
              <a:ext uri="{FF2B5EF4-FFF2-40B4-BE49-F238E27FC236}">
                <a16:creationId xmlns:a16="http://schemas.microsoft.com/office/drawing/2014/main" id="{93DB87C6-9A77-BE48-AFE8-9E6FD684BDEB}"/>
              </a:ext>
            </a:extLst>
          </p:cNvPr>
          <p:cNvSpPr/>
          <p:nvPr/>
        </p:nvSpPr>
        <p:spPr>
          <a:xfrm>
            <a:off x="2226713" y="3409894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Перенос модели в облачную среду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1180B41-AAC0-2546-8533-191E5D9B7F77}"/>
              </a:ext>
            </a:extLst>
          </p:cNvPr>
          <p:cNvCxnSpPr>
            <a:cxnSpLocks/>
            <a:stCxn id="271" idx="2"/>
            <a:endCxn id="12" idx="1"/>
          </p:cNvCxnSpPr>
          <p:nvPr/>
        </p:nvCxnSpPr>
        <p:spPr>
          <a:xfrm rot="16200000" flipH="1">
            <a:off x="1905257" y="1768551"/>
            <a:ext cx="406289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828FA00-64F5-D64E-A4E8-78AD68A71E2D}"/>
              </a:ext>
            </a:extLst>
          </p:cNvPr>
          <p:cNvCxnSpPr>
            <a:cxnSpLocks/>
            <a:stCxn id="271" idx="2"/>
            <a:endCxn id="13" idx="1"/>
          </p:cNvCxnSpPr>
          <p:nvPr/>
        </p:nvCxnSpPr>
        <p:spPr>
          <a:xfrm rot="16200000" flipH="1">
            <a:off x="1652276" y="2021532"/>
            <a:ext cx="912251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B9CA35D-F3DD-2349-BB63-178A3D48C12C}"/>
              </a:ext>
            </a:extLst>
          </p:cNvPr>
          <p:cNvCxnSpPr>
            <a:cxnSpLocks/>
            <a:stCxn id="271" idx="2"/>
            <a:endCxn id="16" idx="1"/>
          </p:cNvCxnSpPr>
          <p:nvPr/>
        </p:nvCxnSpPr>
        <p:spPr>
          <a:xfrm rot="16200000" flipH="1">
            <a:off x="1392099" y="2281709"/>
            <a:ext cx="1418213" cy="2222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7BABB97-37B4-2248-9138-F1BB4D6122DE}"/>
              </a:ext>
            </a:extLst>
          </p:cNvPr>
          <p:cNvCxnSpPr>
            <a:cxnSpLocks/>
            <a:stCxn id="271" idx="2"/>
            <a:endCxn id="17" idx="1"/>
          </p:cNvCxnSpPr>
          <p:nvPr/>
        </p:nvCxnSpPr>
        <p:spPr>
          <a:xfrm rot="16200000" flipH="1">
            <a:off x="1146314" y="2527494"/>
            <a:ext cx="1924175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7207DC4F-0418-0E43-AEA2-26001954E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93783"/>
              </p:ext>
            </p:extLst>
          </p:nvPr>
        </p:nvGraphicFramePr>
        <p:xfrm>
          <a:off x="5355768" y="573874"/>
          <a:ext cx="2226910" cy="304800"/>
        </p:xfrm>
        <a:graphic>
          <a:graphicData uri="http://schemas.openxmlformats.org/drawingml/2006/table">
            <a:tbl>
              <a:tblPr firstRow="1" bandRow="1"/>
              <a:tblGrid>
                <a:gridCol w="318130">
                  <a:extLst>
                    <a:ext uri="{9D8B030D-6E8A-4147-A177-3AD203B41FA5}">
                      <a16:colId xmlns:a16="http://schemas.microsoft.com/office/drawing/2014/main" val="884960188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277746667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54781870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1334008315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209860974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38538779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63781807"/>
                    </a:ext>
                  </a:extLst>
                </a:gridCol>
              </a:tblGrid>
              <a:tr h="25024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3204"/>
                  </a:ext>
                </a:extLst>
              </a:tr>
            </a:tbl>
          </a:graphicData>
        </a:graphic>
      </p:graphicFrame>
      <p:sp>
        <p:nvSpPr>
          <p:cNvPr id="18" name="Google Shape;271;p44">
            <a:extLst>
              <a:ext uri="{FF2B5EF4-FFF2-40B4-BE49-F238E27FC236}">
                <a16:creationId xmlns:a16="http://schemas.microsoft.com/office/drawing/2014/main" id="{D77AA650-7B6A-2E4F-A234-07C44F1AF1CD}"/>
              </a:ext>
            </a:extLst>
          </p:cNvPr>
          <p:cNvSpPr/>
          <p:nvPr/>
        </p:nvSpPr>
        <p:spPr>
          <a:xfrm>
            <a:off x="2226713" y="3915856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Метрики модели и регулярное переобучение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E4FCD50-FA53-BF4C-9AB8-F81862AA8721}"/>
              </a:ext>
            </a:extLst>
          </p:cNvPr>
          <p:cNvCxnSpPr>
            <a:cxnSpLocks/>
            <a:stCxn id="271" idx="2"/>
            <a:endCxn id="18" idx="1"/>
          </p:cNvCxnSpPr>
          <p:nvPr/>
        </p:nvCxnSpPr>
        <p:spPr>
          <a:xfrm rot="16200000" flipH="1">
            <a:off x="893333" y="2780475"/>
            <a:ext cx="2430137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6F7B92-1FC8-F044-8809-FBF8C1B8F030}"/>
              </a:ext>
            </a:extLst>
          </p:cNvPr>
          <p:cNvSpPr txBox="1"/>
          <p:nvPr/>
        </p:nvSpPr>
        <p:spPr>
          <a:xfrm>
            <a:off x="1082487" y="195150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13.11 -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434182-F8BC-6A45-B76D-A6DDAA3D9E00}"/>
              </a:ext>
            </a:extLst>
          </p:cNvPr>
          <p:cNvSpPr txBox="1"/>
          <p:nvPr/>
        </p:nvSpPr>
        <p:spPr>
          <a:xfrm>
            <a:off x="1082487" y="2451661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18.11 -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FEC08-4192-194E-9CDB-196400C6DFCC}"/>
              </a:ext>
            </a:extLst>
          </p:cNvPr>
          <p:cNvSpPr txBox="1"/>
          <p:nvPr/>
        </p:nvSpPr>
        <p:spPr>
          <a:xfrm>
            <a:off x="1082487" y="2966252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20.11 -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DA3473-8780-494C-8D9C-4086F1D06A63}"/>
              </a:ext>
            </a:extLst>
          </p:cNvPr>
          <p:cNvSpPr txBox="1"/>
          <p:nvPr/>
        </p:nvSpPr>
        <p:spPr>
          <a:xfrm>
            <a:off x="1082487" y="346982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25.11 -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F47461-4FA5-1F4E-B2BC-75B5E5DD97B3}"/>
              </a:ext>
            </a:extLst>
          </p:cNvPr>
          <p:cNvSpPr txBox="1"/>
          <p:nvPr/>
        </p:nvSpPr>
        <p:spPr>
          <a:xfrm>
            <a:off x="1082487" y="3980043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27.11 -</a:t>
            </a:r>
          </a:p>
        </p:txBody>
      </p:sp>
      <p:pic>
        <p:nvPicPr>
          <p:cNvPr id="46" name="Google Shape;530;p82">
            <a:extLst>
              <a:ext uri="{FF2B5EF4-FFF2-40B4-BE49-F238E27FC236}">
                <a16:creationId xmlns:a16="http://schemas.microsoft.com/office/drawing/2014/main" id="{43F299C2-9666-D540-A69A-8BF402009BE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244284" y="3951208"/>
            <a:ext cx="324002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64000B9-CA8D-D74A-98B4-3BFBB2C52658}"/>
              </a:ext>
            </a:extLst>
          </p:cNvPr>
          <p:cNvSpPr txBox="1"/>
          <p:nvPr/>
        </p:nvSpPr>
        <p:spPr>
          <a:xfrm rot="20748746">
            <a:off x="7603438" y="38951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kayaTelivigala" pitchFamily="2" charset="77"/>
                <a:cs typeface="Apple Chancery" panose="03020702040506060504" pitchFamily="66" charset="-79"/>
              </a:rPr>
              <a:t>HomeTask</a:t>
            </a:r>
            <a:endParaRPr lang="en-US" dirty="0"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9" name="Google Shape;225;p40">
            <a:extLst>
              <a:ext uri="{FF2B5EF4-FFF2-40B4-BE49-F238E27FC236}">
                <a16:creationId xmlns:a16="http://schemas.microsoft.com/office/drawing/2014/main" id="{3535B8B9-56A4-1949-8A22-30C06BC53B7D}"/>
              </a:ext>
            </a:extLst>
          </p:cNvPr>
          <p:cNvPicPr preferRelativeResize="0"/>
          <p:nvPr/>
        </p:nvPicPr>
        <p:blipFill>
          <a:blip r:embed="rId4"/>
          <a:srcRect t="2849" b="2849"/>
          <a:stretch/>
        </p:blipFill>
        <p:spPr>
          <a:xfrm>
            <a:off x="597212" y="1196068"/>
            <a:ext cx="419930" cy="39600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862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Программа курса</a:t>
            </a:r>
            <a:endParaRPr dirty="0"/>
          </a:p>
        </p:txBody>
      </p:sp>
      <p:sp>
        <p:nvSpPr>
          <p:cNvPr id="271" name="Google Shape;271;p44"/>
          <p:cNvSpPr/>
          <p:nvPr/>
        </p:nvSpPr>
        <p:spPr>
          <a:xfrm>
            <a:off x="500550" y="1104419"/>
            <a:ext cx="297908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44500"/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Финальный проект и практическое применение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2" name="Google Shape;271;p44">
            <a:extLst>
              <a:ext uri="{FF2B5EF4-FFF2-40B4-BE49-F238E27FC236}">
                <a16:creationId xmlns:a16="http://schemas.microsoft.com/office/drawing/2014/main" id="{D8FD06C8-E377-A548-A8E0-938A22A6A104}"/>
              </a:ext>
            </a:extLst>
          </p:cNvPr>
          <p:cNvSpPr/>
          <p:nvPr/>
        </p:nvSpPr>
        <p:spPr>
          <a:xfrm>
            <a:off x="2226713" y="1892008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Планирование и разработка проекта по анализу финансового рынка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3" name="Google Shape;271;p44">
            <a:extLst>
              <a:ext uri="{FF2B5EF4-FFF2-40B4-BE49-F238E27FC236}">
                <a16:creationId xmlns:a16="http://schemas.microsoft.com/office/drawing/2014/main" id="{0FE2E67F-87DB-BA4A-8DD0-D5FDE2391C49}"/>
              </a:ext>
            </a:extLst>
          </p:cNvPr>
          <p:cNvSpPr/>
          <p:nvPr/>
        </p:nvSpPr>
        <p:spPr>
          <a:xfrm>
            <a:off x="2226713" y="2397970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Работа с реальными данными и создание </a:t>
            </a:r>
            <a:r>
              <a:rPr lang="en-US" sz="1200" dirty="0">
                <a:solidFill>
                  <a:srgbClr val="1F1F1F"/>
                </a:solidFill>
                <a:latin typeface="+mn-lt"/>
                <a:sym typeface="Roboto"/>
              </a:rPr>
              <a:t>ML-</a:t>
            </a:r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моделей для проекта</a:t>
            </a:r>
          </a:p>
        </p:txBody>
      </p:sp>
      <p:sp>
        <p:nvSpPr>
          <p:cNvPr id="16" name="Google Shape;271;p44">
            <a:extLst>
              <a:ext uri="{FF2B5EF4-FFF2-40B4-BE49-F238E27FC236}">
                <a16:creationId xmlns:a16="http://schemas.microsoft.com/office/drawing/2014/main" id="{7A56B114-1520-2F4F-BC28-2EADE862D379}"/>
              </a:ext>
            </a:extLst>
          </p:cNvPr>
          <p:cNvSpPr/>
          <p:nvPr/>
        </p:nvSpPr>
        <p:spPr>
          <a:xfrm>
            <a:off x="2212321" y="2903932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Оценка результатов и практическое внедрение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7" name="Google Shape;271;p44">
            <a:extLst>
              <a:ext uri="{FF2B5EF4-FFF2-40B4-BE49-F238E27FC236}">
                <a16:creationId xmlns:a16="http://schemas.microsoft.com/office/drawing/2014/main" id="{93DB87C6-9A77-BE48-AFE8-9E6FD684BDEB}"/>
              </a:ext>
            </a:extLst>
          </p:cNvPr>
          <p:cNvSpPr/>
          <p:nvPr/>
        </p:nvSpPr>
        <p:spPr>
          <a:xfrm>
            <a:off x="2226713" y="3409894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Презентация и защита проекта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1180B41-AAC0-2546-8533-191E5D9B7F77}"/>
              </a:ext>
            </a:extLst>
          </p:cNvPr>
          <p:cNvCxnSpPr>
            <a:cxnSpLocks/>
            <a:stCxn id="271" idx="2"/>
            <a:endCxn id="12" idx="1"/>
          </p:cNvCxnSpPr>
          <p:nvPr/>
        </p:nvCxnSpPr>
        <p:spPr>
          <a:xfrm rot="16200000" flipH="1">
            <a:off x="1905257" y="1768551"/>
            <a:ext cx="406289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828FA00-64F5-D64E-A4E8-78AD68A71E2D}"/>
              </a:ext>
            </a:extLst>
          </p:cNvPr>
          <p:cNvCxnSpPr>
            <a:cxnSpLocks/>
            <a:stCxn id="271" idx="2"/>
            <a:endCxn id="13" idx="1"/>
          </p:cNvCxnSpPr>
          <p:nvPr/>
        </p:nvCxnSpPr>
        <p:spPr>
          <a:xfrm rot="16200000" flipH="1">
            <a:off x="1652276" y="2021532"/>
            <a:ext cx="912251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B9CA35D-F3DD-2349-BB63-178A3D48C12C}"/>
              </a:ext>
            </a:extLst>
          </p:cNvPr>
          <p:cNvCxnSpPr>
            <a:cxnSpLocks/>
            <a:stCxn id="271" idx="2"/>
            <a:endCxn id="16" idx="1"/>
          </p:cNvCxnSpPr>
          <p:nvPr/>
        </p:nvCxnSpPr>
        <p:spPr>
          <a:xfrm rot="16200000" flipH="1">
            <a:off x="1392099" y="2281709"/>
            <a:ext cx="1418213" cy="2222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7BABB97-37B4-2248-9138-F1BB4D6122DE}"/>
              </a:ext>
            </a:extLst>
          </p:cNvPr>
          <p:cNvCxnSpPr>
            <a:cxnSpLocks/>
            <a:stCxn id="271" idx="2"/>
            <a:endCxn id="17" idx="1"/>
          </p:cNvCxnSpPr>
          <p:nvPr/>
        </p:nvCxnSpPr>
        <p:spPr>
          <a:xfrm rot="16200000" flipH="1">
            <a:off x="1146314" y="2527494"/>
            <a:ext cx="1924175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7207DC4F-0418-0E43-AEA2-26001954E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1124"/>
              </p:ext>
            </p:extLst>
          </p:nvPr>
        </p:nvGraphicFramePr>
        <p:xfrm>
          <a:off x="5355768" y="573874"/>
          <a:ext cx="2226910" cy="304800"/>
        </p:xfrm>
        <a:graphic>
          <a:graphicData uri="http://schemas.openxmlformats.org/drawingml/2006/table">
            <a:tbl>
              <a:tblPr firstRow="1" bandRow="1"/>
              <a:tblGrid>
                <a:gridCol w="318130">
                  <a:extLst>
                    <a:ext uri="{9D8B030D-6E8A-4147-A177-3AD203B41FA5}">
                      <a16:colId xmlns:a16="http://schemas.microsoft.com/office/drawing/2014/main" val="884960188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277746667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54781870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1334008315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209860974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38538779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63781807"/>
                    </a:ext>
                  </a:extLst>
                </a:gridCol>
              </a:tblGrid>
              <a:tr h="25024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3204"/>
                  </a:ext>
                </a:extLst>
              </a:tr>
            </a:tbl>
          </a:graphicData>
        </a:graphic>
      </p:graphicFrame>
      <p:sp>
        <p:nvSpPr>
          <p:cNvPr id="18" name="Google Shape;271;p44">
            <a:extLst>
              <a:ext uri="{FF2B5EF4-FFF2-40B4-BE49-F238E27FC236}">
                <a16:creationId xmlns:a16="http://schemas.microsoft.com/office/drawing/2014/main" id="{D77AA650-7B6A-2E4F-A234-07C44F1AF1CD}"/>
              </a:ext>
            </a:extLst>
          </p:cNvPr>
          <p:cNvSpPr/>
          <p:nvPr/>
        </p:nvSpPr>
        <p:spPr>
          <a:xfrm>
            <a:off x="2226713" y="3915856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Заключение и обзор ключевых концепций курса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E4FCD50-FA53-BF4C-9AB8-F81862AA8721}"/>
              </a:ext>
            </a:extLst>
          </p:cNvPr>
          <p:cNvCxnSpPr>
            <a:cxnSpLocks/>
            <a:stCxn id="271" idx="2"/>
            <a:endCxn id="18" idx="1"/>
          </p:cNvCxnSpPr>
          <p:nvPr/>
        </p:nvCxnSpPr>
        <p:spPr>
          <a:xfrm rot="16200000" flipH="1">
            <a:off x="893333" y="2780475"/>
            <a:ext cx="2430137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6F7B92-1FC8-F044-8809-FBF8C1B8F030}"/>
              </a:ext>
            </a:extLst>
          </p:cNvPr>
          <p:cNvSpPr txBox="1"/>
          <p:nvPr/>
        </p:nvSpPr>
        <p:spPr>
          <a:xfrm>
            <a:off x="1082487" y="195150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02.12 -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434182-F8BC-6A45-B76D-A6DDAA3D9E00}"/>
              </a:ext>
            </a:extLst>
          </p:cNvPr>
          <p:cNvSpPr txBox="1"/>
          <p:nvPr/>
        </p:nvSpPr>
        <p:spPr>
          <a:xfrm>
            <a:off x="1082487" y="2451661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04.12 -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FEC08-4192-194E-9CDB-196400C6DFCC}"/>
              </a:ext>
            </a:extLst>
          </p:cNvPr>
          <p:cNvSpPr txBox="1"/>
          <p:nvPr/>
        </p:nvSpPr>
        <p:spPr>
          <a:xfrm>
            <a:off x="1082487" y="2966252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09.12 -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DA3473-8780-494C-8D9C-4086F1D06A63}"/>
              </a:ext>
            </a:extLst>
          </p:cNvPr>
          <p:cNvSpPr txBox="1"/>
          <p:nvPr/>
        </p:nvSpPr>
        <p:spPr>
          <a:xfrm>
            <a:off x="1082487" y="346982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30.01 -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F47461-4FA5-1F4E-B2BC-75B5E5DD97B3}"/>
              </a:ext>
            </a:extLst>
          </p:cNvPr>
          <p:cNvSpPr txBox="1"/>
          <p:nvPr/>
        </p:nvSpPr>
        <p:spPr>
          <a:xfrm>
            <a:off x="1082487" y="3980043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04.02 -</a:t>
            </a:r>
          </a:p>
        </p:txBody>
      </p:sp>
      <p:pic>
        <p:nvPicPr>
          <p:cNvPr id="28" name="Google Shape;225;p40">
            <a:extLst>
              <a:ext uri="{FF2B5EF4-FFF2-40B4-BE49-F238E27FC236}">
                <a16:creationId xmlns:a16="http://schemas.microsoft.com/office/drawing/2014/main" id="{7CE6CEA7-ECB7-B942-AF7F-04849C42950A}"/>
              </a:ext>
            </a:extLst>
          </p:cNvPr>
          <p:cNvPicPr preferRelativeResize="0"/>
          <p:nvPr/>
        </p:nvPicPr>
        <p:blipFill>
          <a:blip r:embed="rId3"/>
          <a:srcRect t="2849" b="2849"/>
          <a:stretch/>
        </p:blipFill>
        <p:spPr>
          <a:xfrm>
            <a:off x="551059" y="1196068"/>
            <a:ext cx="419930" cy="39600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7558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3A5F98-F024-0E46-989B-34E1B0491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17"/>
            <a:ext cx="9143999" cy="5135483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25222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4"/>
          <p:cNvSpPr/>
          <p:nvPr/>
        </p:nvSpPr>
        <p:spPr>
          <a:xfrm>
            <a:off x="1052550" y="1264075"/>
            <a:ext cx="3426900" cy="77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94"/>
          <p:cNvSpPr/>
          <p:nvPr/>
        </p:nvSpPr>
        <p:spPr>
          <a:xfrm>
            <a:off x="1052550" y="2237575"/>
            <a:ext cx="3426900" cy="99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94"/>
          <p:cNvSpPr/>
          <p:nvPr/>
        </p:nvSpPr>
        <p:spPr>
          <a:xfrm>
            <a:off x="1052550" y="3425275"/>
            <a:ext cx="3426900" cy="113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94"/>
          <p:cNvSpPr/>
          <p:nvPr/>
        </p:nvSpPr>
        <p:spPr>
          <a:xfrm>
            <a:off x="4673550" y="1264075"/>
            <a:ext cx="3417900" cy="113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94"/>
          <p:cNvSpPr/>
          <p:nvPr/>
        </p:nvSpPr>
        <p:spPr>
          <a:xfrm>
            <a:off x="4673550" y="2579575"/>
            <a:ext cx="3417900" cy="84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94"/>
          <p:cNvSpPr/>
          <p:nvPr/>
        </p:nvSpPr>
        <p:spPr>
          <a:xfrm>
            <a:off x="4673550" y="3607675"/>
            <a:ext cx="3417900" cy="95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7900" y="1421375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94"/>
          <p:cNvSpPr txBox="1"/>
          <p:nvPr/>
        </p:nvSpPr>
        <p:spPr>
          <a:xfrm>
            <a:off x="1763275" y="1326125"/>
            <a:ext cx="25296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Обучение выстроено в формате вебинаров (онлайн). Онлайн-вебинары проводятся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 вечерам или в выходные дни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4" name="Google Shape;524;p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7900" y="2440438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94"/>
          <p:cNvSpPr txBox="1"/>
          <p:nvPr/>
        </p:nvSpPr>
        <p:spPr>
          <a:xfrm>
            <a:off x="1763275" y="2305525"/>
            <a:ext cx="26265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Все записи занятий и материалы, предоставляемые преподавателями, сохраняются в личном кабинете и остаются доступны даже после окончания обучения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6" name="Google Shape;526;p9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7900" y="3632238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94"/>
          <p:cNvSpPr txBox="1"/>
          <p:nvPr/>
        </p:nvSpPr>
        <p:spPr>
          <a:xfrm>
            <a:off x="1763275" y="3495075"/>
            <a:ext cx="2493300" cy="1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Домашние задания позволят Вам применить на практике полученные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 время вебинаров знания.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 каждому домашнему заданию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преподаватель дает развернутый фидбек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8" name="Google Shape;528;p9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53100" y="1421375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94"/>
          <p:cNvSpPr txBox="1"/>
          <p:nvPr/>
        </p:nvSpPr>
        <p:spPr>
          <a:xfrm>
            <a:off x="5378475" y="1326125"/>
            <a:ext cx="2493300" cy="9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процессе обучения Вы можете задавать преподавателю вопросы по материалам лекций и домашних заданий, уточнять моменты, которые были непонятны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 уроке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0" name="Google Shape;530;p9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53100" y="2743075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94"/>
          <p:cNvSpPr txBox="1"/>
          <p:nvPr/>
        </p:nvSpPr>
        <p:spPr>
          <a:xfrm>
            <a:off x="5378475" y="2647825"/>
            <a:ext cx="26265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Время на обучение: от 4 ак. часов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 занятия и 4-8 часов на домашнюю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работу в неделю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2" name="Google Shape;532;p9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53100" y="3760075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94"/>
          <p:cNvSpPr txBox="1"/>
          <p:nvPr/>
        </p:nvSpPr>
        <p:spPr>
          <a:xfrm>
            <a:off x="5378475" y="3664825"/>
            <a:ext cx="25296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Программа обучения на курсах обновляется каждый запуск в зависимости от актуальных запросов в сфере IТ-технологий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94"/>
          <p:cNvSpPr txBox="1"/>
          <p:nvPr/>
        </p:nvSpPr>
        <p:spPr>
          <a:xfrm>
            <a:off x="500550" y="336745"/>
            <a:ext cx="83076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 b="1" dirty="0">
                <a:latin typeface="Roboto"/>
                <a:ea typeface="Roboto"/>
                <a:cs typeface="Roboto"/>
                <a:sym typeface="Roboto"/>
              </a:rPr>
              <a:t>Процесс обучения</a:t>
            </a:r>
            <a:endParaRPr sz="31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курсе</a:t>
            </a:r>
            <a:endParaRPr/>
          </a:p>
        </p:txBody>
      </p:sp>
      <p:pic>
        <p:nvPicPr>
          <p:cNvPr id="630" name="Google Shape;630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240" y="2418961"/>
            <a:ext cx="608438" cy="608424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107"/>
          <p:cNvSpPr txBox="1"/>
          <p:nvPr/>
        </p:nvSpPr>
        <p:spPr>
          <a:xfrm>
            <a:off x="500550" y="950100"/>
            <a:ext cx="553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rPr>
              <a:t>ML </a:t>
            </a:r>
            <a:r>
              <a:rPr lang="ru-RU" sz="2400" b="1" i="1" dirty="0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rPr>
              <a:t>для финансового анализа</a:t>
            </a:r>
            <a:endParaRPr sz="2400" b="1" i="1" dirty="0">
              <a:solidFill>
                <a:srgbClr val="45818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107"/>
          <p:cNvSpPr txBox="1"/>
          <p:nvPr/>
        </p:nvSpPr>
        <p:spPr>
          <a:xfrm>
            <a:off x="1813965" y="2446096"/>
            <a:ext cx="418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старт обучения: </a:t>
            </a:r>
            <a:r>
              <a:rPr lang="ru-RU" sz="1800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</a:t>
            </a:r>
            <a:r>
              <a:rPr lang="ru" sz="1800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sz="1800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ru-RU" sz="1800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ru" sz="1800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.202</a:t>
            </a:r>
            <a:r>
              <a:rPr lang="en-US" sz="1800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ru" sz="1800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 b="1" i="1"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6" name="Google Shape;636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4125" y="0"/>
            <a:ext cx="1064725" cy="10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29;p107">
            <a:extLst>
              <a:ext uri="{FF2B5EF4-FFF2-40B4-BE49-F238E27FC236}">
                <a16:creationId xmlns:a16="http://schemas.microsoft.com/office/drawing/2014/main" id="{FE912D26-1600-F444-9932-9CF67168F29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4240" y="3466860"/>
            <a:ext cx="608438" cy="6084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33;p107">
            <a:extLst>
              <a:ext uri="{FF2B5EF4-FFF2-40B4-BE49-F238E27FC236}">
                <a16:creationId xmlns:a16="http://schemas.microsoft.com/office/drawing/2014/main" id="{F6148E04-5806-3545-ABA2-9C226DF43871}"/>
              </a:ext>
            </a:extLst>
          </p:cNvPr>
          <p:cNvSpPr txBox="1"/>
          <p:nvPr/>
        </p:nvSpPr>
        <p:spPr>
          <a:xfrm>
            <a:off x="1909887" y="3592010"/>
            <a:ext cx="67476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Следующий открытый урок: </a:t>
            </a:r>
            <a:r>
              <a:rPr lang="ru-RU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r>
              <a:rPr lang="ru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ru-RU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ru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.202</a:t>
            </a:r>
            <a:r>
              <a:rPr lang="en-US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Применение нейронных сетей в анализе финансовых рынков</a:t>
            </a:r>
            <a:endParaRPr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08"/>
          <p:cNvSpPr txBox="1">
            <a:spLocks noGrp="1"/>
          </p:cNvSpPr>
          <p:nvPr>
            <p:ph type="title"/>
          </p:nvPr>
        </p:nvSpPr>
        <p:spPr>
          <a:xfrm>
            <a:off x="956225" y="777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0"/>
              <a:t>Заполните, пожалуйста,</a:t>
            </a:r>
            <a:endParaRPr sz="35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/>
              <a:t>опрос</a:t>
            </a:r>
            <a:r>
              <a:rPr lang="ru" sz="3500" b="0"/>
              <a:t> о занятии</a:t>
            </a:r>
            <a:endParaRPr sz="35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i="1" u="sng">
                <a:solidFill>
                  <a:schemeClr val="accent6"/>
                </a:solidFill>
              </a:rPr>
              <a:t>Важно! Пройти опрос могут только залогиненные пользователи платформы OTUS</a:t>
            </a:r>
            <a:r>
              <a:rPr lang="ru" sz="1800" i="1" u="sng">
                <a:solidFill>
                  <a:srgbClr val="E06666"/>
                </a:solidFill>
              </a:rPr>
              <a:t> </a:t>
            </a:r>
            <a:endParaRPr sz="1800" i="1" u="sng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u="sng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u="sng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u="sng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u="sng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"/>
              <a:t>Спасибо за внимание!</a:t>
            </a:r>
            <a:endParaRPr/>
          </a:p>
        </p:txBody>
      </p:sp>
      <p:pic>
        <p:nvPicPr>
          <p:cNvPr id="643" name="Google Shape;643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775" y="2131625"/>
            <a:ext cx="2392300" cy="23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284" name="Google Shape;284;p65"/>
          <p:cNvSpPr/>
          <p:nvPr/>
        </p:nvSpPr>
        <p:spPr>
          <a:xfrm>
            <a:off x="680150" y="1521159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Знакомство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65"/>
          <p:cNvSpPr/>
          <p:nvPr/>
        </p:nvSpPr>
        <p:spPr>
          <a:xfrm>
            <a:off x="680150" y="210814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Об ОТУС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65"/>
          <p:cNvSpPr/>
          <p:nvPr/>
        </p:nvSpPr>
        <p:spPr>
          <a:xfrm>
            <a:off x="680150" y="2737038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Индикаторы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65"/>
          <p:cNvSpPr/>
          <p:nvPr/>
        </p:nvSpPr>
        <p:spPr>
          <a:xfrm>
            <a:off x="680150" y="33491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Модель на индикаторах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288;p65">
            <a:extLst>
              <a:ext uri="{FF2B5EF4-FFF2-40B4-BE49-F238E27FC236}">
                <a16:creationId xmlns:a16="http://schemas.microsoft.com/office/drawing/2014/main" id="{E70A6281-3704-B54B-BD03-7CD165FF9994}"/>
              </a:ext>
            </a:extLst>
          </p:cNvPr>
          <p:cNvSpPr/>
          <p:nvPr/>
        </p:nvSpPr>
        <p:spPr>
          <a:xfrm>
            <a:off x="680150" y="397088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 курсе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6CF15-E72E-E64E-B624-46A6D7BEE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63"/>
          <a:stretch/>
        </p:blipFill>
        <p:spPr>
          <a:xfrm>
            <a:off x="4760850" y="1521159"/>
            <a:ext cx="4260300" cy="28285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6"/>
          <p:cNvSpPr txBox="1">
            <a:spLocks noGrp="1"/>
          </p:cNvSpPr>
          <p:nvPr>
            <p:ph type="body" idx="4294967295"/>
          </p:nvPr>
        </p:nvSpPr>
        <p:spPr>
          <a:xfrm>
            <a:off x="560550" y="1665950"/>
            <a:ext cx="7723800" cy="16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800"/>
              <a:buChar char="●"/>
            </a:pPr>
            <a:r>
              <a:rPr lang="ru" sz="1800">
                <a:solidFill>
                  <a:srgbClr val="1E1F21"/>
                </a:solidFill>
              </a:rPr>
              <a:t>Как вас зовут? Откуда вы? </a:t>
            </a:r>
            <a:endParaRPr sz="180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800"/>
              <a:buChar char="●"/>
            </a:pPr>
            <a:r>
              <a:rPr lang="ru" sz="1800">
                <a:solidFill>
                  <a:srgbClr val="1E1F21"/>
                </a:solidFill>
              </a:rPr>
              <a:t>Ваш опыт работы в IT?</a:t>
            </a:r>
            <a:endParaRPr sz="180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800"/>
              <a:buChar char="●"/>
            </a:pPr>
            <a:r>
              <a:rPr lang="ru" sz="1800">
                <a:solidFill>
                  <a:srgbClr val="1E1F21"/>
                </a:solidFill>
              </a:rPr>
              <a:t>С какой основной целью вы записались на занятие?</a:t>
            </a:r>
            <a:endParaRPr sz="1800">
              <a:solidFill>
                <a:srgbClr val="1E1F2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297" name="Google Shape;297;p6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Расскажите о себе</a:t>
            </a:r>
            <a:endParaRPr/>
          </a:p>
        </p:txBody>
      </p:sp>
      <p:pic>
        <p:nvPicPr>
          <p:cNvPr id="298" name="Google Shape;298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827" y="341257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6852" y="34125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sp>
        <p:nvSpPr>
          <p:cNvPr id="305" name="Google Shape;305;p67"/>
          <p:cNvSpPr/>
          <p:nvPr/>
        </p:nvSpPr>
        <p:spPr>
          <a:xfrm>
            <a:off x="5730575" y="-8062"/>
            <a:ext cx="34134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" name="Google Shape;307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67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67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1" name="Google Shape;311;p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67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67"/>
          <p:cNvSpPr txBox="1"/>
          <p:nvPr/>
        </p:nvSpPr>
        <p:spPr>
          <a:xfrm>
            <a:off x="6350663" y="1403888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4" name="Google Shape;314;p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23692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67"/>
          <p:cNvSpPr txBox="1"/>
          <p:nvPr/>
        </p:nvSpPr>
        <p:spPr>
          <a:xfrm>
            <a:off x="6829363" y="23559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" name="Google Shape;316;p6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8418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67"/>
          <p:cNvSpPr txBox="1"/>
          <p:nvPr/>
        </p:nvSpPr>
        <p:spPr>
          <a:xfrm>
            <a:off x="6829363" y="28369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8" name="Google Shape;318;p6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33219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67"/>
          <p:cNvSpPr txBox="1"/>
          <p:nvPr/>
        </p:nvSpPr>
        <p:spPr>
          <a:xfrm>
            <a:off x="6829363" y="32324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8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"/>
              <a:t>б ОТУС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9"/>
          <p:cNvSpPr txBox="1"/>
          <p:nvPr/>
        </p:nvSpPr>
        <p:spPr>
          <a:xfrm>
            <a:off x="500550" y="330725"/>
            <a:ext cx="85206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 компании</a:t>
            </a:r>
            <a:endParaRPr sz="3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69"/>
          <p:cNvSpPr txBox="1"/>
          <p:nvPr/>
        </p:nvSpPr>
        <p:spPr>
          <a:xfrm>
            <a:off x="1170350" y="1933625"/>
            <a:ext cx="4718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ОТУС специализируется на обучении в IT.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Наша фишка — продвинутые программы для специалистов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опытом и быстрый запуск курсов по новым набирающим популярность технологиям.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69"/>
          <p:cNvSpPr txBox="1"/>
          <p:nvPr/>
        </p:nvSpPr>
        <p:spPr>
          <a:xfrm>
            <a:off x="1170350" y="1562224"/>
            <a:ext cx="183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Сфера</a:t>
            </a:r>
            <a:endParaRPr sz="1700" b="1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69"/>
          <p:cNvSpPr txBox="1"/>
          <p:nvPr/>
        </p:nvSpPr>
        <p:spPr>
          <a:xfrm>
            <a:off x="1170350" y="3423925"/>
            <a:ext cx="58626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Наши партнеры современные технологичные компании.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А обучение и открытые материалы привлекают специалистов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разных грейдов: junior, middle, senior, lead.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69"/>
          <p:cNvSpPr txBox="1"/>
          <p:nvPr/>
        </p:nvSpPr>
        <p:spPr>
          <a:xfrm>
            <a:off x="1170350" y="3052524"/>
            <a:ext cx="183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Клиенты</a:t>
            </a:r>
            <a:endParaRPr sz="1700" b="1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4" name="Google Shape;334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994" y="1677925"/>
            <a:ext cx="394400" cy="3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994" y="3144375"/>
            <a:ext cx="394400" cy="3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69"/>
          <p:cNvPicPr preferRelativeResize="0"/>
          <p:nvPr/>
        </p:nvPicPr>
        <p:blipFill rotWithShape="1">
          <a:blip r:embed="rId5">
            <a:alphaModFix/>
          </a:blip>
          <a:srcRect l="1114" r="1124"/>
          <a:stretch/>
        </p:blipFill>
        <p:spPr>
          <a:xfrm>
            <a:off x="6031050" y="0"/>
            <a:ext cx="3112951" cy="26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Образование в ОТУС</a:t>
            </a:r>
            <a:endParaRPr/>
          </a:p>
        </p:txBody>
      </p:sp>
      <p:sp>
        <p:nvSpPr>
          <p:cNvPr id="342" name="Google Shape;342;p70"/>
          <p:cNvSpPr txBox="1">
            <a:spLocks noGrp="1"/>
          </p:cNvSpPr>
          <p:nvPr>
            <p:ph type="body" idx="4294967295"/>
          </p:nvPr>
        </p:nvSpPr>
        <p:spPr>
          <a:xfrm>
            <a:off x="1483350" y="2056253"/>
            <a:ext cx="49998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</a:rPr>
              <a:t>OTUS имеет образовательную лицензию, поэтому наши курсы являются программами повышения квалификации и профессиональной переподготовки. 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343" name="Google Shape;343;p70"/>
          <p:cNvSpPr txBox="1">
            <a:spLocks noGrp="1"/>
          </p:cNvSpPr>
          <p:nvPr>
            <p:ph type="body" idx="4294967295"/>
          </p:nvPr>
        </p:nvSpPr>
        <p:spPr>
          <a:xfrm>
            <a:off x="1483350" y="1579994"/>
            <a:ext cx="26745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2000" b="1">
                <a:solidFill>
                  <a:srgbClr val="FF7700"/>
                </a:solidFill>
              </a:rPr>
              <a:t>Программы курсов</a:t>
            </a:r>
            <a:endParaRPr sz="2000" b="1">
              <a:solidFill>
                <a:srgbClr val="FF7700"/>
              </a:solidFill>
            </a:endParaRPr>
          </a:p>
        </p:txBody>
      </p:sp>
      <p:pic>
        <p:nvPicPr>
          <p:cNvPr id="344" name="Google Shape;344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675" y="1564400"/>
            <a:ext cx="396000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9891</TotalTime>
  <Words>1748</Words>
  <Application>Microsoft Macintosh PowerPoint</Application>
  <PresentationFormat>On-screen Show (16:9)</PresentationFormat>
  <Paragraphs>315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Courier New</vt:lpstr>
      <vt:lpstr>Apple Chancery</vt:lpstr>
      <vt:lpstr>Bradley Hand</vt:lpstr>
      <vt:lpstr>-webkit-standard</vt:lpstr>
      <vt:lpstr>AkayaTelivigala</vt:lpstr>
      <vt:lpstr>Roboto</vt:lpstr>
      <vt:lpstr>Arial</vt:lpstr>
      <vt:lpstr>Светлая тема</vt:lpstr>
      <vt:lpstr>Светлая тема</vt:lpstr>
      <vt:lpstr>ML для финансового анализа Интеграция технического анализа с методами машинного обучения.</vt:lpstr>
      <vt:lpstr>PowerPoint Presentation</vt:lpstr>
      <vt:lpstr>ML для финансового анализа Интеграция технического анализа с методами машинного обучения.</vt:lpstr>
      <vt:lpstr>Маршрут вебинара</vt:lpstr>
      <vt:lpstr>Расскажите о себе</vt:lpstr>
      <vt:lpstr>Правила вебинара</vt:lpstr>
      <vt:lpstr>Об ОТУС</vt:lpstr>
      <vt:lpstr>PowerPoint Presentation</vt:lpstr>
      <vt:lpstr>Образование в ОТУС</vt:lpstr>
      <vt:lpstr>Напишите, пожалуйста, в чат подходящую цифру</vt:lpstr>
      <vt:lpstr>Технический анализ</vt:lpstr>
      <vt:lpstr>Технический анализ</vt:lpstr>
      <vt:lpstr>Технический анализ</vt:lpstr>
      <vt:lpstr>Технический анализ – принципы</vt:lpstr>
      <vt:lpstr>Индикаторы</vt:lpstr>
      <vt:lpstr>Индикаторы технического анализа</vt:lpstr>
      <vt:lpstr>Индикаторы технического анализа</vt:lpstr>
      <vt:lpstr>Технический анализ инструменты</vt:lpstr>
      <vt:lpstr>Инструменты технического анализа</vt:lpstr>
      <vt:lpstr>Практика</vt:lpstr>
      <vt:lpstr>Практическая реализация </vt:lpstr>
      <vt:lpstr>Вопросы?</vt:lpstr>
      <vt:lpstr>Ключевые тезисы  </vt:lpstr>
      <vt:lpstr>Знакомство с  программой курса</vt:lpstr>
      <vt:lpstr>Карта курса</vt:lpstr>
      <vt:lpstr>Программа курса</vt:lpstr>
      <vt:lpstr>Программа курса</vt:lpstr>
      <vt:lpstr>Программа курса</vt:lpstr>
      <vt:lpstr>Программа курса</vt:lpstr>
      <vt:lpstr>Программа курса</vt:lpstr>
      <vt:lpstr>Программа курса</vt:lpstr>
      <vt:lpstr>Программа курса</vt:lpstr>
      <vt:lpstr>PowerPoint Presentation</vt:lpstr>
      <vt:lpstr>PowerPoint Presentation</vt:lpstr>
      <vt:lpstr>О курсе</vt:lpstr>
      <vt:lpstr>Заполните, пожалуйста, опрос о занятии Важно! Пройти опрос могут только залогиненные пользователи платформы OTUS      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Информация для преподавателя (маршрут демо-занятия)</dc:title>
  <cp:lastModifiedBy>Стурейко Игорь Олегович</cp:lastModifiedBy>
  <cp:revision>108</cp:revision>
  <dcterms:modified xsi:type="dcterms:W3CDTF">2024-07-02T11:16:39Z</dcterms:modified>
</cp:coreProperties>
</file>