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5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267" r:id="rId12"/>
    <p:sldId id="344" r:id="rId13"/>
    <p:sldId id="350" r:id="rId14"/>
    <p:sldId id="376" r:id="rId15"/>
    <p:sldId id="360" r:id="rId16"/>
    <p:sldId id="361" r:id="rId17"/>
    <p:sldId id="362" r:id="rId18"/>
    <p:sldId id="363" r:id="rId19"/>
    <p:sldId id="364" r:id="rId20"/>
    <p:sldId id="365" r:id="rId21"/>
    <p:sldId id="356" r:id="rId22"/>
    <p:sldId id="357" r:id="rId23"/>
    <p:sldId id="358" r:id="rId24"/>
    <p:sldId id="366" r:id="rId25"/>
    <p:sldId id="359" r:id="rId26"/>
    <p:sldId id="367" r:id="rId27"/>
    <p:sldId id="368" r:id="rId28"/>
    <p:sldId id="369" r:id="rId29"/>
    <p:sldId id="370" r:id="rId30"/>
    <p:sldId id="372" r:id="rId31"/>
    <p:sldId id="371" r:id="rId32"/>
    <p:sldId id="379" r:id="rId33"/>
    <p:sldId id="373" r:id="rId34"/>
    <p:sldId id="374" r:id="rId35"/>
    <p:sldId id="281" r:id="rId36"/>
    <p:sldId id="377" r:id="rId37"/>
    <p:sldId id="378" r:id="rId38"/>
    <p:sldId id="282" r:id="rId39"/>
    <p:sldId id="283" r:id="rId40"/>
    <p:sldId id="375" r:id="rId41"/>
    <p:sldId id="287" r:id="rId42"/>
    <p:sldId id="289" r:id="rId43"/>
    <p:sldId id="337" r:id="rId44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46"/>
      <p:bold r:id="rId47"/>
    </p:embeddedFont>
    <p:embeddedFont>
      <p:font typeface="Helvetica Neue" panose="02000503000000020004" pitchFamily="2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6"/>
    <p:restoredTop sz="97146"/>
  </p:normalViewPr>
  <p:slideViewPr>
    <p:cSldViewPr snapToGrid="0">
      <p:cViewPr varScale="1">
        <p:scale>
          <a:sx n="203" d="100"/>
          <a:sy n="203" d="100"/>
        </p:scale>
        <p:origin x="192" y="256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72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962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59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92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6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30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01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696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04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1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40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731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766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53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96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98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10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535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9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11" Type="http://schemas.openxmlformats.org/officeDocument/2006/relationships/image" Target="../media/image32.jp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ndata.github.io/cookiecutter-data-scienc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unkbaseddevelopment.com/" TargetMode="External"/><Relationship Id="rId5" Type="http://schemas.openxmlformats.org/officeDocument/2006/relationships/hyperlink" Target="https://nvie.com/posts/a-successful-git-branching-model/" TargetMode="External"/><Relationship Id="rId4" Type="http://schemas.openxmlformats.org/officeDocument/2006/relationships/hyperlink" Target="https://about.gitlab.com/topics/version-control/what-is-gitlab-flow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nyk.io/" TargetMode="External"/><Relationship Id="rId3" Type="http://schemas.openxmlformats.org/officeDocument/2006/relationships/hyperlink" Target="https://pypi.org/project/bandit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safety/" TargetMode="Externa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ypothesis.readthedocs.io/en/latest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ladovaya_knig/96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Организация исходного кода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Каким должен быть ваш код?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3A304-EFF9-C443-82B1-DEC28AFFC567}"/>
              </a:ext>
            </a:extLst>
          </p:cNvPr>
          <p:cNvSpPr txBox="1"/>
          <p:nvPr/>
        </p:nvSpPr>
        <p:spPr>
          <a:xfrm>
            <a:off x="500550" y="1053842"/>
            <a:ext cx="402706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/>
              <a:t>Чистый: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читаемый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понятный вам и вашим коллегам</a:t>
            </a:r>
          </a:p>
          <a:p>
            <a:pPr>
              <a:spcBef>
                <a:spcPts val="1200"/>
              </a:spcBef>
            </a:pPr>
            <a:r>
              <a:rPr lang="ru-RU" sz="1800" b="1" dirty="0"/>
              <a:t>Эффективный: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модульный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переиспользуемый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организованный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Production-ready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контроль зависимостей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покрыт тестами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переносимый</a:t>
            </a:r>
          </a:p>
          <a:p>
            <a:pPr>
              <a:spcBef>
                <a:spcPts val="1200"/>
              </a:spcBef>
            </a:pPr>
            <a:r>
              <a:rPr lang="ru-RU" sz="1800" b="1" dirty="0"/>
              <a:t>Безопасный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Организация кода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Организация кода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1AC6C-E1CD-BC46-8BDC-05838EDA640C}"/>
              </a:ext>
            </a:extLst>
          </p:cNvPr>
          <p:cNvSpPr txBox="1"/>
          <p:nvPr/>
        </p:nvSpPr>
        <p:spPr>
          <a:xfrm>
            <a:off x="336550" y="1104900"/>
            <a:ext cx="85788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effectLst/>
                <a:latin typeface="ArialMT"/>
              </a:rPr>
              <a:t>Типовые вопросы: </a:t>
            </a:r>
            <a:endParaRPr lang="ru-RU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где лежат исходные коды?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запустить у себя на компьютере / в облаке?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корректно вносить изменения в код?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какие требования к новому коду?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куда сохранить </a:t>
            </a:r>
            <a:r>
              <a:rPr lang="ru-RU" sz="2000" dirty="0" err="1">
                <a:effectLst/>
                <a:latin typeface="ArialMT"/>
              </a:rPr>
              <a:t>новыи</a:t>
            </a:r>
            <a:r>
              <a:rPr lang="ru-RU" sz="2000" dirty="0">
                <a:effectLst/>
                <a:latin typeface="ArialMT"/>
              </a:rPr>
              <a:t>̆ </a:t>
            </a:r>
            <a:r>
              <a:rPr lang="ru-RU" sz="2000" dirty="0" err="1">
                <a:effectLst/>
                <a:latin typeface="ArialMT"/>
              </a:rPr>
              <a:t>файл</a:t>
            </a:r>
            <a:r>
              <a:rPr lang="ru-RU" sz="2000" dirty="0">
                <a:effectLst/>
                <a:latin typeface="ArialMT"/>
              </a:rPr>
              <a:t>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проверить, что ничего не сломалось? </a:t>
            </a:r>
            <a:endParaRPr lang="ru-RU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768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Организация кода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1AC6C-E1CD-BC46-8BDC-05838EDA640C}"/>
              </a:ext>
            </a:extLst>
          </p:cNvPr>
          <p:cNvSpPr txBox="1"/>
          <p:nvPr/>
        </p:nvSpPr>
        <p:spPr>
          <a:xfrm>
            <a:off x="336550" y="1104900"/>
            <a:ext cx="8578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effectLst/>
                <a:latin typeface="ArialMT"/>
              </a:rPr>
              <a:t>Типовые вопросы: </a:t>
            </a:r>
            <a:endParaRPr lang="ru-RU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где лежат исходные коды?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запустить у себя на компьютере / в облаке?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корректно вносить изменения в код?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какие требования к новому коду?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куда сохранить </a:t>
            </a:r>
            <a:r>
              <a:rPr lang="ru-RU" sz="2000" dirty="0" err="1">
                <a:effectLst/>
                <a:latin typeface="ArialMT"/>
              </a:rPr>
              <a:t>новыи</a:t>
            </a:r>
            <a:r>
              <a:rPr lang="ru-RU" sz="2000" dirty="0">
                <a:effectLst/>
                <a:latin typeface="ArialMT"/>
              </a:rPr>
              <a:t>̆ </a:t>
            </a:r>
            <a:r>
              <a:rPr lang="ru-RU" sz="2000" dirty="0" err="1">
                <a:effectLst/>
                <a:latin typeface="ArialMT"/>
              </a:rPr>
              <a:t>файл</a:t>
            </a:r>
            <a:r>
              <a:rPr lang="ru-RU" sz="2000" dirty="0">
                <a:effectLst/>
                <a:latin typeface="ArialMT"/>
              </a:rPr>
              <a:t>?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как проверить, что ничего не сломалось? </a:t>
            </a:r>
            <a:endParaRPr lang="ru-RU" sz="1600" dirty="0">
              <a:effectLst/>
            </a:endParaRPr>
          </a:p>
          <a:p>
            <a:endParaRPr lang="ru-RU" sz="2000" dirty="0">
              <a:effectLst/>
              <a:latin typeface="ArialMT"/>
            </a:endParaRPr>
          </a:p>
          <a:p>
            <a:r>
              <a:rPr lang="ru-RU" sz="2000" dirty="0">
                <a:effectLst/>
                <a:latin typeface="ArialMT"/>
              </a:rPr>
              <a:t>Совет - создать </a:t>
            </a:r>
            <a:r>
              <a:rPr lang="ru-RU" sz="2000" dirty="0" err="1">
                <a:effectLst/>
                <a:latin typeface="ArialMT"/>
              </a:rPr>
              <a:t>файл</a:t>
            </a:r>
            <a:r>
              <a:rPr lang="ru-RU" sz="2000" dirty="0">
                <a:effectLst/>
                <a:latin typeface="ArialMT"/>
              </a:rPr>
              <a:t> </a:t>
            </a:r>
            <a:r>
              <a:rPr lang="en-GB" sz="2000" dirty="0" err="1">
                <a:effectLst/>
                <a:latin typeface="ArialMT"/>
              </a:rPr>
              <a:t>CONTRIBUTING.md</a:t>
            </a:r>
            <a:r>
              <a:rPr lang="en-GB" sz="2000" dirty="0">
                <a:effectLst/>
                <a:latin typeface="ArialMT"/>
              </a:rPr>
              <a:t> / </a:t>
            </a:r>
            <a:r>
              <a:rPr lang="en-GB" sz="2000" dirty="0" err="1">
                <a:effectLst/>
                <a:latin typeface="ArialMT"/>
              </a:rPr>
              <a:t>README.md</a:t>
            </a:r>
            <a:r>
              <a:rPr lang="en-GB" sz="2000" dirty="0">
                <a:effectLst/>
                <a:latin typeface="ArialMT"/>
              </a:rPr>
              <a:t> </a:t>
            </a:r>
            <a:r>
              <a:rPr lang="ru-RU" sz="2000" dirty="0">
                <a:effectLst/>
                <a:latin typeface="ArialMT"/>
              </a:rPr>
              <a:t>в </a:t>
            </a:r>
            <a:r>
              <a:rPr lang="ru-RU" sz="2000" dirty="0" err="1">
                <a:effectLst/>
                <a:latin typeface="ArialMT"/>
              </a:rPr>
              <a:t>репозитории</a:t>
            </a:r>
            <a:r>
              <a:rPr lang="ru-RU" sz="2000" dirty="0">
                <a:effectLst/>
                <a:latin typeface="ArialMT"/>
              </a:rPr>
              <a:t>, с ответами на эти вопросы </a:t>
            </a:r>
            <a:endParaRPr lang="ru-RU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01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1D1EA-1118-E24A-A99D-E2858E86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250" y="946150"/>
            <a:ext cx="3251200" cy="3251200"/>
          </a:xfrm>
          <a:prstGeom prst="rect">
            <a:avLst/>
          </a:prstGeom>
        </p:spPr>
      </p:pic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Чистый код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3B27-E3B2-CC4A-812D-CA3E238CD332}"/>
              </a:ext>
            </a:extLst>
          </p:cNvPr>
          <p:cNvSpPr txBox="1"/>
          <p:nvPr/>
        </p:nvSpPr>
        <p:spPr>
          <a:xfrm>
            <a:off x="241300" y="1250950"/>
            <a:ext cx="872490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MT"/>
              </a:rPr>
              <a:t>Названия переменных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MT"/>
              </a:rPr>
              <a:t>Комментарии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MT"/>
              </a:rPr>
              <a:t>Документирование</a:t>
            </a:r>
            <a:r>
              <a:rPr lang="en-US" sz="2800" dirty="0">
                <a:effectLst/>
                <a:latin typeface="ArialMT"/>
              </a:rPr>
              <a:t> (Sphinx)</a:t>
            </a:r>
            <a:endParaRPr lang="ru-RU" sz="2800" dirty="0">
              <a:latin typeface="ArialM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MT"/>
              </a:rPr>
              <a:t>Следование </a:t>
            </a:r>
            <a:r>
              <a:rPr lang="en-GB" sz="2800" dirty="0">
                <a:effectLst/>
                <a:latin typeface="ArialMT"/>
              </a:rPr>
              <a:t>PEP8 </a:t>
            </a:r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175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Модульный код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3B27-E3B2-CC4A-812D-CA3E238CD332}"/>
              </a:ext>
            </a:extLst>
          </p:cNvPr>
          <p:cNvSpPr txBox="1"/>
          <p:nvPr/>
        </p:nvSpPr>
        <p:spPr>
          <a:xfrm>
            <a:off x="195949" y="1437064"/>
            <a:ext cx="5329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MT"/>
              </a:rPr>
              <a:t>От блокнотов - к Функциям, Классам, Модулям.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MT"/>
              </a:rPr>
              <a:t>Измеряем время выполнения и следим за памятью </a:t>
            </a:r>
            <a:endParaRPr lang="ru-RU" sz="4400" dirty="0">
              <a:effectLst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MT"/>
              </a:rPr>
              <a:t>Следуем не только общим практикам, но и командным договоренностям </a:t>
            </a:r>
            <a:endParaRPr lang="ru-RU" sz="44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F929-E8D1-BA4A-B95D-50858A1F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708150"/>
            <a:ext cx="3683901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9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Воспроизводимый код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3B27-E3B2-CC4A-812D-CA3E238CD332}"/>
              </a:ext>
            </a:extLst>
          </p:cNvPr>
          <p:cNvSpPr txBox="1"/>
          <p:nvPr/>
        </p:nvSpPr>
        <p:spPr>
          <a:xfrm>
            <a:off x="195949" y="1437064"/>
            <a:ext cx="4928501" cy="267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ArialMT"/>
              </a:rPr>
              <a:t>Уровни изоляции кода: </a:t>
            </a:r>
            <a:endParaRPr lang="en-US" sz="2400" b="1" dirty="0">
              <a:effectLst/>
              <a:latin typeface="ArialMT"/>
            </a:endParaRPr>
          </a:p>
          <a:p>
            <a:endParaRPr lang="ru-RU" sz="4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MT"/>
              </a:rPr>
              <a:t>виртуальные окружения (</a:t>
            </a:r>
            <a:r>
              <a:rPr lang="en-GB" sz="2400" dirty="0" err="1">
                <a:effectLst/>
                <a:latin typeface="ArialMT"/>
              </a:rPr>
              <a:t>venv</a:t>
            </a:r>
            <a:r>
              <a:rPr lang="en-GB" sz="2400" dirty="0">
                <a:effectLst/>
                <a:latin typeface="ArialMT"/>
              </a:rPr>
              <a:t>) </a:t>
            </a:r>
            <a:endParaRPr lang="en-GB" sz="4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  <a:latin typeface="ArialMT"/>
              </a:rPr>
              <a:t>conda</a:t>
            </a:r>
            <a:r>
              <a:rPr lang="en-GB" sz="2400" dirty="0">
                <a:effectLst/>
                <a:latin typeface="ArialMT"/>
              </a:rPr>
              <a:t> containers </a:t>
            </a:r>
            <a:endParaRPr lang="en-GB" sz="40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MT"/>
              </a:rPr>
              <a:t>docker containers </a:t>
            </a:r>
            <a:endParaRPr lang="en-GB" sz="4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D73C4-8383-C149-906A-B49F488E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0" y="1282700"/>
            <a:ext cx="3968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6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Запуск кода с заданными параметрами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3B27-E3B2-CC4A-812D-CA3E238CD332}"/>
              </a:ext>
            </a:extLst>
          </p:cNvPr>
          <p:cNvSpPr txBox="1"/>
          <p:nvPr/>
        </p:nvSpPr>
        <p:spPr>
          <a:xfrm>
            <a:off x="195949" y="1125914"/>
            <a:ext cx="51634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ArialMT"/>
              </a:rPr>
              <a:t>Виртуальное окружение </a:t>
            </a:r>
            <a:r>
              <a:rPr lang="en-GB" sz="1800" b="1" dirty="0">
                <a:effectLst/>
                <a:latin typeface="ArialMT"/>
              </a:rPr>
              <a:t>python: </a:t>
            </a:r>
            <a:endParaRPr lang="en-GB" sz="3200" b="1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MT"/>
              </a:rPr>
              <a:t>позволяет зафиксировать версию интерпретатора </a:t>
            </a:r>
            <a:endParaRPr lang="ru-RU" sz="3200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MT"/>
              </a:rPr>
              <a:t>позволяет установить конкретные версии пакетов без конфликта с системными </a:t>
            </a:r>
            <a:endParaRPr lang="ru-RU" sz="3200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MT"/>
              </a:rPr>
              <a:t>Множество инструментов </a:t>
            </a:r>
            <a:endParaRPr lang="ru-RU" sz="3200" dirty="0">
              <a:effectLst/>
            </a:endParaRPr>
          </a:p>
          <a:p>
            <a:pPr marL="71120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ArialMT"/>
              </a:rPr>
              <a:t>venv</a:t>
            </a:r>
            <a:endParaRPr lang="ru-RU" sz="1800" dirty="0">
              <a:latin typeface="ArialMT"/>
            </a:endParaRPr>
          </a:p>
          <a:p>
            <a:pPr marL="71120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ArialMT"/>
              </a:rPr>
              <a:t>pipenv</a:t>
            </a:r>
            <a:endParaRPr lang="ru-RU" sz="1800" dirty="0">
              <a:latin typeface="ArialMT"/>
            </a:endParaRPr>
          </a:p>
          <a:p>
            <a:pPr marL="71120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MT"/>
              </a:rPr>
              <a:t>p</a:t>
            </a:r>
            <a:r>
              <a:rPr lang="en-GB" sz="1800" dirty="0" err="1">
                <a:latin typeface="ArialMT"/>
              </a:rPr>
              <a:t>oetry</a:t>
            </a:r>
            <a:endParaRPr lang="ru-RU" sz="1800" dirty="0">
              <a:latin typeface="ArialMT"/>
            </a:endParaRPr>
          </a:p>
          <a:p>
            <a:pPr marL="71120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ArialMT"/>
              </a:rPr>
              <a:t>conda</a:t>
            </a:r>
            <a:r>
              <a:rPr lang="en-GB" sz="1800" dirty="0">
                <a:latin typeface="ArialM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5488A-EE73-8043-9229-BC9B4F9E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4" b="6399"/>
          <a:stretch/>
        </p:blipFill>
        <p:spPr>
          <a:xfrm>
            <a:off x="4972108" y="1125914"/>
            <a:ext cx="4049042" cy="3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Сборка пакетов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3B27-E3B2-CC4A-812D-CA3E238CD332}"/>
              </a:ext>
            </a:extLst>
          </p:cNvPr>
          <p:cNvSpPr txBox="1"/>
          <p:nvPr/>
        </p:nvSpPr>
        <p:spPr>
          <a:xfrm>
            <a:off x="195949" y="1125914"/>
            <a:ext cx="6389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effectLst/>
                <a:latin typeface="Roboto" panose="02000000000000000000" pitchFamily="2" charset="0"/>
              </a:rPr>
              <a:t>Собственные </a:t>
            </a:r>
            <a:r>
              <a:rPr lang="en-GB" sz="2000" b="1" dirty="0">
                <a:effectLst/>
                <a:latin typeface="Roboto" panose="02000000000000000000" pitchFamily="2" charset="0"/>
              </a:rPr>
              <a:t>python </a:t>
            </a:r>
            <a:r>
              <a:rPr lang="ru-RU" sz="2000" b="1" dirty="0">
                <a:effectLst/>
                <a:latin typeface="Roboto" panose="02000000000000000000" pitchFamily="2" charset="0"/>
              </a:rPr>
              <a:t>пакеты</a:t>
            </a:r>
            <a:r>
              <a:rPr lang="en-RU" sz="2000" b="1" dirty="0">
                <a:effectLst/>
                <a:latin typeface="Roboto" panose="02000000000000000000" pitchFamily="2" charset="0"/>
              </a:rPr>
              <a:t>: </a:t>
            </a:r>
            <a:endParaRPr lang="en-RU" sz="2800" b="1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Roboto" panose="02000000000000000000" pitchFamily="2" charset="0"/>
              </a:rPr>
              <a:t>для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конфигурации </a:t>
            </a:r>
            <a:r>
              <a:rPr lang="en-GB" sz="2000" dirty="0" err="1">
                <a:effectLst/>
                <a:latin typeface="Roboto" panose="02000000000000000000" pitchFamily="2" charset="0"/>
              </a:rPr>
              <a:t>setup.cfg</a:t>
            </a:r>
            <a:r>
              <a:rPr lang="en-GB" sz="2000" dirty="0">
                <a:effectLst/>
                <a:latin typeface="Roboto" panose="02000000000000000000" pitchFamily="2" charset="0"/>
              </a:rPr>
              <a:t> (</a:t>
            </a:r>
            <a:r>
              <a:rPr lang="ru-RU" sz="2000" dirty="0">
                <a:effectLst/>
                <a:latin typeface="Roboto" panose="02000000000000000000" pitchFamily="2" charset="0"/>
              </a:rPr>
              <a:t>или </a:t>
            </a:r>
            <a:r>
              <a:rPr lang="en-GB" sz="2000" dirty="0" err="1">
                <a:effectLst/>
                <a:latin typeface="Roboto" panose="02000000000000000000" pitchFamily="2" charset="0"/>
              </a:rPr>
              <a:t>setup.py</a:t>
            </a:r>
            <a:r>
              <a:rPr lang="en-GB" sz="2000" dirty="0">
                <a:effectLst/>
                <a:latin typeface="Roboto" panose="02000000000000000000" pitchFamily="2" charset="0"/>
              </a:rPr>
              <a:t>) </a:t>
            </a:r>
            <a:endParaRPr lang="en-GB" sz="2800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Roboto" panose="02000000000000000000" pitchFamily="2" charset="0"/>
              </a:rPr>
              <a:t>легко переиспользовать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общий код </a:t>
            </a:r>
            <a:endParaRPr lang="ru-RU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Roboto" panose="02000000000000000000" pitchFamily="2" charset="0"/>
              </a:rPr>
              <a:t>можно изменять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на лету </a:t>
            </a:r>
            <a:endParaRPr lang="ru-RU" sz="2800" dirty="0">
              <a:effectLst/>
            </a:endParaRPr>
          </a:p>
          <a:p>
            <a:pPr marL="666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Roboto" panose="02000000000000000000" pitchFamily="2" charset="0"/>
              </a:rPr>
              <a:t>pip install –editable</a:t>
            </a:r>
            <a:r>
              <a:rPr lang="ru-RU" sz="2000" dirty="0">
                <a:effectLst/>
                <a:latin typeface="Roboto" panose="02000000000000000000" pitchFamily="2" charset="0"/>
              </a:rPr>
              <a:t> .</a:t>
            </a:r>
            <a:endParaRPr lang="ru-RU" sz="2000" dirty="0">
              <a:latin typeface="Roboto" panose="02000000000000000000" pitchFamily="2" charset="0"/>
            </a:endParaRPr>
          </a:p>
          <a:p>
            <a:pPr marL="3111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Roboto" panose="02000000000000000000" pitchFamily="2" charset="0"/>
              </a:rPr>
              <a:t>собирать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пакеты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для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r>
              <a:rPr lang="ru-RU" sz="2000" dirty="0">
                <a:effectLst/>
                <a:latin typeface="Roboto" panose="02000000000000000000" pitchFamily="2" charset="0"/>
              </a:rPr>
              <a:t>распространения</a:t>
            </a:r>
            <a:r>
              <a:rPr lang="en-RU" sz="2000" dirty="0">
                <a:effectLst/>
                <a:latin typeface="Roboto" panose="02000000000000000000" pitchFamily="2" charset="0"/>
              </a:rPr>
              <a:t> </a:t>
            </a:r>
            <a:endParaRPr lang="en-RU" sz="2800" dirty="0">
              <a:effectLst/>
            </a:endParaRPr>
          </a:p>
          <a:p>
            <a:pPr marL="666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python -m build</a:t>
            </a:r>
            <a:endParaRPr lang="ru-RU" sz="2000" dirty="0">
              <a:latin typeface="Roboto" panose="02000000000000000000" pitchFamily="2" charset="0"/>
            </a:endParaRPr>
          </a:p>
          <a:p>
            <a:pPr marL="3111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</a:rPr>
              <a:t>загружать</a:t>
            </a:r>
            <a:r>
              <a:rPr lang="en-RU" sz="2000" dirty="0">
                <a:latin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</a:rPr>
              <a:t>в </a:t>
            </a:r>
            <a:r>
              <a:rPr lang="ru-RU" sz="2000" dirty="0" err="1">
                <a:latin typeface="Roboto" panose="02000000000000000000" pitchFamily="2" charset="0"/>
              </a:rPr>
              <a:t>репозитории</a:t>
            </a:r>
            <a:r>
              <a:rPr lang="ru-RU" sz="2000" dirty="0">
                <a:latin typeface="Roboto" panose="02000000000000000000" pitchFamily="2" charset="0"/>
              </a:rPr>
              <a:t> пакетов </a:t>
            </a:r>
            <a:r>
              <a:rPr lang="en-GB" sz="2000" dirty="0" err="1">
                <a:latin typeface="Roboto" panose="02000000000000000000" pitchFamily="2" charset="0"/>
              </a:rPr>
              <a:t>PyPI</a:t>
            </a:r>
            <a:r>
              <a:rPr lang="en-GB" sz="2000" dirty="0">
                <a:latin typeface="Roboto" panose="02000000000000000000" pitchFamily="2" charset="0"/>
              </a:rPr>
              <a:t> </a:t>
            </a:r>
          </a:p>
          <a:p>
            <a:pPr marL="666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python -m twine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FE40-1B31-FA45-876F-6AB92C84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69" y="1773417"/>
            <a:ext cx="2637632" cy="218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Где хранить исходный код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8409E-0866-8047-81B1-EE91A9B4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402"/>
            <a:ext cx="2800350" cy="157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AF1C0-C4A2-AD4D-BB50-A1469239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24" y="996416"/>
            <a:ext cx="2292476" cy="20769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7391C3-FBC4-E748-AC51-B86029CE6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0225" y="1021287"/>
            <a:ext cx="3228975" cy="215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D139BF-5547-1E4A-A3CF-682C55CC4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38" y="3339216"/>
            <a:ext cx="1802541" cy="16383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17E1F1A-DD6D-EF4A-84C4-6DCA9E9B986D}"/>
              </a:ext>
            </a:extLst>
          </p:cNvPr>
          <p:cNvGrpSpPr/>
          <p:nvPr/>
        </p:nvGrpSpPr>
        <p:grpSpPr>
          <a:xfrm>
            <a:off x="2434185" y="3256023"/>
            <a:ext cx="2503951" cy="1339850"/>
            <a:chOff x="1866900" y="2895599"/>
            <a:chExt cx="2503951" cy="133985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62BC3A8-0162-B341-B355-6B7188B55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6900" y="2895599"/>
              <a:ext cx="1339850" cy="13398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9AED2F-90F3-7048-8E46-87959BD594AA}"/>
                </a:ext>
              </a:extLst>
            </p:cNvPr>
            <p:cNvSpPr txBox="1"/>
            <p:nvPr/>
          </p:nvSpPr>
          <p:spPr>
            <a:xfrm>
              <a:off x="3206750" y="3273136"/>
              <a:ext cx="1164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3200" dirty="0"/>
                <a:t>Gitea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2F1D67-2E1C-9F4B-91E4-9CC85E7E9C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9250" y="3720860"/>
            <a:ext cx="3576509" cy="875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9E04E1-164B-8B45-B50B-CD62AF76F66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04" t="17585" r="7628" b="16071"/>
          <a:stretch/>
        </p:blipFill>
        <p:spPr>
          <a:xfrm>
            <a:off x="4931912" y="2908299"/>
            <a:ext cx="4129538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Изменения в исходном коде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F3D02-34D3-884F-9E42-C3BA7902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" y="1114749"/>
            <a:ext cx="4273296" cy="14535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3DE698-E833-A24E-9864-E6FCEFBAE917}"/>
              </a:ext>
            </a:extLst>
          </p:cNvPr>
          <p:cNvGrpSpPr/>
          <p:nvPr/>
        </p:nvGrpSpPr>
        <p:grpSpPr>
          <a:xfrm>
            <a:off x="6019760" y="1244999"/>
            <a:ext cx="1553630" cy="1504877"/>
            <a:chOff x="6252346" y="994965"/>
            <a:chExt cx="1135106" cy="10484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2CD439-8654-8940-9C55-9C0A78DA5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26" r="27185" b="31303"/>
            <a:stretch/>
          </p:blipFill>
          <p:spPr>
            <a:xfrm>
              <a:off x="6407150" y="994965"/>
              <a:ext cx="825500" cy="7385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FC47A-1951-BD47-8E6E-32699476BA5F}"/>
                </a:ext>
              </a:extLst>
            </p:cNvPr>
            <p:cNvSpPr txBox="1"/>
            <p:nvPr/>
          </p:nvSpPr>
          <p:spPr>
            <a:xfrm>
              <a:off x="6252346" y="1786065"/>
              <a:ext cx="1135106" cy="25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RU" sz="1800" b="1" dirty="0">
                  <a:latin typeface="Adelle Sans Devanagari" panose="02000503000000020004" pitchFamily="2" charset="-78"/>
                  <a:cs typeface="Adelle Sans Devanagari" panose="02000503000000020004" pitchFamily="2" charset="-78"/>
                </a:rPr>
                <a:t>GitHub Issue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5FF20AF-0BA6-4443-AFCC-4B6EDC55A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46" y="2130510"/>
            <a:ext cx="2838576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E690D0-1033-9045-916C-14916605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700" y="2571750"/>
            <a:ext cx="1409700" cy="1409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B01128-90A5-244B-AF0C-FF3F53417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100" y="3073400"/>
            <a:ext cx="279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Как внести изменения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1E9CC-ED35-9849-AF63-34275E31C093}"/>
              </a:ext>
            </a:extLst>
          </p:cNvPr>
          <p:cNvSpPr txBox="1"/>
          <p:nvPr/>
        </p:nvSpPr>
        <p:spPr>
          <a:xfrm>
            <a:off x="208450" y="1174750"/>
            <a:ext cx="87323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Все изменения должны быть привязаны к </a:t>
            </a:r>
            <a:r>
              <a:rPr lang="ru-RU" sz="2000" dirty="0" err="1">
                <a:effectLst/>
                <a:latin typeface="ArialMT"/>
              </a:rPr>
              <a:t>тикетам</a:t>
            </a:r>
            <a:r>
              <a:rPr lang="ru-RU" sz="2000" dirty="0">
                <a:effectLst/>
                <a:latin typeface="ArialMT"/>
              </a:rPr>
              <a:t>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Все изменения вносятся в ветках </a:t>
            </a:r>
            <a:r>
              <a:rPr lang="en-GB" sz="2000" dirty="0">
                <a:effectLst/>
                <a:latin typeface="ArialMT"/>
              </a:rPr>
              <a:t>git</a:t>
            </a:r>
            <a:endParaRPr lang="ru-RU" sz="2000" dirty="0">
              <a:latin typeface="ArialMT"/>
            </a:endParaRPr>
          </a:p>
          <a:p>
            <a:pPr marL="6223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шаблон имени ветки - </a:t>
            </a:r>
            <a:r>
              <a:rPr lang="en-GB" sz="2000" dirty="0">
                <a:effectLst/>
                <a:latin typeface="ArialMT"/>
              </a:rPr>
              <a:t>feature/&lt;No </a:t>
            </a:r>
            <a:r>
              <a:rPr lang="ru-RU" sz="2000" dirty="0" err="1">
                <a:effectLst/>
                <a:latin typeface="ArialMT"/>
              </a:rPr>
              <a:t>тикета</a:t>
            </a:r>
            <a:r>
              <a:rPr lang="ru-RU" sz="2000" dirty="0">
                <a:effectLst/>
                <a:latin typeface="ArialMT"/>
              </a:rPr>
              <a:t>&gt;-описание </a:t>
            </a:r>
            <a:endParaRPr lang="ru-RU" sz="1600" dirty="0">
              <a:effectLst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MT"/>
              </a:rPr>
              <a:t>В основные ветки код попадает через </a:t>
            </a:r>
            <a:r>
              <a:rPr lang="en-GB" sz="2000" dirty="0">
                <a:effectLst/>
                <a:latin typeface="ArialMT"/>
              </a:rPr>
              <a:t>Pull Request </a:t>
            </a:r>
            <a:endParaRPr lang="ru-RU" sz="2000" dirty="0">
              <a:effectLst/>
              <a:latin typeface="ArialM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ArialMT"/>
              </a:rPr>
              <a:t>PR</a:t>
            </a:r>
            <a:r>
              <a:rPr lang="ru-RU" sz="2000" dirty="0">
                <a:effectLst/>
                <a:latin typeface="ArialMT"/>
              </a:rPr>
              <a:t>ы проходят С</a:t>
            </a:r>
            <a:r>
              <a:rPr lang="en-GB" sz="2000" dirty="0">
                <a:effectLst/>
                <a:latin typeface="ArialMT"/>
              </a:rPr>
              <a:t>ode Review </a:t>
            </a:r>
            <a:endParaRPr lang="en-GB" sz="160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69A90B-9843-7142-B3CB-22A44ADA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0" y="3267632"/>
            <a:ext cx="6918870" cy="18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Куда сохранить файл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D6148-C792-9548-B993-93F848A6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21" y="921548"/>
            <a:ext cx="5667329" cy="413940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24357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Куда сохранить файл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6CEDE-2965-9142-A007-F7789C4E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89026"/>
            <a:ext cx="6363396" cy="39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Cookiecutter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C4DB6-C094-C74E-9E00-76D1BDC4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67723"/>
            <a:ext cx="5708650" cy="285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36DC9-7943-A249-A464-47A548788F99}"/>
              </a:ext>
            </a:extLst>
          </p:cNvPr>
          <p:cNvSpPr txBox="1"/>
          <p:nvPr/>
        </p:nvSpPr>
        <p:spPr>
          <a:xfrm>
            <a:off x="500550" y="2248584"/>
            <a:ext cx="83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/>
              <a:t>Cookiecutter</a:t>
            </a:r>
            <a:r>
              <a:rPr lang="en-GB" sz="1800" dirty="0"/>
              <a:t> - </a:t>
            </a:r>
            <a:r>
              <a:rPr lang="ru-RU" sz="1800" dirty="0"/>
              <a:t>библиотека шаблонов проектов на любом языке программирования</a:t>
            </a:r>
            <a:endParaRPr lang="en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5248-C92D-B941-923C-1DAE6D47309C}"/>
              </a:ext>
            </a:extLst>
          </p:cNvPr>
          <p:cNvSpPr txBox="1"/>
          <p:nvPr/>
        </p:nvSpPr>
        <p:spPr>
          <a:xfrm>
            <a:off x="558800" y="3515871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Cross-Platform (Python lib)</a:t>
            </a:r>
            <a:endParaRPr lang="en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7CC00-D394-5347-BE13-B654A2B60080}"/>
              </a:ext>
            </a:extLst>
          </p:cNvPr>
          <p:cNvSpPr txBox="1"/>
          <p:nvPr/>
        </p:nvSpPr>
        <p:spPr>
          <a:xfrm>
            <a:off x="3190875" y="3515871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Шаблоны на базе </a:t>
            </a:r>
            <a:r>
              <a:rPr lang="en-US" sz="2000" dirty="0"/>
              <a:t>Jinja2</a:t>
            </a:r>
            <a:endParaRPr lang="en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136D6-17AC-3547-8ADF-7C50A4720652}"/>
              </a:ext>
            </a:extLst>
          </p:cNvPr>
          <p:cNvSpPr txBox="1"/>
          <p:nvPr/>
        </p:nvSpPr>
        <p:spPr>
          <a:xfrm>
            <a:off x="5724525" y="3515871"/>
            <a:ext cx="223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Есть готовые </a:t>
            </a:r>
            <a:r>
              <a:rPr lang="en-US" sz="2000" dirty="0"/>
              <a:t>community </a:t>
            </a:r>
            <a:r>
              <a:rPr lang="ru-RU" sz="2000" dirty="0"/>
              <a:t>шаблоны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115458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Cookiecutter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DataScience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36DC9-7943-A249-A464-47A548788F99}"/>
              </a:ext>
            </a:extLst>
          </p:cNvPr>
          <p:cNvSpPr txBox="1"/>
          <p:nvPr/>
        </p:nvSpPr>
        <p:spPr>
          <a:xfrm>
            <a:off x="418550" y="1111934"/>
            <a:ext cx="83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hlinkClick r:id="rId3"/>
              </a:rPr>
              <a:t>https://</a:t>
            </a:r>
            <a:r>
              <a:rPr lang="en-GB" sz="1800" b="1" dirty="0" err="1">
                <a:hlinkClick r:id="rId3"/>
              </a:rPr>
              <a:t>drivendata.github.io</a:t>
            </a:r>
            <a:r>
              <a:rPr lang="en-GB" sz="1800" b="1" dirty="0">
                <a:hlinkClick r:id="rId3"/>
              </a:rPr>
              <a:t>/</a:t>
            </a:r>
            <a:r>
              <a:rPr lang="en-GB" sz="1800" b="1" dirty="0" err="1">
                <a:hlinkClick r:id="rId3"/>
              </a:rPr>
              <a:t>cookiecutter</a:t>
            </a:r>
            <a:r>
              <a:rPr lang="en-GB" sz="1800" b="1" dirty="0">
                <a:hlinkClick r:id="rId3"/>
              </a:rPr>
              <a:t>-data-science/</a:t>
            </a:r>
            <a:endParaRPr lang="en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5248-C92D-B941-923C-1DAE6D47309C}"/>
              </a:ext>
            </a:extLst>
          </p:cNvPr>
          <p:cNvSpPr txBox="1"/>
          <p:nvPr/>
        </p:nvSpPr>
        <p:spPr>
          <a:xfrm>
            <a:off x="500550" y="1976389"/>
            <a:ext cx="73660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Готовы</a:t>
            </a:r>
            <a:r>
              <a:rPr lang="ru-RU" sz="2400" b="1" dirty="0">
                <a:solidFill>
                  <a:srgbClr val="212121"/>
                </a:solidFill>
                <a:latin typeface="Arial" panose="020B0604020202020204" pitchFamily="34" charset="0"/>
              </a:rPr>
              <a:t>й</a:t>
            </a:r>
            <a:r>
              <a:rPr lang="ru-RU" sz="2400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шаблон для </a:t>
            </a:r>
            <a:r>
              <a:rPr lang="en-GB" sz="2400" dirty="0">
                <a:solidFill>
                  <a:srgbClr val="212121"/>
                </a:solidFill>
                <a:effectLst/>
                <a:latin typeface="AvenirLTPro"/>
              </a:rPr>
              <a:t>DS </a:t>
            </a:r>
            <a:r>
              <a:rPr lang="ru-RU" sz="2400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проектов </a:t>
            </a:r>
            <a:endParaRPr lang="ru-RU" sz="3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Возможность изменять шаблон 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212121"/>
                </a:solidFill>
                <a:latin typeface="Arial" panose="020B0604020202020204" pitchFamily="34" charset="0"/>
              </a:rPr>
              <a:t>Вариант на занятии взят из этого шаблона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015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Модели ветвления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5248-C92D-B941-923C-1DAE6D47309C}"/>
              </a:ext>
            </a:extLst>
          </p:cNvPr>
          <p:cNvSpPr txBox="1"/>
          <p:nvPr/>
        </p:nvSpPr>
        <p:spPr>
          <a:xfrm>
            <a:off x="500550" y="1665239"/>
            <a:ext cx="736600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2121"/>
                </a:solidFill>
                <a:latin typeface="Arial" panose="020B0604020202020204" pitchFamily="34" charset="0"/>
                <a:hlinkClick r:id="rId3"/>
              </a:rPr>
              <a:t>GitHub Flow</a:t>
            </a:r>
            <a:endParaRPr lang="en-US" sz="2400" b="1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212121"/>
                </a:solidFill>
                <a:latin typeface="Arial" panose="020B0604020202020204" pitchFamily="34" charset="0"/>
                <a:hlinkClick r:id="rId4"/>
              </a:rPr>
              <a:t>GitLab Flow</a:t>
            </a:r>
            <a:endParaRPr lang="ru-RU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2121"/>
                </a:solidFill>
                <a:effectLst/>
                <a:latin typeface="Arial" panose="020B0604020202020204" pitchFamily="34" charset="0"/>
                <a:hlinkClick r:id="rId5"/>
              </a:rPr>
              <a:t>Git Flow</a:t>
            </a:r>
            <a:endParaRPr lang="ru-RU" sz="2400" b="1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25400" lvl="1">
              <a:lnSpc>
                <a:spcPct val="150000"/>
              </a:lnSpc>
            </a:pPr>
            <a:r>
              <a:rPr lang="en-GB" sz="2400" b="1" dirty="0">
                <a:solidFill>
                  <a:srgbClr val="212121"/>
                </a:solidFill>
                <a:latin typeface="Arial" panose="020B0604020202020204" pitchFamily="34" charset="0"/>
                <a:hlinkClick r:id="rId6"/>
              </a:rPr>
              <a:t>Trunk based development</a:t>
            </a:r>
            <a:endParaRPr lang="ru-RU" sz="2400" b="1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10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Требования к коду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23F98-F518-4E4E-850E-FE64CAC5D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ArialMT"/>
              </a:rPr>
              <a:t>Форматирование кода в соответствии с </a:t>
            </a:r>
            <a:r>
              <a:rPr lang="en-GB" sz="2400" dirty="0">
                <a:latin typeface="ArialMT"/>
              </a:rPr>
              <a:t>PEP8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ArialMT"/>
              </a:rPr>
              <a:t>autopep8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ArialMT"/>
              </a:rPr>
              <a:t>black</a:t>
            </a:r>
            <a:endParaRPr lang="ru-RU" sz="2200" dirty="0"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MT"/>
              </a:rPr>
              <a:t>p</a:t>
            </a:r>
            <a:r>
              <a:rPr lang="en-GB" sz="2200" dirty="0" err="1">
                <a:latin typeface="ArialMT"/>
              </a:rPr>
              <a:t>ycodestyle</a:t>
            </a:r>
            <a:endParaRPr lang="ru-RU" sz="2200" dirty="0"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ArialMT"/>
              </a:rPr>
              <a:t>yapf</a:t>
            </a:r>
            <a:r>
              <a:rPr lang="en-GB" sz="2200" dirty="0">
                <a:latin typeface="ArialM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ArialMT"/>
              </a:rPr>
              <a:t>Статическии</a:t>
            </a:r>
            <a:r>
              <a:rPr lang="ru-RU" sz="2400" dirty="0">
                <a:effectLst/>
                <a:latin typeface="ArialMT"/>
              </a:rPr>
              <a:t>̆ анализ </a:t>
            </a:r>
            <a:endParaRPr lang="ru-RU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effectLst/>
                <a:latin typeface="ArialMT"/>
              </a:rPr>
              <a:t>flake8 </a:t>
            </a:r>
            <a:endParaRPr lang="en-GB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ArialMT"/>
              </a:rPr>
              <a:t>mypy</a:t>
            </a:r>
            <a:r>
              <a:rPr lang="en-GB" sz="2200" dirty="0">
                <a:latin typeface="ArialMT"/>
              </a:rPr>
              <a:t> - </a:t>
            </a:r>
            <a:r>
              <a:rPr lang="ru-RU" sz="2200" dirty="0">
                <a:latin typeface="ArialMT"/>
              </a:rPr>
              <a:t>анализ типов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ArialMT"/>
              </a:rPr>
              <a:t>pylint</a:t>
            </a:r>
            <a:r>
              <a:rPr lang="en-GB" sz="2200" dirty="0">
                <a:latin typeface="ArialMT"/>
              </a:rPr>
              <a:t> - </a:t>
            </a:r>
            <a:r>
              <a:rPr lang="ru-RU" sz="2200" dirty="0">
                <a:latin typeface="ArialMT"/>
              </a:rPr>
              <a:t>жалуется почти на все :) </a:t>
            </a:r>
          </a:p>
        </p:txBody>
      </p:sp>
    </p:spTree>
    <p:extLst>
      <p:ext uri="{BB962C8B-B14F-4D97-AF65-F5344CB8AC3E}">
        <p14:creationId xmlns:p14="http://schemas.microsoft.com/office/powerpoint/2010/main" val="154328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Безопасность кода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23F98-F518-4E4E-850E-FE64CAC5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604029"/>
            <a:ext cx="8520600" cy="9710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MT"/>
                <a:hlinkClick r:id="rId3"/>
              </a:rPr>
              <a:t>Bandit</a:t>
            </a:r>
            <a:r>
              <a:rPr lang="en-GB" sz="2000" dirty="0">
                <a:latin typeface="ArialMT"/>
              </a:rPr>
              <a:t> - </a:t>
            </a:r>
            <a:r>
              <a:rPr lang="ru-RU" sz="2000" dirty="0">
                <a:latin typeface="ArialMT"/>
              </a:rPr>
              <a:t>это инструмент, предназначенный для поиска типичных проблем безопасности в коде на языке </a:t>
            </a:r>
            <a:r>
              <a:rPr lang="en-GB" sz="2000" dirty="0">
                <a:latin typeface="ArialMT"/>
              </a:rPr>
              <a:t>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829-61A7-5446-9A1B-B251CD61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965038"/>
            <a:ext cx="5359400" cy="16389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E30E54-2F07-9B40-AFF4-01DDDC98D543}"/>
              </a:ext>
            </a:extLst>
          </p:cNvPr>
          <p:cNvGrpSpPr/>
          <p:nvPr/>
        </p:nvGrpSpPr>
        <p:grpSpPr>
          <a:xfrm>
            <a:off x="311700" y="3638550"/>
            <a:ext cx="2717250" cy="1097248"/>
            <a:chOff x="311700" y="3638550"/>
            <a:chExt cx="2717250" cy="10972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F7088-10AA-FD48-BACD-2D55B3CA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0" y="3638550"/>
              <a:ext cx="2717250" cy="7894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CA822B-1BEF-B743-A8B8-0E819C2AA40C}"/>
                </a:ext>
              </a:extLst>
            </p:cNvPr>
            <p:cNvSpPr txBox="1"/>
            <p:nvPr/>
          </p:nvSpPr>
          <p:spPr>
            <a:xfrm>
              <a:off x="1199482" y="442802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Safety</a:t>
              </a:r>
              <a:endParaRPr lang="en-R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AF01C0-4C22-F249-8DE2-94F12EA98EA7}"/>
              </a:ext>
            </a:extLst>
          </p:cNvPr>
          <p:cNvGrpSpPr/>
          <p:nvPr/>
        </p:nvGrpSpPr>
        <p:grpSpPr>
          <a:xfrm>
            <a:off x="4997450" y="3794510"/>
            <a:ext cx="1676400" cy="941288"/>
            <a:chOff x="4959350" y="3640621"/>
            <a:chExt cx="1676400" cy="9412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F531E8-B620-AE45-BB73-ADDE0E13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9350" y="3640621"/>
              <a:ext cx="1676400" cy="787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75311D-E06E-3B4B-80C7-9F6F2FE66D9C}"/>
                </a:ext>
              </a:extLst>
            </p:cNvPr>
            <p:cNvSpPr txBox="1"/>
            <p:nvPr/>
          </p:nvSpPr>
          <p:spPr>
            <a:xfrm>
              <a:off x="5505643" y="427413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hlinkClick r:id="rId8"/>
                </a:rPr>
                <a:t>Snyk</a:t>
              </a:r>
              <a:endParaRPr lang="en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0315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Тестирование кода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Pytest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33B9-D80D-7D4B-AAC7-24D7BCB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50" y="1066800"/>
            <a:ext cx="8520600" cy="3776069"/>
          </a:xfrm>
        </p:spPr>
        <p:txBody>
          <a:bodyPr>
            <a:normAutofit/>
          </a:bodyPr>
          <a:lstStyle/>
          <a:p>
            <a:pPr marL="133350" indent="0">
              <a:buNone/>
            </a:pPr>
            <a:r>
              <a:rPr lang="ru-RU" sz="2000" dirty="0"/>
              <a:t>Как проверить, что ничего не сломалось?</a:t>
            </a:r>
            <a:endParaRPr lang="en-US" sz="2000" dirty="0"/>
          </a:p>
          <a:p>
            <a:pPr marL="133350" indent="0">
              <a:buNone/>
            </a:pPr>
            <a:endParaRPr lang="ru-RU" sz="1100" dirty="0"/>
          </a:p>
          <a:p>
            <a:r>
              <a:rPr lang="en-US" sz="2000" dirty="0" err="1"/>
              <a:t>CodeReview</a:t>
            </a:r>
            <a:endParaRPr lang="en-US" sz="2000" dirty="0"/>
          </a:p>
          <a:p>
            <a:r>
              <a:rPr lang="ru-RU" sz="2000" dirty="0"/>
              <a:t>Модульное тестирование</a:t>
            </a:r>
          </a:p>
          <a:p>
            <a:pPr lvl="1"/>
            <a:r>
              <a:rPr lang="en-US" sz="1800" dirty="0" err="1"/>
              <a:t>Pytest</a:t>
            </a:r>
            <a:endParaRPr lang="en-US" sz="1800" dirty="0"/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r>
              <a:rPr lang="ru-RU" sz="2000" dirty="0"/>
              <a:t>Покрытие кода тестами</a:t>
            </a:r>
          </a:p>
          <a:p>
            <a:pPr lvl="1"/>
            <a:r>
              <a:rPr lang="en-US" sz="1800" dirty="0" err="1"/>
              <a:t>Pytest-cov</a:t>
            </a:r>
            <a:r>
              <a:rPr lang="ru-RU" sz="1800" dirty="0"/>
              <a:t> (</a:t>
            </a:r>
            <a:r>
              <a:rPr lang="en-GB" sz="1800" dirty="0" err="1"/>
              <a:t>pytest</a:t>
            </a:r>
            <a:r>
              <a:rPr lang="en-GB" sz="1800" dirty="0"/>
              <a:t> --</a:t>
            </a:r>
            <a:r>
              <a:rPr lang="en-GB" sz="1800" dirty="0" err="1"/>
              <a:t>cov</a:t>
            </a:r>
            <a:r>
              <a:rPr lang="en-GB" sz="1800" dirty="0"/>
              <a:t>=</a:t>
            </a:r>
            <a:r>
              <a:rPr lang="en-GB" sz="1800" dirty="0" err="1"/>
              <a:t>src</a:t>
            </a:r>
            <a:r>
              <a:rPr lang="en-GB" sz="1800" dirty="0"/>
              <a:t> tests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en-US" sz="2000" dirty="0"/>
              <a:t>Continuous Integration</a:t>
            </a:r>
            <a:endParaRPr lang="en-RU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EB977-F056-C648-A143-4E083388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161925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8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Тестирование кода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33B9-D80D-7D4B-AAC7-24D7BCB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50" y="1066800"/>
            <a:ext cx="6008200" cy="37760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Минимум, что нужно для тестов - функция с префиксом </a:t>
            </a:r>
            <a:r>
              <a:rPr lang="en-GB" sz="2000" b="1" dirty="0"/>
              <a:t>test_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Проверка с помощью ключевого слова </a:t>
            </a:r>
            <a:r>
              <a:rPr lang="en-GB" sz="2000" b="1" dirty="0"/>
              <a:t>assert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Наборы тестов и отчеты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Более сложные варианты шаблона </a:t>
            </a:r>
            <a:r>
              <a:rPr lang="en-GB" sz="2000" dirty="0"/>
              <a:t>Arrange-Act-Assert (Given-When-Then) </a:t>
            </a:r>
            <a:r>
              <a:rPr lang="ru-RU" sz="2000" dirty="0"/>
              <a:t>с помощью </a:t>
            </a:r>
            <a:r>
              <a:rPr lang="en-GB" sz="2000" b="1" dirty="0"/>
              <a:t>fixtures</a:t>
            </a:r>
            <a:endParaRPr lang="en-RU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EB977-F056-C648-A143-4E083388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130175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Тестирование 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ML - 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Hypothesis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33B9-D80D-7D4B-AAC7-24D7BCB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50" y="1066800"/>
            <a:ext cx="6008200" cy="3776069"/>
          </a:xfrm>
        </p:spPr>
        <p:txBody>
          <a:bodyPr>
            <a:normAutofit/>
          </a:bodyPr>
          <a:lstStyle/>
          <a:p>
            <a:pPr marL="133350" indent="0">
              <a:spcAft>
                <a:spcPts val="600"/>
              </a:spcAft>
              <a:buNone/>
            </a:pPr>
            <a:r>
              <a:rPr lang="ru-RU" sz="2000" dirty="0"/>
              <a:t>Инструмент для тестирования </a:t>
            </a:r>
            <a:r>
              <a:rPr lang="en-US" sz="2000" dirty="0"/>
              <a:t>ML </a:t>
            </a:r>
            <a:r>
              <a:rPr lang="ru-RU" sz="2000" dirty="0"/>
              <a:t>кода</a:t>
            </a:r>
            <a:endParaRPr lang="en-RU" sz="2000" dirty="0"/>
          </a:p>
        </p:txBody>
      </p:sp>
      <p:pic>
        <p:nvPicPr>
          <p:cNvPr id="3" name="Graphic 2">
            <a:hlinkClick r:id="rId3"/>
            <a:extLst>
              <a:ext uri="{FF2B5EF4-FFF2-40B4-BE49-F238E27FC236}">
                <a16:creationId xmlns:a16="http://schemas.microsoft.com/office/drawing/2014/main" id="{DD990BA5-CC34-384A-9116-6480C888F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750" y="1334282"/>
            <a:ext cx="14224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9097D-9CCE-F749-AB71-06E6EFD85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50" y="1770261"/>
            <a:ext cx="6150366" cy="3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Логирование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. 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logging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вместо 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print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33B9-D80D-7D4B-AAC7-24D7BCB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1" y="1106557"/>
            <a:ext cx="3623650" cy="37760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800" dirty="0"/>
              <a:t>Возможности настраивать уровни</a:t>
            </a:r>
          </a:p>
          <a:p>
            <a:pPr>
              <a:spcAft>
                <a:spcPts val="600"/>
              </a:spcAft>
            </a:pPr>
            <a:r>
              <a:rPr lang="ru-RU" sz="1800" dirty="0"/>
              <a:t>Включать / отключать вывод</a:t>
            </a:r>
          </a:p>
          <a:p>
            <a:pPr>
              <a:spcAft>
                <a:spcPts val="600"/>
              </a:spcAft>
            </a:pPr>
            <a:r>
              <a:rPr lang="ru-RU" sz="1800" dirty="0"/>
              <a:t>Печатать не только на экран, но и в файл</a:t>
            </a:r>
          </a:p>
          <a:p>
            <a:pPr>
              <a:spcAft>
                <a:spcPts val="600"/>
              </a:spcAft>
            </a:pPr>
            <a:r>
              <a:rPr lang="ru-RU" sz="1800" dirty="0"/>
              <a:t>Гибкие настройки форматирования</a:t>
            </a:r>
            <a:endParaRPr lang="en-R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00094-2044-634F-8CD3-373836EBD76C}"/>
              </a:ext>
            </a:extLst>
          </p:cNvPr>
          <p:cNvSpPr txBox="1"/>
          <p:nvPr/>
        </p:nvSpPr>
        <p:spPr>
          <a:xfrm>
            <a:off x="3746501" y="1258034"/>
            <a:ext cx="5397500" cy="292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100" b="1" dirty="0">
                <a:solidFill>
                  <a:srgbClr val="D63847"/>
                </a:solidFill>
                <a:effectLst/>
                <a:latin typeface="CourierNew"/>
              </a:rPr>
              <a:t>import 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logging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endParaRPr lang="ru-RU" sz="1100" b="1" dirty="0">
              <a:solidFill>
                <a:srgbClr val="333333"/>
              </a:solidFill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logger </a:t>
            </a:r>
            <a:r>
              <a:rPr lang="en-GB" sz="1100" b="1" dirty="0">
                <a:solidFill>
                  <a:srgbClr val="005BC4"/>
                </a:solidFill>
                <a:effectLst/>
                <a:latin typeface="CourierNew"/>
              </a:rPr>
              <a:t>= 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logging.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getLogger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setLevel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logging.</a:t>
            </a:r>
            <a:r>
              <a:rPr lang="en-GB" sz="1100" b="1" dirty="0" err="1">
                <a:solidFill>
                  <a:srgbClr val="E26007"/>
                </a:solidFill>
                <a:effectLst/>
                <a:latin typeface="CourierNew"/>
              </a:rPr>
              <a:t>ERROR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console_handler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 </a:t>
            </a:r>
            <a:r>
              <a:rPr lang="en-GB" sz="1100" b="1" dirty="0">
                <a:solidFill>
                  <a:srgbClr val="005BC4"/>
                </a:solidFill>
                <a:effectLst/>
                <a:latin typeface="CourierNew"/>
              </a:rPr>
              <a:t>= 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logging.</a:t>
            </a:r>
            <a:r>
              <a:rPr lang="en-GB" sz="1100" b="1" dirty="0" err="1">
                <a:solidFill>
                  <a:srgbClr val="E26007"/>
                </a:solidFill>
                <a:effectLst/>
                <a:latin typeface="CourierNew"/>
              </a:rPr>
              <a:t>StreamHandler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log_format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 </a:t>
            </a:r>
            <a:r>
              <a:rPr lang="en-GB" sz="1100" b="1" dirty="0">
                <a:solidFill>
                  <a:srgbClr val="005BC4"/>
                </a:solidFill>
                <a:effectLst/>
                <a:latin typeface="CourierNew"/>
              </a:rPr>
              <a:t>= 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'%(</a:t>
            </a:r>
            <a:r>
              <a:rPr lang="en-GB" sz="1100" b="1" dirty="0" err="1">
                <a:solidFill>
                  <a:srgbClr val="022D60"/>
                </a:solidFill>
                <a:effectLst/>
                <a:latin typeface="CourierNew"/>
              </a:rPr>
              <a:t>asctime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)s | %(</a:t>
            </a:r>
            <a:r>
              <a:rPr lang="en-GB" sz="1100" b="1" dirty="0" err="1">
                <a:solidFill>
                  <a:srgbClr val="022D60"/>
                </a:solidFill>
                <a:effectLst/>
                <a:latin typeface="CourierNew"/>
              </a:rPr>
              <a:t>levelname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)s: %(message)s’ </a:t>
            </a:r>
            <a:endParaRPr lang="ru-RU" sz="1100" b="1" dirty="0">
              <a:solidFill>
                <a:srgbClr val="022D60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console_handler.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setFormatter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logging.</a:t>
            </a:r>
            <a:r>
              <a:rPr lang="en-GB" sz="1100" b="1" dirty="0" err="1">
                <a:solidFill>
                  <a:srgbClr val="E26007"/>
                </a:solidFill>
                <a:effectLst/>
                <a:latin typeface="CourierNew"/>
              </a:rPr>
              <a:t>Formatter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log_format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))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addHandler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console_handler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debug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'Here you have some information for debugging.’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info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'Everything is normal. Chill!’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warning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'Something unexpected but not important.’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error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'Something unexpected and important happened.’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ru-RU" sz="1100" b="1" dirty="0">
              <a:solidFill>
                <a:srgbClr val="333333"/>
              </a:solidFill>
              <a:effectLst/>
              <a:latin typeface="CourierNew"/>
            </a:endParaRPr>
          </a:p>
          <a:p>
            <a:pPr>
              <a:lnSpc>
                <a:spcPct val="120000"/>
              </a:lnSpc>
            </a:pPr>
            <a:r>
              <a:rPr lang="en-GB" sz="1100" b="1" dirty="0" err="1">
                <a:solidFill>
                  <a:srgbClr val="333333"/>
                </a:solidFill>
                <a:effectLst/>
                <a:latin typeface="CourierNew"/>
              </a:rPr>
              <a:t>logger.</a:t>
            </a:r>
            <a:r>
              <a:rPr lang="en-GB" sz="1100" b="1" dirty="0" err="1">
                <a:solidFill>
                  <a:srgbClr val="6D3FBF"/>
                </a:solidFill>
                <a:effectLst/>
                <a:latin typeface="CourierNew"/>
              </a:rPr>
              <a:t>critical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(</a:t>
            </a:r>
            <a:r>
              <a:rPr lang="en-GB" sz="1100" b="1" dirty="0">
                <a:solidFill>
                  <a:srgbClr val="022D60"/>
                </a:solidFill>
                <a:effectLst/>
                <a:latin typeface="CourierNew"/>
              </a:rPr>
              <a:t>'OMG!!!'</a:t>
            </a:r>
            <a:r>
              <a:rPr lang="en-GB" sz="1100" b="1" dirty="0">
                <a:solidFill>
                  <a:srgbClr val="333333"/>
                </a:solidFill>
                <a:effectLst/>
                <a:latin typeface="CourierNew"/>
              </a:rPr>
              <a:t>)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83463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Continuous integration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33B9-D80D-7D4B-AAC7-24D7BCB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0" y="1106557"/>
            <a:ext cx="8843349" cy="340281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ru-RU" sz="1800" dirty="0"/>
              <a:t>Практика предлагает как можно чаще делать </a:t>
            </a:r>
            <a:r>
              <a:rPr lang="ru-RU" sz="1800" dirty="0" err="1"/>
              <a:t>коммиты</a:t>
            </a:r>
            <a:r>
              <a:rPr lang="ru-RU" sz="1800" dirty="0"/>
              <a:t> / вливать код из </a:t>
            </a:r>
            <a:r>
              <a:rPr lang="en-GB" sz="1800" dirty="0"/>
              <a:t>feature </a:t>
            </a:r>
            <a:r>
              <a:rPr lang="ru-RU" sz="1800" dirty="0"/>
              <a:t>веток</a:t>
            </a:r>
          </a:p>
          <a:p>
            <a:pPr>
              <a:spcAft>
                <a:spcPts val="600"/>
              </a:spcAft>
            </a:pPr>
            <a:r>
              <a:rPr lang="ru-RU" sz="1800" dirty="0"/>
              <a:t>Перед </a:t>
            </a:r>
            <a:r>
              <a:rPr lang="ru-RU" sz="1800" dirty="0" err="1"/>
              <a:t>коммитом</a:t>
            </a:r>
            <a:r>
              <a:rPr lang="ru-RU" sz="1800" dirty="0"/>
              <a:t> / слиянием веток прогоняются тесты - как правило на независимом окружении</a:t>
            </a:r>
          </a:p>
          <a:p>
            <a:pPr>
              <a:spcAft>
                <a:spcPts val="600"/>
              </a:spcAft>
            </a:pPr>
            <a:r>
              <a:rPr lang="ru-RU" sz="1800" dirty="0"/>
              <a:t>Документирование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Sphinx</a:t>
            </a:r>
            <a:endParaRPr lang="ru-RU" sz="1600" dirty="0"/>
          </a:p>
          <a:p>
            <a:pPr lvl="1">
              <a:spcAft>
                <a:spcPts val="600"/>
              </a:spcAft>
            </a:pPr>
            <a:r>
              <a:rPr lang="en-US" sz="1600" dirty="0" err="1"/>
              <a:t>ReadTheDocs</a:t>
            </a:r>
            <a:endParaRPr lang="en-US" sz="1600" dirty="0"/>
          </a:p>
          <a:p>
            <a:pPr lvl="1">
              <a:spcAft>
                <a:spcPts val="600"/>
              </a:spcAft>
            </a:pPr>
            <a:r>
              <a:rPr lang="en-US" sz="1600" dirty="0" err="1"/>
              <a:t>MkDocs</a:t>
            </a:r>
            <a:endParaRPr lang="ru-RU" sz="1600" dirty="0"/>
          </a:p>
          <a:p>
            <a:pPr>
              <a:spcAft>
                <a:spcPts val="600"/>
              </a:spcAft>
            </a:pPr>
            <a:r>
              <a:rPr lang="ru-RU" sz="1800" dirty="0"/>
              <a:t>Готовые инструменты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GitHub actions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Gitlab CI </a:t>
            </a:r>
            <a:endParaRPr lang="ru-RU" sz="1600" dirty="0"/>
          </a:p>
          <a:p>
            <a:pPr lvl="1">
              <a:spcAft>
                <a:spcPts val="600"/>
              </a:spcAft>
            </a:pPr>
            <a:r>
              <a:rPr lang="en-GB" sz="1600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288177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2"/>
            <a:ext cx="7742400" cy="344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ru-RU" sz="1300" dirty="0">
                <a:hlinkClick r:id="rId3"/>
              </a:rPr>
              <a:t>Роберт Мартин «Чистый код»</a:t>
            </a:r>
            <a:endParaRPr lang="ru-RU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ru-RU" sz="1300" dirty="0" err="1"/>
              <a:t>Макконнелл</a:t>
            </a:r>
            <a:r>
              <a:rPr lang="ru-RU" sz="1300" dirty="0"/>
              <a:t> С. «Совершенный код»</a:t>
            </a:r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1F89-72D4-0C45-A178-9CCCD6DA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998D-8401-6E4C-9D19-3C889EC4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73" y="883085"/>
            <a:ext cx="8745577" cy="418369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Создайте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fork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репозитория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https://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github.com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/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sdukshis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/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otus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-ml-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skel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Скопируйте себе свой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fork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репозитория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помощью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git clone</a:t>
            </a:r>
            <a:endParaRPr lang="ru-RU" sz="1800" dirty="0">
              <a:solidFill>
                <a:schemeClr val="tx1"/>
              </a:solidFill>
              <a:latin typeface="AvenirLTPro"/>
            </a:endParaRPr>
          </a:p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Настройте окружение</a:t>
            </a:r>
            <a:r>
              <a:rPr lang="ru-RU" sz="1800" dirty="0">
                <a:solidFill>
                  <a:schemeClr val="tx1"/>
                </a:solidFill>
                <a:effectLst/>
                <a:latin typeface="AvenirLTPro"/>
              </a:rPr>
              <a:t>,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следуя инструкциям в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CONTRIBUTING.md</a:t>
            </a:r>
            <a:endParaRPr lang="ru-RU" sz="1800" dirty="0">
              <a:solidFill>
                <a:schemeClr val="tx1"/>
              </a:solidFill>
              <a:latin typeface="AvenirLTPro"/>
            </a:endParaRPr>
          </a:p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Запустите в окружении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jupyter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выполните ноутбук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EDA.ipynb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Создайте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issue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github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заполнению пропущенных значений в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Age</a:t>
            </a:r>
            <a:endParaRPr lang="ru-RU" sz="1800" dirty="0">
              <a:solidFill>
                <a:schemeClr val="tx1"/>
              </a:solidFill>
              <a:effectLst/>
              <a:latin typeface="AvenirLTPro"/>
            </a:endParaRPr>
          </a:p>
          <a:p>
            <a:pPr>
              <a:spcAft>
                <a:spcPts val="600"/>
              </a:spcAft>
            </a:pP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Создайте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локально в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git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ветку: </a:t>
            </a:r>
            <a:b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git checkout -b feature/...</a:t>
            </a:r>
            <a:endParaRPr lang="ru-RU" sz="1800" dirty="0">
              <a:solidFill>
                <a:schemeClr val="tx1"/>
              </a:solidFill>
              <a:effectLst/>
              <a:latin typeface="AvenirLTPro"/>
            </a:endParaRPr>
          </a:p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Добавьте код и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создайте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commit</a:t>
            </a:r>
            <a:r>
              <a:rPr lang="ru-RU" sz="1800" dirty="0">
                <a:solidFill>
                  <a:schemeClr val="tx1"/>
                </a:solidFill>
                <a:effectLst/>
                <a:latin typeface="AvenirLTPro"/>
              </a:rPr>
              <a:t>: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br>
              <a:rPr lang="ru-RU" sz="1800" dirty="0">
                <a:solidFill>
                  <a:schemeClr val="tx1"/>
                </a:solidFill>
                <a:effectLst/>
                <a:latin typeface="AvenirLTPro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git commit -am”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описание изменений</a:t>
            </a:r>
            <a:r>
              <a:rPr lang="ru-RU" sz="1800" dirty="0">
                <a:solidFill>
                  <a:schemeClr val="tx1"/>
                </a:solidFill>
                <a:effectLst/>
                <a:latin typeface="AvenirLTPro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Отправьте изменения на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github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создайте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PR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main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ветку </a:t>
            </a:r>
            <a:b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git push --set-upstream origin &lt;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имя ветки</a:t>
            </a:r>
            <a:r>
              <a:rPr lang="ru-RU" sz="1800" dirty="0">
                <a:solidFill>
                  <a:schemeClr val="tx1"/>
                </a:solidFill>
                <a:effectLst/>
                <a:latin typeface="AvenirLTPro"/>
              </a:rPr>
              <a:t>&gt; </a:t>
            </a:r>
            <a:endParaRPr lang="ru-RU" dirty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64450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1F89-72D4-0C45-A178-9CCCD6DA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Практика-2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998D-8401-6E4C-9D19-3C889EC4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50" y="1038162"/>
            <a:ext cx="8520600" cy="3416400"/>
          </a:xfrm>
        </p:spPr>
        <p:txBody>
          <a:bodyPr>
            <a:normAutofit fontScale="92500" lnSpcReduction="10000"/>
          </a:bodyPr>
          <a:lstStyle/>
          <a:p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Отформатируйте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код локально с помощью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black</a:t>
            </a:r>
            <a:br>
              <a:rPr lang="ru-RU" sz="1800" dirty="0">
                <a:solidFill>
                  <a:schemeClr val="tx1"/>
                </a:solidFill>
                <a:effectLst/>
                <a:latin typeface="AvenirLTPro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black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src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endParaRPr lang="en-GB" sz="2000" dirty="0">
              <a:solidFill>
                <a:schemeClr val="tx1"/>
              </a:solidFill>
              <a:effectLst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Проведите статический анализ с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mypy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исправьте ошибки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mypy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src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endParaRPr lang="en-GB" sz="2000" dirty="0">
              <a:solidFill>
                <a:schemeClr val="tx1"/>
              </a:solidFill>
              <a:effectLst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Проведите анализ с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pylint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исправьте несколько ошибок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pylint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src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endParaRPr lang="en-GB" sz="2000" dirty="0">
              <a:solidFill>
                <a:schemeClr val="tx1"/>
              </a:solidFill>
              <a:effectLst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Оцените итоговы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</a:rPr>
              <a:t>й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pylint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score</a:t>
            </a:r>
            <a:endParaRPr lang="ru-RU" sz="1800" dirty="0">
              <a:solidFill>
                <a:schemeClr val="tx1"/>
              </a:solidFill>
              <a:effectLst/>
              <a:latin typeface="AvenirLTPro"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Отправьте изменения на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github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создайте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PR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main 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ветку </a:t>
            </a:r>
            <a:endParaRPr lang="ru-RU" sz="2000" dirty="0">
              <a:solidFill>
                <a:schemeClr val="tx1"/>
              </a:solidFill>
              <a:effectLst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Прогоните тесты с вычислением покрытия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pytest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--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cov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=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src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tests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Добавьте тесты на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новыи</a:t>
            </a:r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̆ функционал или уже существующий</a:t>
            </a: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Вычислите новое покрытие тестами</a:t>
            </a:r>
          </a:p>
          <a:p>
            <a:r>
              <a:rPr lang="ru-RU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Отправьте изменения на </a:t>
            </a:r>
            <a:r>
              <a:rPr lang="en-GB" sz="1800" dirty="0" err="1">
                <a:solidFill>
                  <a:schemeClr val="tx1"/>
                </a:solidFill>
                <a:effectLst/>
                <a:latin typeface="AvenirLTPro"/>
              </a:rPr>
              <a:t>github</a:t>
            </a:r>
            <a:r>
              <a:rPr lang="en-GB" sz="1800" dirty="0">
                <a:solidFill>
                  <a:schemeClr val="tx1"/>
                </a:solidFill>
                <a:effectLst/>
                <a:latin typeface="AvenirLTPro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</a:rPr>
              <a:t>и создайте </a:t>
            </a: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</a:rPr>
              <a:t>в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main</a:t>
            </a: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</a:rPr>
              <a:t>ветку </a:t>
            </a:r>
            <a:endParaRPr lang="en-GB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3350" indent="0">
              <a:buNone/>
            </a:pP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18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что такое качественный / «хороший» код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почему это важно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лучшими практиками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1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ru-RU" dirty="0"/>
              <a:t>Организация исходного кода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11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9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.23 –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Взаимодействие с командой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3722315" y="60303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Процессы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249115" y="1492388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Инфраструктура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069400" y="1503226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Подготовка данных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249115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Валидация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186234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Моделирование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>
            <a:off x="3722315" y="1782038"/>
            <a:ext cx="1347085" cy="1083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249115" y="892682"/>
            <a:ext cx="2473200" cy="889356"/>
          </a:xfrm>
          <a:prstGeom prst="curvedConnector3">
            <a:avLst>
              <a:gd name="adj1" fmla="val 10924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542600" y="1792876"/>
            <a:ext cx="116834" cy="1068524"/>
          </a:xfrm>
          <a:prstGeom prst="curvedConnector3">
            <a:avLst>
              <a:gd name="adj1" fmla="val 29566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1"/>
            <a:endCxn id="253" idx="3"/>
          </p:cNvCxnSpPr>
          <p:nvPr/>
        </p:nvCxnSpPr>
        <p:spPr>
          <a:xfrm rot="10800000">
            <a:off x="3722316" y="2861400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253;p51">
            <a:extLst>
              <a:ext uri="{FF2B5EF4-FFF2-40B4-BE49-F238E27FC236}">
                <a16:creationId xmlns:a16="http://schemas.microsoft.com/office/drawing/2014/main" id="{B3FC62D5-C5AE-824D-ADAA-57941C457A4E}"/>
              </a:ext>
            </a:extLst>
          </p:cNvPr>
          <p:cNvSpPr/>
          <p:nvPr/>
        </p:nvSpPr>
        <p:spPr>
          <a:xfrm>
            <a:off x="1249115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Развертывание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53;p51">
            <a:extLst>
              <a:ext uri="{FF2B5EF4-FFF2-40B4-BE49-F238E27FC236}">
                <a16:creationId xmlns:a16="http://schemas.microsoft.com/office/drawing/2014/main" id="{9924AB3F-1AEF-F848-9D7C-F38C9B025689}"/>
              </a:ext>
            </a:extLst>
          </p:cNvPr>
          <p:cNvSpPr/>
          <p:nvPr/>
        </p:nvSpPr>
        <p:spPr>
          <a:xfrm>
            <a:off x="5186234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Мониторинг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59;p51">
            <a:extLst>
              <a:ext uri="{FF2B5EF4-FFF2-40B4-BE49-F238E27FC236}">
                <a16:creationId xmlns:a16="http://schemas.microsoft.com/office/drawing/2014/main" id="{802B18A3-E83D-F444-B857-2893607805DC}"/>
              </a:ext>
            </a:extLst>
          </p:cNvPr>
          <p:cNvCxnSpPr>
            <a:cxnSpLocks/>
            <a:stCxn id="253" idx="1"/>
            <a:endCxn id="12" idx="1"/>
          </p:cNvCxnSpPr>
          <p:nvPr/>
        </p:nvCxnSpPr>
        <p:spPr>
          <a:xfrm rot="10800000" flipV="1">
            <a:off x="1249115" y="2861399"/>
            <a:ext cx="12700" cy="123378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259;p51">
            <a:extLst>
              <a:ext uri="{FF2B5EF4-FFF2-40B4-BE49-F238E27FC236}">
                <a16:creationId xmlns:a16="http://schemas.microsoft.com/office/drawing/2014/main" id="{6B4DE7E8-0EA0-BA42-9D3D-0717B2F5CF88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rot="10800000">
            <a:off x="3722316" y="4095189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Каким должен быть хороший код?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Практики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 Engineering</a:t>
            </a: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Организация и хранение</a:t>
            </a: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Версионирование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отслеживание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4" name="Google Shape;271;p52">
            <a:extLst>
              <a:ext uri="{FF2B5EF4-FFF2-40B4-BE49-F238E27FC236}">
                <a16:creationId xmlns:a16="http://schemas.microsoft.com/office/drawing/2014/main" id="{03AE55B2-BCF2-4443-9F2B-0F282BF00732}"/>
              </a:ext>
            </a:extLst>
          </p:cNvPr>
          <p:cNvSpPr/>
          <p:nvPr/>
        </p:nvSpPr>
        <p:spPr>
          <a:xfrm>
            <a:off x="786525" y="4103135"/>
            <a:ext cx="3384900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Логирование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тестирование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76;p52">
            <a:extLst>
              <a:ext uri="{FF2B5EF4-FFF2-40B4-BE49-F238E27FC236}">
                <a16:creationId xmlns:a16="http://schemas.microsoft.com/office/drawing/2014/main" id="{DA4704EA-4F3E-FD4F-832E-5DB8F19516B7}"/>
              </a:ext>
            </a:extLst>
          </p:cNvPr>
          <p:cNvCxnSpPr/>
          <p:nvPr/>
        </p:nvCxnSpPr>
        <p:spPr>
          <a:xfrm>
            <a:off x="762378" y="3714336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F58217-1499-8E47-9222-D764992F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87" y="1205525"/>
            <a:ext cx="3336035" cy="3305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473223633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что такое качественный / «хороший» код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почему это важно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лучшими практиками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710664253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в команде с большими массивами данных и кода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Поддерживать проекты после их выхода 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ухода из команды автора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Каким должен быть код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12220</TotalTime>
  <Words>1281</Words>
  <Application>Microsoft Macintosh PowerPoint</Application>
  <PresentationFormat>On-screen Show (16:9)</PresentationFormat>
  <Paragraphs>283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Google Sans</vt:lpstr>
      <vt:lpstr>Adelle Sans Devanagari</vt:lpstr>
      <vt:lpstr>Helvetica Neue</vt:lpstr>
      <vt:lpstr>Roboto</vt:lpstr>
      <vt:lpstr>Arial</vt:lpstr>
      <vt:lpstr>AvenirLTPro</vt:lpstr>
      <vt:lpstr>Courier New</vt:lpstr>
      <vt:lpstr>CourierNew</vt:lpstr>
      <vt:lpstr>ArialMT</vt:lpstr>
      <vt:lpstr>Светлая тема</vt:lpstr>
      <vt:lpstr>Светлая тема</vt:lpstr>
      <vt:lpstr>ML Ops Организация исходного кода</vt:lpstr>
      <vt:lpstr>Проверить, идет ли запись</vt:lpstr>
      <vt:lpstr>Правила вебинара</vt:lpstr>
      <vt:lpstr>MLOps Организация исходного кода</vt:lpstr>
      <vt:lpstr>Карта курса</vt:lpstr>
      <vt:lpstr>Маршрут вебинара</vt:lpstr>
      <vt:lpstr>Цели вебинара</vt:lpstr>
      <vt:lpstr>Смысл</vt:lpstr>
      <vt:lpstr>Каким должен быть код</vt:lpstr>
      <vt:lpstr>Каким должен быть ваш код?</vt:lpstr>
      <vt:lpstr>Организация кода</vt:lpstr>
      <vt:lpstr>Организация кода</vt:lpstr>
      <vt:lpstr>Организация кода</vt:lpstr>
      <vt:lpstr>Чистый код</vt:lpstr>
      <vt:lpstr>Модульный код</vt:lpstr>
      <vt:lpstr>Воспроизводимый код</vt:lpstr>
      <vt:lpstr>Запуск кода с заданными параметрами</vt:lpstr>
      <vt:lpstr>Сборка пакетов</vt:lpstr>
      <vt:lpstr>Где хранить исходный код</vt:lpstr>
      <vt:lpstr>Изменения в исходном коде</vt:lpstr>
      <vt:lpstr>Как внести изменения</vt:lpstr>
      <vt:lpstr>Куда сохранить файл</vt:lpstr>
      <vt:lpstr>Куда сохранить файл</vt:lpstr>
      <vt:lpstr>Cookiecutter</vt:lpstr>
      <vt:lpstr>Cookiecutter DataScience</vt:lpstr>
      <vt:lpstr>Модели ветвления</vt:lpstr>
      <vt:lpstr>Требования к коду</vt:lpstr>
      <vt:lpstr>Безопасность кода</vt:lpstr>
      <vt:lpstr>Тестирование кода - Pytest</vt:lpstr>
      <vt:lpstr>Тестирование кода</vt:lpstr>
      <vt:lpstr>Тестирование ML - Hypothesis</vt:lpstr>
      <vt:lpstr>Логирование. logging вместо print</vt:lpstr>
      <vt:lpstr>Continuous integration</vt:lpstr>
      <vt:lpstr>Список материалов для изучения</vt:lpstr>
      <vt:lpstr>Практика</vt:lpstr>
      <vt:lpstr>Практика-2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90</cp:revision>
  <dcterms:modified xsi:type="dcterms:W3CDTF">2023-09-06T16:45:14Z</dcterms:modified>
</cp:coreProperties>
</file>