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3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312" r:id="rId4"/>
    <p:sldId id="260" r:id="rId5"/>
    <p:sldId id="261" r:id="rId6"/>
    <p:sldId id="313" r:id="rId7"/>
    <p:sldId id="314" r:id="rId8"/>
    <p:sldId id="301" r:id="rId9"/>
    <p:sldId id="315" r:id="rId10"/>
    <p:sldId id="316" r:id="rId11"/>
    <p:sldId id="304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8"/>
    <p:restoredTop sz="97030"/>
  </p:normalViewPr>
  <p:slideViewPr>
    <p:cSldViewPr>
      <p:cViewPr varScale="1">
        <p:scale>
          <a:sx n="209" d="100"/>
          <a:sy n="209" d="100"/>
        </p:scale>
        <p:origin x="176" y="60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1C788-56A1-2E45-A024-5C42A74F7F0E}" type="datetimeFigureOut">
              <a:rPr lang="en-US" smtClean="0"/>
              <a:t>8/8/24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12F9F-468F-E040-8F6D-DB6B5D370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3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69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1322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666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331324f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2a33132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163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9274" y="383031"/>
            <a:ext cx="3855085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87699" y="1397762"/>
            <a:ext cx="1944370" cy="3142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FF99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22787" y="1120140"/>
            <a:ext cx="1875790" cy="354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ТИТУЛЬНЫЙ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327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Белый слайд + заголовок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957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Тема вебинара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6680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84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99247" y="4876800"/>
            <a:ext cx="1298448" cy="1463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9274" y="383031"/>
            <a:ext cx="4399915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61125" y="2344927"/>
            <a:ext cx="4507230" cy="2405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igor-stureiko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linkedin.com/in/igor-stureiko" TargetMode="Externa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258" name="Google Shape;258;p62"/>
          <p:cNvSpPr txBox="1">
            <a:spLocks noGrp="1"/>
          </p:cNvSpPr>
          <p:nvPr>
            <p:ph type="title"/>
          </p:nvPr>
        </p:nvSpPr>
        <p:spPr>
          <a:xfrm>
            <a:off x="944650" y="1477350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MLOps</a:t>
            </a:r>
            <a:br>
              <a:rPr lang="en-US" dirty="0"/>
            </a:br>
            <a:r>
              <a:rPr lang="ru-RU" sz="3200" dirty="0"/>
              <a:t>Курсовой проект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body" idx="4294967295"/>
          </p:nvPr>
        </p:nvSpPr>
        <p:spPr>
          <a:xfrm>
            <a:off x="534597" y="1504950"/>
            <a:ext cx="7723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Сосредоточьтесь не на модели и метриках, а на процессах и автоматизации.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Модель может быть любой (примитивной) она присутствует для иллюстрации автоматизации процесса</a:t>
            </a:r>
            <a:r>
              <a:rPr lang="en-US" sz="1400" b="0" dirty="0">
                <a:solidFill>
                  <a:srgbClr val="1E1F21"/>
                </a:solidFill>
              </a:rPr>
              <a:t>.</a:t>
            </a:r>
            <a:endParaRPr lang="ru-RU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Используйте облачные технологии.</a:t>
            </a:r>
          </a:p>
          <a:p>
            <a:pPr marL="457200" indent="-342900" algn="l" rtl="0">
              <a:lnSpc>
                <a:spcPct val="115000"/>
              </a:lnSpc>
              <a:spcAft>
                <a:spcPts val="600"/>
              </a:spcAft>
              <a:buClr>
                <a:srgbClr val="FF7700"/>
              </a:buClr>
              <a:buSzPts val="1800"/>
              <a:buFontTx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Помните про </a:t>
            </a:r>
            <a:r>
              <a:rPr lang="en-US" sz="1400" b="0" dirty="0">
                <a:solidFill>
                  <a:srgbClr val="1E1F21"/>
                </a:solidFill>
              </a:rPr>
              <a:t>AGILE. </a:t>
            </a:r>
            <a:r>
              <a:rPr lang="ru-RU" sz="1400" b="0" dirty="0">
                <a:solidFill>
                  <a:srgbClr val="1E1F21"/>
                </a:solidFill>
              </a:rPr>
              <a:t>Начните с </a:t>
            </a:r>
            <a:r>
              <a:rPr lang="en-US" sz="1400" b="0" dirty="0">
                <a:solidFill>
                  <a:srgbClr val="1E1F21"/>
                </a:solidFill>
              </a:rPr>
              <a:t>MVP </a:t>
            </a:r>
            <a:r>
              <a:rPr lang="ru-RU" sz="1400" b="0" dirty="0">
                <a:solidFill>
                  <a:srgbClr val="1E1F21"/>
                </a:solidFill>
              </a:rPr>
              <a:t>и наращивайте функциональность.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Все решения оформляйте в репозитории.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Для каждого шага открывайте ветку, добивайтесь стабильной работы и потом сливайте ее в основную ветку. Формируйте метки релизов для каждого этапа.</a:t>
            </a:r>
          </a:p>
        </p:txBody>
      </p:sp>
      <p:sp>
        <p:nvSpPr>
          <p:cNvPr id="297" name="Google Shape;297;p6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Курсовой проект - рекомендации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958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274" y="873252"/>
            <a:ext cx="706818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0" dirty="0">
                <a:latin typeface="Trebuchet MS"/>
                <a:cs typeface="Trebuchet MS"/>
              </a:rPr>
              <a:t>Приходите</a:t>
            </a:r>
            <a:r>
              <a:rPr sz="3200" b="1" spc="-190" dirty="0">
                <a:latin typeface="Trebuchet MS"/>
                <a:cs typeface="Trebuchet MS"/>
              </a:rPr>
              <a:t> </a:t>
            </a:r>
            <a:r>
              <a:rPr sz="3200" b="1" spc="-20" dirty="0">
                <a:latin typeface="Trebuchet MS"/>
                <a:cs typeface="Trebuchet MS"/>
              </a:rPr>
              <a:t>на</a:t>
            </a:r>
            <a:r>
              <a:rPr sz="3200" b="1" spc="-180" dirty="0">
                <a:latin typeface="Trebuchet MS"/>
                <a:cs typeface="Trebuchet MS"/>
              </a:rPr>
              <a:t> </a:t>
            </a:r>
            <a:r>
              <a:rPr sz="3200" b="1" spc="-30" dirty="0" err="1">
                <a:latin typeface="Trebuchet MS"/>
                <a:cs typeface="Trebuchet MS"/>
              </a:rPr>
              <a:t>следующие</a:t>
            </a:r>
            <a:r>
              <a:rPr sz="3200" b="1" spc="-185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вебинары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9274" y="522223"/>
            <a:ext cx="20231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0" dirty="0">
                <a:solidFill>
                  <a:srgbClr val="FF9900"/>
                </a:solidFill>
                <a:latin typeface="Trebuchet MS"/>
                <a:cs typeface="Trebuchet MS"/>
              </a:rPr>
              <a:t>Спасибо</a:t>
            </a:r>
            <a:r>
              <a:rPr sz="1500" b="0" spc="20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500" b="0" spc="55" dirty="0">
                <a:solidFill>
                  <a:srgbClr val="FF9900"/>
                </a:solidFill>
                <a:latin typeface="Trebuchet MS"/>
                <a:cs typeface="Trebuchet MS"/>
              </a:rPr>
              <a:t>за</a:t>
            </a:r>
            <a:r>
              <a:rPr sz="1500" b="0" spc="35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1500" b="0" spc="-10" dirty="0">
                <a:solidFill>
                  <a:srgbClr val="FF9900"/>
                </a:solidFill>
                <a:latin typeface="Trebuchet MS"/>
                <a:cs typeface="Trebuchet MS"/>
              </a:rPr>
              <a:t>внимание!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6551" y="2703050"/>
            <a:ext cx="2115820" cy="2439035"/>
            <a:chOff x="606551" y="2703050"/>
            <a:chExt cx="2115820" cy="2439035"/>
          </a:xfrm>
        </p:grpSpPr>
        <p:sp>
          <p:nvSpPr>
            <p:cNvPr id="5" name="object 5"/>
            <p:cNvSpPr/>
            <p:nvPr/>
          </p:nvSpPr>
          <p:spPr>
            <a:xfrm>
              <a:off x="629999" y="2703050"/>
              <a:ext cx="1034415" cy="1983739"/>
            </a:xfrm>
            <a:custGeom>
              <a:avLst/>
              <a:gdLst/>
              <a:ahLst/>
              <a:cxnLst/>
              <a:rect l="l" t="t" r="r" b="b"/>
              <a:pathLst>
                <a:path w="1034414" h="1983739">
                  <a:moveTo>
                    <a:pt x="1033800" y="0"/>
                  </a:moveTo>
                  <a:lnTo>
                    <a:pt x="0" y="0"/>
                  </a:lnTo>
                  <a:lnTo>
                    <a:pt x="0" y="1983599"/>
                  </a:lnTo>
                  <a:lnTo>
                    <a:pt x="1033800" y="1983599"/>
                  </a:lnTo>
                  <a:lnTo>
                    <a:pt x="1033800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551" y="2846831"/>
              <a:ext cx="2115312" cy="2295144"/>
            </a:xfrm>
            <a:prstGeom prst="rect">
              <a:avLst/>
            </a:prstGeom>
          </p:spPr>
        </p:pic>
      </p:grpSp>
      <p:sp>
        <p:nvSpPr>
          <p:cNvPr id="10" name="Google Shape;208;p48">
            <a:extLst>
              <a:ext uri="{FF2B5EF4-FFF2-40B4-BE49-F238E27FC236}">
                <a16:creationId xmlns:a16="http://schemas.microsoft.com/office/drawing/2014/main" id="{F45B4F46-1E82-E94D-A2CF-50DA3C5B7EC6}"/>
              </a:ext>
            </a:extLst>
          </p:cNvPr>
          <p:cNvSpPr txBox="1">
            <a:spLocks/>
          </p:cNvSpPr>
          <p:nvPr/>
        </p:nvSpPr>
        <p:spPr>
          <a:xfrm>
            <a:off x="3082400" y="2302060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ru-RU" b="1" dirty="0"/>
              <a:t>Игорь Стурейко</a:t>
            </a:r>
          </a:p>
        </p:txBody>
      </p:sp>
      <p:sp>
        <p:nvSpPr>
          <p:cNvPr id="11" name="Google Shape;209;p48">
            <a:extLst>
              <a:ext uri="{FF2B5EF4-FFF2-40B4-BE49-F238E27FC236}">
                <a16:creationId xmlns:a16="http://schemas.microsoft.com/office/drawing/2014/main" id="{D033A29A-5C61-8440-A7AA-1A792E6BB829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3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6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6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dirty="0"/>
              <a:t>ML</a:t>
            </a:r>
            <a:r>
              <a:rPr lang="en-US" dirty="0"/>
              <a:t>Ops</a:t>
            </a:r>
            <a:br>
              <a:rPr lang="en-US" sz="3200" dirty="0"/>
            </a:br>
            <a:r>
              <a:rPr lang="ru-RU" sz="2400" dirty="0"/>
              <a:t>Курсовой проект</a:t>
            </a:r>
            <a:endParaRPr b="0"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Тема </a:t>
            </a:r>
            <a:r>
              <a:rPr lang="ru-RU" dirty="0" err="1"/>
              <a:t>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2060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pic>
        <p:nvPicPr>
          <p:cNvPr id="8" name="Google Shape;278;p64">
            <a:extLst>
              <a:ext uri="{FF2B5EF4-FFF2-40B4-BE49-F238E27FC236}">
                <a16:creationId xmlns:a16="http://schemas.microsoft.com/office/drawing/2014/main" id="{DC03452F-6B2F-EA48-9B01-C3577A3005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DBDA60-D1B3-5B41-A4D2-CDAE2DD6B0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Google Shape;209;p48">
            <a:extLst>
              <a:ext uri="{FF2B5EF4-FFF2-40B4-BE49-F238E27FC236}">
                <a16:creationId xmlns:a16="http://schemas.microsoft.com/office/drawing/2014/main" id="{D0D012C5-1A3B-EC4C-B8A7-64C8AF21B41A}"/>
              </a:ext>
            </a:extLst>
          </p:cNvPr>
          <p:cNvSpPr txBox="1">
            <a:spLocks/>
          </p:cNvSpPr>
          <p:nvPr/>
        </p:nvSpPr>
        <p:spPr>
          <a:xfrm>
            <a:off x="3082400" y="2701811"/>
            <a:ext cx="5938750" cy="213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0025" indent="-1465263">
              <a:tabLst>
                <a:tab pos="1465263" algn="l"/>
              </a:tabLst>
            </a:pPr>
            <a:r>
              <a:rPr lang="ru-RU" sz="1150" b="1" kern="0" dirty="0"/>
              <a:t>Руководитель курсов: </a:t>
            </a:r>
            <a:r>
              <a:rPr lang="en-US" sz="1150" b="1" kern="0" dirty="0"/>
              <a:t>	Reinforcement Learning, ML Professional, ML Basic, </a:t>
            </a:r>
            <a:br>
              <a:rPr lang="en-US" sz="1150" b="1" kern="0" dirty="0"/>
            </a:br>
            <a:r>
              <a:rPr lang="en-US" sz="1150" b="1" kern="0" dirty="0" err="1"/>
              <a:t>MLOps</a:t>
            </a:r>
            <a:r>
              <a:rPr lang="en-US" sz="1150" b="1" kern="0" dirty="0"/>
              <a:t>, </a:t>
            </a:r>
            <a:r>
              <a:rPr lang="en-US" sz="1150" b="1" kern="0" dirty="0" err="1"/>
              <a:t>FinML</a:t>
            </a:r>
            <a:endParaRPr lang="en-US" sz="1150" b="1" kern="0" dirty="0"/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 err="1"/>
              <a:t>Teamlead</a:t>
            </a:r>
            <a:r>
              <a:rPr lang="en-US" sz="1150" b="1" kern="0" dirty="0"/>
              <a:t>, </a:t>
            </a:r>
            <a:r>
              <a:rPr lang="ru-RU" sz="1150" b="1" kern="0" dirty="0"/>
              <a:t>главный инженер проекта, </a:t>
            </a:r>
          </a:p>
          <a:p>
            <a:pPr rtl="0"/>
            <a:r>
              <a:rPr lang="ru-RU" sz="1150" b="1" kern="0" dirty="0"/>
              <a:t>Физический факультет МГУ, </a:t>
            </a:r>
            <a:r>
              <a:rPr lang="en-US" sz="1150" b="1" kern="0" dirty="0"/>
              <a:t>PhD </a:t>
            </a:r>
            <a:r>
              <a:rPr lang="ru-RU" sz="1150" b="1" kern="0" dirty="0"/>
              <a:t>теоретическая физика</a:t>
            </a:r>
          </a:p>
          <a:p>
            <a:pPr rtl="0"/>
            <a:endParaRPr lang="ru-RU" sz="1150" kern="0" dirty="0"/>
          </a:p>
          <a:p>
            <a:pPr rtl="0"/>
            <a:r>
              <a:rPr lang="ru-RU" sz="1150" b="1" kern="0" dirty="0"/>
              <a:t>Опыт:</a:t>
            </a:r>
            <a:endParaRPr lang="ru-RU" sz="1150" kern="0" dirty="0"/>
          </a:p>
          <a:p>
            <a:pPr rtl="0"/>
            <a:r>
              <a:rPr lang="ru-RU" sz="1150" kern="0" dirty="0"/>
              <a:t>Более 15 лет занимался прикладной математикой и мат моделированием</a:t>
            </a:r>
          </a:p>
          <a:p>
            <a:pPr rtl="0"/>
            <a:r>
              <a:rPr lang="ru-RU" sz="1150" kern="0" dirty="0"/>
              <a:t>(</a:t>
            </a:r>
            <a:r>
              <a:rPr lang="en-US" sz="1150" kern="0" dirty="0"/>
              <a:t>Data Scientist) (Python, </a:t>
            </a:r>
            <a:r>
              <a:rPr lang="ru-RU" sz="1150" kern="0" dirty="0"/>
              <a:t>С++) в НИИ ПАО Газпром</a:t>
            </a:r>
          </a:p>
          <a:p>
            <a:pPr rtl="0"/>
            <a:endParaRPr lang="ru-RU" sz="1150" kern="0" dirty="0"/>
          </a:p>
          <a:p>
            <a:pPr rtl="0"/>
            <a:endParaRPr lang="ru-RU" sz="1150" b="1" kern="0" dirty="0"/>
          </a:p>
          <a:p>
            <a:pPr rtl="0"/>
            <a:r>
              <a:rPr lang="ru-RU" sz="1150" b="1" kern="0" dirty="0"/>
              <a:t>@</a:t>
            </a:r>
            <a:r>
              <a:rPr lang="en-US" sz="1150" b="1" kern="0" dirty="0" err="1"/>
              <a:t>stureiko</a:t>
            </a:r>
            <a:r>
              <a:rPr lang="en-US" sz="1150" b="1" kern="0" dirty="0"/>
              <a:t> (TG)</a:t>
            </a:r>
          </a:p>
          <a:p>
            <a:pPr rtl="0"/>
            <a:endParaRPr lang="en-US" sz="1150" b="1" kern="0" dirty="0"/>
          </a:p>
          <a:p>
            <a:pPr rtl="0"/>
            <a:r>
              <a:rPr lang="en-US" sz="1150" b="1" kern="0" dirty="0"/>
              <a:t>LinkedIn: </a:t>
            </a:r>
            <a:r>
              <a:rPr lang="en-US" sz="1150" kern="0" dirty="0">
                <a:hlinkClick r:id="rId5"/>
              </a:rPr>
              <a:t>igor-stureiko</a:t>
            </a:r>
            <a:r>
              <a:rPr lang="en-US" sz="1150" kern="0" dirty="0"/>
              <a:t> </a:t>
            </a:r>
          </a:p>
          <a:p>
            <a:pPr rtl="0"/>
            <a:endParaRPr lang="en-US" sz="1150" kern="0" dirty="0"/>
          </a:p>
          <a:p>
            <a:pPr rtl="0"/>
            <a:r>
              <a:rPr lang="en-US" sz="1150" b="1" kern="0" dirty="0"/>
              <a:t>@</a:t>
            </a:r>
            <a:r>
              <a:rPr lang="en-US" sz="1150" b="1" kern="0" dirty="0" err="1"/>
              <a:t>rl_fintech</a:t>
            </a:r>
            <a:r>
              <a:rPr lang="en-US" sz="1150" b="1" kern="0" dirty="0"/>
              <a:t> </a:t>
            </a:r>
            <a:r>
              <a:rPr lang="en-US" sz="1150" kern="0" dirty="0"/>
              <a:t>(</a:t>
            </a:r>
            <a:r>
              <a:rPr lang="ru-RU" sz="1150" kern="0" dirty="0"/>
              <a:t>Мой канал о моделях в бизнесе)</a:t>
            </a:r>
            <a:endParaRPr lang="ru-RU" sz="140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284" name="Google Shape;284;p65"/>
          <p:cNvSpPr/>
          <p:nvPr/>
        </p:nvSpPr>
        <p:spPr>
          <a:xfrm>
            <a:off x="680150" y="152115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такое курсовая работа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65"/>
          <p:cNvSpPr/>
          <p:nvPr/>
        </p:nvSpPr>
        <p:spPr>
          <a:xfrm>
            <a:off x="680150" y="206655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выбрать тему проекта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65"/>
          <p:cNvSpPr/>
          <p:nvPr/>
        </p:nvSpPr>
        <p:spPr>
          <a:xfrm>
            <a:off x="680150" y="261195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Расписание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65"/>
          <p:cNvSpPr/>
          <p:nvPr/>
        </p:nvSpPr>
        <p:spPr>
          <a:xfrm>
            <a:off x="680150" y="315735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Рекомендации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288;p65">
            <a:extLst>
              <a:ext uri="{FF2B5EF4-FFF2-40B4-BE49-F238E27FC236}">
                <a16:creationId xmlns:a16="http://schemas.microsoft.com/office/drawing/2014/main" id="{E70A6281-3704-B54B-BD03-7CD165FF9994}"/>
              </a:ext>
            </a:extLst>
          </p:cNvPr>
          <p:cNvSpPr/>
          <p:nvPr/>
        </p:nvSpPr>
        <p:spPr>
          <a:xfrm>
            <a:off x="680150" y="424815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Пожелания и </a:t>
            </a:r>
            <a:r>
              <a:rPr lang="ru-RU" sz="1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напуствие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88;p65">
            <a:extLst>
              <a:ext uri="{FF2B5EF4-FFF2-40B4-BE49-F238E27FC236}">
                <a16:creationId xmlns:a16="http://schemas.microsoft.com/office/drawing/2014/main" id="{BE39A353-0113-CB40-A790-4710AD049C32}"/>
              </a:ext>
            </a:extLst>
          </p:cNvPr>
          <p:cNvSpPr/>
          <p:nvPr/>
        </p:nvSpPr>
        <p:spPr>
          <a:xfrm>
            <a:off x="680150" y="3702751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Защита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10 MLOps Projects Ideas for Beginners to Practice in 2024">
            <a:extLst>
              <a:ext uri="{FF2B5EF4-FFF2-40B4-BE49-F238E27FC236}">
                <a16:creationId xmlns:a16="http://schemas.microsoft.com/office/drawing/2014/main" id="{FE5AA4DD-B2B4-B442-88F6-DF85CA842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59273"/>
            <a:ext cx="3814762" cy="285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body" idx="4294967295"/>
          </p:nvPr>
        </p:nvSpPr>
        <p:spPr>
          <a:xfrm>
            <a:off x="560550" y="1665950"/>
            <a:ext cx="7723800" cy="16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  <a:buChar char="●"/>
            </a:pPr>
            <a:r>
              <a:rPr lang="ru" sz="1800" dirty="0">
                <a:solidFill>
                  <a:srgbClr val="1E1F21"/>
                </a:solidFill>
              </a:rPr>
              <a:t>Проектная работа – это просто еще одно ДЗ, просто немного большего объема;</a:t>
            </a:r>
            <a:endParaRPr sz="180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  <a:buChar char="●"/>
            </a:pPr>
            <a:r>
              <a:rPr lang="ru-RU" sz="1800" dirty="0">
                <a:solidFill>
                  <a:srgbClr val="1E1F21"/>
                </a:solidFill>
              </a:rPr>
              <a:t>В рамках этапа «Проектная работа» можно и нужно </a:t>
            </a:r>
            <a:r>
              <a:rPr lang="ru-RU" sz="1800" dirty="0" err="1">
                <a:solidFill>
                  <a:srgbClr val="1E1F21"/>
                </a:solidFill>
              </a:rPr>
              <a:t>досдавать</a:t>
            </a:r>
            <a:r>
              <a:rPr lang="ru-RU" sz="1800" dirty="0">
                <a:solidFill>
                  <a:srgbClr val="1E1F21"/>
                </a:solidFill>
              </a:rPr>
              <a:t> ДЗ курса;</a:t>
            </a:r>
            <a:endParaRPr sz="180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  <a:buChar char="●"/>
            </a:pPr>
            <a:r>
              <a:rPr lang="ru" sz="1800" dirty="0">
                <a:solidFill>
                  <a:srgbClr val="1E1F21"/>
                </a:solidFill>
              </a:rPr>
              <a:t>Выполненный проект может дополнить ваше портфолио.</a:t>
            </a:r>
            <a:endParaRPr sz="1800" dirty="0">
              <a:solidFill>
                <a:srgbClr val="1E1F21"/>
              </a:solidFill>
            </a:endParaRPr>
          </a:p>
        </p:txBody>
      </p:sp>
      <p:sp>
        <p:nvSpPr>
          <p:cNvPr id="297" name="Google Shape;297;p6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Проектная работа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body" idx="4294967295"/>
          </p:nvPr>
        </p:nvSpPr>
        <p:spPr>
          <a:xfrm>
            <a:off x="560550" y="1665950"/>
            <a:ext cx="7723800" cy="16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  <a:buChar char="●"/>
            </a:pPr>
            <a:r>
              <a:rPr lang="ru" sz="1800" dirty="0">
                <a:solidFill>
                  <a:srgbClr val="1E1F21"/>
                </a:solidFill>
              </a:rPr>
              <a:t>Взять проект на работе;</a:t>
            </a:r>
            <a:endParaRPr sz="180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  <a:buChar char="●"/>
            </a:pPr>
            <a:r>
              <a:rPr lang="ru-RU" sz="1800" dirty="0">
                <a:solidFill>
                  <a:srgbClr val="1E1F21"/>
                </a:solidFill>
              </a:rPr>
              <a:t>Собственный домашний проект;</a:t>
            </a:r>
            <a:endParaRPr sz="180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F7700"/>
              </a:buClr>
              <a:buSzPts val="1800"/>
              <a:buChar char="●"/>
            </a:pPr>
            <a:r>
              <a:rPr lang="ru-RU" sz="1800" dirty="0">
                <a:solidFill>
                  <a:srgbClr val="1E1F21"/>
                </a:solidFill>
              </a:rPr>
              <a:t>Взять </a:t>
            </a:r>
            <a:r>
              <a:rPr lang="ru" sz="1800" dirty="0">
                <a:solidFill>
                  <a:srgbClr val="1E1F21"/>
                </a:solidFill>
              </a:rPr>
              <a:t>интересный вам проект с </a:t>
            </a:r>
            <a:r>
              <a:rPr lang="en-US" sz="1800" dirty="0">
                <a:solidFill>
                  <a:srgbClr val="1E1F21"/>
                </a:solidFill>
                <a:hlinkClick r:id="rId3"/>
              </a:rPr>
              <a:t>https://www.kaggle.com</a:t>
            </a:r>
            <a:r>
              <a:rPr lang="ru" sz="1800" dirty="0">
                <a:solidFill>
                  <a:srgbClr val="1E1F21"/>
                </a:solidFill>
              </a:rPr>
              <a:t>.</a:t>
            </a:r>
            <a:endParaRPr sz="1800" dirty="0">
              <a:solidFill>
                <a:srgbClr val="1E1F21"/>
              </a:solidFill>
            </a:endParaRPr>
          </a:p>
        </p:txBody>
      </p:sp>
      <p:sp>
        <p:nvSpPr>
          <p:cNvPr id="297" name="Google Shape;297;p6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Как выбрать тему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051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body" idx="4294967295"/>
          </p:nvPr>
        </p:nvSpPr>
        <p:spPr>
          <a:xfrm>
            <a:off x="503793" y="1200150"/>
            <a:ext cx="7723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Постановка </a:t>
            </a:r>
            <a:r>
              <a:rPr lang="en-US" sz="1400" b="0" dirty="0">
                <a:solidFill>
                  <a:srgbClr val="1E1F21"/>
                </a:solidFill>
              </a:rPr>
              <a:t>ML </a:t>
            </a:r>
            <a:r>
              <a:rPr lang="ru-RU" sz="1400" b="0" dirty="0">
                <a:solidFill>
                  <a:srgbClr val="1E1F21"/>
                </a:solidFill>
              </a:rPr>
              <a:t>задачи;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Конвейер предобработки данных. Данные будут храниться на облачном ресурсе, например </a:t>
            </a:r>
            <a:r>
              <a:rPr lang="en-US" sz="1400" b="0" dirty="0">
                <a:solidFill>
                  <a:srgbClr val="1E1F21"/>
                </a:solidFill>
              </a:rPr>
              <a:t>S3.</a:t>
            </a:r>
            <a:endParaRPr lang="ru-RU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Создание модели и </a:t>
            </a:r>
            <a:r>
              <a:rPr lang="ru-RU" sz="1400" b="0" dirty="0" err="1">
                <a:solidFill>
                  <a:srgbClr val="1E1F21"/>
                </a:solidFill>
              </a:rPr>
              <a:t>фиче-инжениринг</a:t>
            </a:r>
            <a:r>
              <a:rPr lang="en-US" sz="1400" b="0" dirty="0">
                <a:solidFill>
                  <a:srgbClr val="1E1F21"/>
                </a:solidFill>
              </a:rPr>
              <a:t>.</a:t>
            </a:r>
            <a:endParaRPr lang="ru-RU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Обучение модели.</a:t>
            </a:r>
            <a:r>
              <a:rPr lang="en-US" sz="1400" b="0" dirty="0">
                <a:solidFill>
                  <a:srgbClr val="1E1F21"/>
                </a:solidFill>
              </a:rPr>
              <a:t> </a:t>
            </a:r>
            <a:r>
              <a:rPr lang="ru-RU" sz="1400" b="0" dirty="0" err="1">
                <a:solidFill>
                  <a:srgbClr val="1E1F21"/>
                </a:solidFill>
              </a:rPr>
              <a:t>Логирование</a:t>
            </a:r>
            <a:r>
              <a:rPr lang="ru-RU" sz="1400" b="0" dirty="0">
                <a:solidFill>
                  <a:srgbClr val="1E1F21"/>
                </a:solidFill>
              </a:rPr>
              <a:t> метрик.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en-US" sz="1400" b="0" dirty="0">
                <a:solidFill>
                  <a:srgbClr val="1E1F21"/>
                </a:solidFill>
              </a:rPr>
              <a:t>CI/CD </a:t>
            </a:r>
            <a:r>
              <a:rPr lang="ru-RU" sz="1400" b="0" dirty="0">
                <a:solidFill>
                  <a:srgbClr val="1E1F21"/>
                </a:solidFill>
              </a:rPr>
              <a:t>конвейер – создание </a:t>
            </a:r>
            <a:r>
              <a:rPr lang="en-US" sz="1400" b="0" dirty="0">
                <a:solidFill>
                  <a:srgbClr val="1E1F21"/>
                </a:solidFill>
              </a:rPr>
              <a:t>docker</a:t>
            </a:r>
            <a:r>
              <a:rPr lang="ru-RU" sz="1400" b="0" dirty="0">
                <a:solidFill>
                  <a:srgbClr val="1E1F21"/>
                </a:solidFill>
              </a:rPr>
              <a:t> образа из лучшей модели.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 err="1">
                <a:solidFill>
                  <a:srgbClr val="1E1F21"/>
                </a:solidFill>
              </a:rPr>
              <a:t>Деплой</a:t>
            </a:r>
            <a:r>
              <a:rPr lang="ru-RU" sz="1400" b="0" dirty="0">
                <a:solidFill>
                  <a:srgbClr val="1E1F21"/>
                </a:solidFill>
              </a:rPr>
              <a:t> модели в </a:t>
            </a:r>
            <a:r>
              <a:rPr lang="en-US" sz="1400" b="0" dirty="0">
                <a:solidFill>
                  <a:srgbClr val="1E1F21"/>
                </a:solidFill>
              </a:rPr>
              <a:t>k8s. </a:t>
            </a:r>
            <a:r>
              <a:rPr lang="ru-RU" sz="1400" b="0" dirty="0">
                <a:solidFill>
                  <a:srgbClr val="1E1F21"/>
                </a:solidFill>
              </a:rPr>
              <a:t>Масштабирование под нагрузку.</a:t>
            </a:r>
            <a:endParaRPr lang="en-US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Переобучение модели по расписанию и/или деградации метрик качества и раскатка лучшей модели в </a:t>
            </a:r>
            <a:r>
              <a:rPr lang="en-US" sz="1400" b="0" dirty="0">
                <a:solidFill>
                  <a:srgbClr val="1E1F21"/>
                </a:solidFill>
              </a:rPr>
              <a:t>k8s.</a:t>
            </a:r>
            <a:endParaRPr lang="ru-RU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Мониторинг метрик и нагрузки и оповещение.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Все этапы формируются скриптами.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Формат сдачи – ссылка на </a:t>
            </a:r>
            <a:r>
              <a:rPr lang="en-US" sz="1400" b="0" dirty="0">
                <a:solidFill>
                  <a:srgbClr val="1E1F21"/>
                </a:solidFill>
              </a:rPr>
              <a:t>git </a:t>
            </a:r>
            <a:r>
              <a:rPr lang="ru-RU" sz="1400" b="0" dirty="0">
                <a:solidFill>
                  <a:srgbClr val="1E1F21"/>
                </a:solidFill>
              </a:rPr>
              <a:t>репозиторий.</a:t>
            </a:r>
            <a:endParaRPr sz="1400" b="0" dirty="0">
              <a:solidFill>
                <a:srgbClr val="1E1F21"/>
              </a:solidFill>
            </a:endParaRPr>
          </a:p>
        </p:txBody>
      </p:sp>
      <p:sp>
        <p:nvSpPr>
          <p:cNvPr id="297" name="Google Shape;297;p6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должно быть в проекте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331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/>
              <a:t>Программа</a:t>
            </a:r>
            <a:endParaRPr lang="ru-RU" spc="-10"/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6463" y="2943932"/>
            <a:ext cx="2989202" cy="1992801"/>
          </a:xfrm>
          <a:prstGeom prst="rect">
            <a:avLst/>
          </a:prstGeom>
        </p:spPr>
      </p:pic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091600" y="542763"/>
          <a:ext cx="2606039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CE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1233721" y="1921764"/>
            <a:ext cx="526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latin typeface="Calibri"/>
                <a:cs typeface="Calibri"/>
              </a:rPr>
              <a:t>08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lang="ru-RU" sz="1400" dirty="0">
                <a:latin typeface="Calibri"/>
                <a:cs typeface="Calibri"/>
              </a:rPr>
              <a:t>08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-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33721" y="2455164"/>
            <a:ext cx="526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latin typeface="Calibri"/>
                <a:cs typeface="Calibri"/>
              </a:rPr>
              <a:t>27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lang="ru-RU" sz="1400" dirty="0">
                <a:latin typeface="Calibri"/>
                <a:cs typeface="Calibri"/>
              </a:rPr>
              <a:t>08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-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37928" y="2982467"/>
            <a:ext cx="526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400" dirty="0">
                <a:latin typeface="Calibri"/>
                <a:cs typeface="Calibri"/>
              </a:rPr>
              <a:t>04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lang="ru-RU" sz="1400" dirty="0">
                <a:latin typeface="Calibri"/>
                <a:cs typeface="Calibri"/>
              </a:rPr>
              <a:t>09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-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6D51FBD1-EE22-BB4C-B22B-62B217530E17}"/>
              </a:ext>
            </a:extLst>
          </p:cNvPr>
          <p:cNvSpPr txBox="1"/>
          <p:nvPr/>
        </p:nvSpPr>
        <p:spPr>
          <a:xfrm>
            <a:off x="1233721" y="3509770"/>
            <a:ext cx="526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alibri"/>
                <a:cs typeface="Calibri"/>
              </a:rPr>
              <a:t>09</a:t>
            </a:r>
            <a:r>
              <a:rPr sz="1400" dirty="0">
                <a:latin typeface="Calibri"/>
                <a:cs typeface="Calibri"/>
              </a:rPr>
              <a:t>.</a:t>
            </a:r>
            <a:r>
              <a:rPr lang="en-US" sz="1400" dirty="0">
                <a:latin typeface="Calibri"/>
                <a:cs typeface="Calibri"/>
              </a:rPr>
              <a:t>1</a:t>
            </a:r>
            <a:r>
              <a:rPr lang="ru-RU" sz="1400" dirty="0">
                <a:latin typeface="Calibri"/>
                <a:cs typeface="Calibri"/>
              </a:rPr>
              <a:t>0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-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7915779-E234-3C4D-BA4F-EE25401C044E}"/>
              </a:ext>
            </a:extLst>
          </p:cNvPr>
          <p:cNvSpPr/>
          <p:nvPr/>
        </p:nvSpPr>
        <p:spPr>
          <a:xfrm>
            <a:off x="579274" y="1051909"/>
            <a:ext cx="2613025" cy="57975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Курсовой проект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799" y="1160272"/>
            <a:ext cx="419929" cy="3960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DFC3E53-6FFD-6D45-903D-08C54E65F5DB}"/>
              </a:ext>
            </a:extLst>
          </p:cNvPr>
          <p:cNvSpPr/>
          <p:nvPr/>
        </p:nvSpPr>
        <p:spPr>
          <a:xfrm>
            <a:off x="2225090" y="3445335"/>
            <a:ext cx="3051175" cy="39624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sz="1400" dirty="0">
                <a:solidFill>
                  <a:schemeClr val="tx1"/>
                </a:solidFill>
              </a:rPr>
              <a:t>Завершение курса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6298207-2573-9240-B60B-F5E23F446C25}"/>
              </a:ext>
            </a:extLst>
          </p:cNvPr>
          <p:cNvSpPr/>
          <p:nvPr/>
        </p:nvSpPr>
        <p:spPr>
          <a:xfrm>
            <a:off x="2225090" y="2922971"/>
            <a:ext cx="3051175" cy="39624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sz="1400" dirty="0">
                <a:solidFill>
                  <a:schemeClr val="tx1"/>
                </a:solidFill>
              </a:rPr>
              <a:t>Защита проектных работ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9675E17-BE43-F34E-98F1-0CFEA89B0E2E}"/>
              </a:ext>
            </a:extLst>
          </p:cNvPr>
          <p:cNvSpPr/>
          <p:nvPr/>
        </p:nvSpPr>
        <p:spPr>
          <a:xfrm>
            <a:off x="2225090" y="2400609"/>
            <a:ext cx="5356225" cy="39624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sz="1400" dirty="0">
                <a:solidFill>
                  <a:schemeClr val="tx1"/>
                </a:solidFill>
              </a:rPr>
              <a:t>Консультация по проектам и домашним заданиям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12C9734-FC8F-C24C-940E-4BD2B5FA68F3}"/>
              </a:ext>
            </a:extLst>
          </p:cNvPr>
          <p:cNvSpPr/>
          <p:nvPr/>
        </p:nvSpPr>
        <p:spPr>
          <a:xfrm>
            <a:off x="2225090" y="1857286"/>
            <a:ext cx="5356225" cy="39624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sz="1400" dirty="0">
                <a:solidFill>
                  <a:schemeClr val="tx1"/>
                </a:solidFill>
              </a:rPr>
              <a:t>Выбор темы и организация проектной работы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3630A9D-7233-354A-9488-10021EC04EFB}"/>
              </a:ext>
            </a:extLst>
          </p:cNvPr>
          <p:cNvCxnSpPr>
            <a:stCxn id="14" idx="2"/>
            <a:endCxn id="27" idx="1"/>
          </p:cNvCxnSpPr>
          <p:nvPr/>
        </p:nvCxnSpPr>
        <p:spPr>
          <a:xfrm rot="16200000" flipH="1">
            <a:off x="1843567" y="1673883"/>
            <a:ext cx="423742" cy="339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92DAF46-096B-324F-B3B3-A6787F8D1DFE}"/>
              </a:ext>
            </a:extLst>
          </p:cNvPr>
          <p:cNvCxnSpPr>
            <a:cxnSpLocks/>
            <a:stCxn id="14" idx="2"/>
            <a:endCxn id="26" idx="1"/>
          </p:cNvCxnSpPr>
          <p:nvPr/>
        </p:nvCxnSpPr>
        <p:spPr>
          <a:xfrm rot="16200000" flipH="1">
            <a:off x="1571906" y="1945544"/>
            <a:ext cx="967065" cy="339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DED9A16-3DDE-E148-A5A8-8B84FD095158}"/>
              </a:ext>
            </a:extLst>
          </p:cNvPr>
          <p:cNvCxnSpPr>
            <a:cxnSpLocks/>
            <a:stCxn id="14" idx="2"/>
            <a:endCxn id="25" idx="1"/>
          </p:cNvCxnSpPr>
          <p:nvPr/>
        </p:nvCxnSpPr>
        <p:spPr>
          <a:xfrm rot="16200000" flipH="1">
            <a:off x="1310725" y="2206725"/>
            <a:ext cx="1489427" cy="339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9D8802E-3943-C54F-8F3F-8B24A3DD8DE1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 rot="16200000" flipH="1">
            <a:off x="1049543" y="2467907"/>
            <a:ext cx="2011791" cy="339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6"/>
          <p:cNvSpPr txBox="1">
            <a:spLocks noGrp="1"/>
          </p:cNvSpPr>
          <p:nvPr>
            <p:ph type="body" idx="4294967295"/>
          </p:nvPr>
        </p:nvSpPr>
        <p:spPr>
          <a:xfrm>
            <a:off x="534597" y="1504950"/>
            <a:ext cx="7723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Постановка</a:t>
            </a:r>
            <a:r>
              <a:rPr lang="en-US" sz="1400" b="0" dirty="0">
                <a:solidFill>
                  <a:srgbClr val="1E1F21"/>
                </a:solidFill>
              </a:rPr>
              <a:t> </a:t>
            </a:r>
            <a:r>
              <a:rPr lang="ru-RU" sz="1400" b="0" dirty="0">
                <a:solidFill>
                  <a:srgbClr val="1E1F21"/>
                </a:solidFill>
              </a:rPr>
              <a:t>задачи;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Как реализован конвейер предобработки данных. Где хранятся данные</a:t>
            </a:r>
            <a:r>
              <a:rPr lang="en-US" sz="1400" b="0" dirty="0">
                <a:solidFill>
                  <a:srgbClr val="1E1F21"/>
                </a:solidFill>
              </a:rPr>
              <a:t>.</a:t>
            </a:r>
            <a:endParaRPr lang="ru-RU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Какая модель выбрана и </a:t>
            </a:r>
            <a:r>
              <a:rPr lang="ru-RU" sz="1400" b="0" dirty="0" err="1">
                <a:solidFill>
                  <a:srgbClr val="1E1F21"/>
                </a:solidFill>
              </a:rPr>
              <a:t>фиче-инжениринг</a:t>
            </a:r>
            <a:r>
              <a:rPr lang="en-US" sz="1400" b="0" dirty="0">
                <a:solidFill>
                  <a:srgbClr val="1E1F21"/>
                </a:solidFill>
              </a:rPr>
              <a:t>.</a:t>
            </a:r>
            <a:r>
              <a:rPr lang="ru-RU" sz="1400" b="0" dirty="0">
                <a:solidFill>
                  <a:srgbClr val="1E1F21"/>
                </a:solidFill>
              </a:rPr>
              <a:t> Метрики модели.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Инфраструктура. Как создавали и контролировали.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en-US" sz="1400" b="0" dirty="0">
                <a:solidFill>
                  <a:srgbClr val="1E1F21"/>
                </a:solidFill>
              </a:rPr>
              <a:t>CI/CD </a:t>
            </a:r>
            <a:r>
              <a:rPr lang="ru-RU" sz="1400" b="0" dirty="0">
                <a:solidFill>
                  <a:srgbClr val="1E1F21"/>
                </a:solidFill>
              </a:rPr>
              <a:t>конвейер – что включает.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 err="1">
                <a:solidFill>
                  <a:srgbClr val="1E1F21"/>
                </a:solidFill>
              </a:rPr>
              <a:t>Деплой</a:t>
            </a:r>
            <a:r>
              <a:rPr lang="ru-RU" sz="1400" b="0" dirty="0">
                <a:solidFill>
                  <a:srgbClr val="1E1F21"/>
                </a:solidFill>
              </a:rPr>
              <a:t> модели в </a:t>
            </a:r>
            <a:r>
              <a:rPr lang="en-US" sz="1400" b="0" dirty="0">
                <a:solidFill>
                  <a:srgbClr val="1E1F21"/>
                </a:solidFill>
              </a:rPr>
              <a:t>k8s. </a:t>
            </a:r>
            <a:r>
              <a:rPr lang="ru-RU" sz="1400" b="0" dirty="0">
                <a:solidFill>
                  <a:srgbClr val="1E1F21"/>
                </a:solidFill>
              </a:rPr>
              <a:t>Масштабирование под нагрузку.</a:t>
            </a:r>
            <a:endParaRPr lang="en-US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 err="1">
                <a:solidFill>
                  <a:srgbClr val="1E1F21"/>
                </a:solidFill>
              </a:rPr>
              <a:t>Трешхолд</a:t>
            </a:r>
            <a:r>
              <a:rPr lang="ru-RU" sz="1400" b="0" dirty="0">
                <a:solidFill>
                  <a:srgbClr val="1E1F21"/>
                </a:solidFill>
              </a:rPr>
              <a:t> метрик и организация переобучения модели</a:t>
            </a:r>
            <a:r>
              <a:rPr lang="en-US" sz="1400" b="0" dirty="0">
                <a:solidFill>
                  <a:srgbClr val="1E1F21"/>
                </a:solidFill>
              </a:rPr>
              <a:t>.</a:t>
            </a:r>
            <a:endParaRPr lang="ru-RU" sz="1400" b="0" dirty="0">
              <a:solidFill>
                <a:srgbClr val="1E1F2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Мониторинг метрик и нагрузки и оповещение.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FF7700"/>
              </a:buClr>
              <a:buSzPts val="1800"/>
              <a:buChar char="●"/>
            </a:pPr>
            <a:r>
              <a:rPr lang="ru-RU" sz="1400" b="0" dirty="0">
                <a:solidFill>
                  <a:srgbClr val="1E1F21"/>
                </a:solidFill>
              </a:rPr>
              <a:t>Что планировалось на этапе выбора проекта и что получилось. Причины отклонений.</a:t>
            </a:r>
          </a:p>
        </p:txBody>
      </p:sp>
      <p:sp>
        <p:nvSpPr>
          <p:cNvPr id="297" name="Google Shape;297;p6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Защита проекта - презентация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805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557</Words>
  <Application>Microsoft Macintosh PowerPoint</Application>
  <PresentationFormat>On-screen Show (16:9)</PresentationFormat>
  <Paragraphs>106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Trebuchet MS</vt:lpstr>
      <vt:lpstr>Office Theme</vt:lpstr>
      <vt:lpstr>MLOps Курсовой проект</vt:lpstr>
      <vt:lpstr>PowerPoint Presentation</vt:lpstr>
      <vt:lpstr>MLOps Курсовой проект</vt:lpstr>
      <vt:lpstr>Маршрут вебинара</vt:lpstr>
      <vt:lpstr>Проектная работа</vt:lpstr>
      <vt:lpstr>Как выбрать тему</vt:lpstr>
      <vt:lpstr>Что должно быть в проекте</vt:lpstr>
      <vt:lpstr>Программа</vt:lpstr>
      <vt:lpstr>Защита проекта - презентация</vt:lpstr>
      <vt:lpstr>Курсовой проект - рекомендации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Ops</dc:title>
  <cp:lastModifiedBy>Стурейко Игорь Олегович</cp:lastModifiedBy>
  <cp:revision>10</cp:revision>
  <dcterms:created xsi:type="dcterms:W3CDTF">2024-07-23T07:20:56Z</dcterms:created>
  <dcterms:modified xsi:type="dcterms:W3CDTF">2024-08-08T17:42:54Z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2024-05-22T00:00:00Z</vt:filetime>
  </property>
  <property fmtid="{D5CDD505-2E9C-101B-9397-08002B2CF9AE}" pid="3" name="LastSaved">
    <vt:filetime>2024-07-23T00:00:00Z</vt:filetime>
  </property>
  <property fmtid="{D5CDD505-2E9C-101B-9397-08002B2CF9AE}" pid="4" name="Producer">
    <vt:lpwstr>macOS Version 14.2.1 (Build 23C71) Quartz PDFContext</vt:lpwstr>
  </property>
</Properties>
</file>