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6" r:id="rId14"/>
    <p:sldId id="397" r:id="rId15"/>
    <p:sldId id="398" r:id="rId16"/>
    <p:sldId id="399" r:id="rId17"/>
    <p:sldId id="401" r:id="rId18"/>
    <p:sldId id="402" r:id="rId19"/>
    <p:sldId id="403" r:id="rId20"/>
    <p:sldId id="391" r:id="rId21"/>
    <p:sldId id="300" r:id="rId22"/>
    <p:sldId id="364" r:id="rId23"/>
    <p:sldId id="281" r:id="rId24"/>
    <p:sldId id="377" r:id="rId25"/>
    <p:sldId id="301" r:id="rId26"/>
    <p:sldId id="302" r:id="rId27"/>
    <p:sldId id="335" r:id="rId2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/>
    <p:restoredTop sz="94719"/>
  </p:normalViewPr>
  <p:slideViewPr>
    <p:cSldViewPr>
      <p:cViewPr varScale="1">
        <p:scale>
          <a:sx n="196" d="100"/>
          <a:sy n="196" d="100"/>
        </p:scale>
        <p:origin x="64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ythonworld.ru/numpy/100-exercises.html" TargetMode="External"/><Relationship Id="rId5" Type="http://schemas.openxmlformats.org/officeDocument/2006/relationships/hyperlink" Target="https://pythonworld.ru/numpy/1.html" TargetMode="External"/><Relationship Id="rId4" Type="http://schemas.openxmlformats.org/officeDocument/2006/relationships/hyperlink" Target="https://habr.com/ru/articles/352678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Developer. Professional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 err="1">
                <a:solidFill>
                  <a:srgbClr val="FFFFFF"/>
                </a:solidFill>
              </a:rPr>
              <a:t>Numpy</a:t>
            </a:r>
            <a:r>
              <a:rPr lang="en-US" spc="-10" dirty="0">
                <a:solidFill>
                  <a:srgbClr val="FFFFFF"/>
                </a:solidFill>
              </a:rPr>
              <a:t>, </a:t>
            </a:r>
            <a:r>
              <a:rPr lang="ru-RU" spc="-10" dirty="0">
                <a:solidFill>
                  <a:srgbClr val="FFFFFF"/>
                </a:solidFill>
              </a:rPr>
              <a:t>вектора и матрицы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75D80-797D-A14E-AF21-95E49EB59198}"/>
              </a:ext>
            </a:extLst>
          </p:cNvPr>
          <p:cNvSpPr txBox="1"/>
          <p:nvPr/>
        </p:nvSpPr>
        <p:spPr>
          <a:xfrm>
            <a:off x="270148" y="1657350"/>
            <a:ext cx="86037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поддержка многомерных массивов (включая матрицы);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быстрые векторные</a:t>
            </a:r>
            <a:r>
              <a:rPr lang="en-US" sz="2000" dirty="0"/>
              <a:t> </a:t>
            </a:r>
            <a:r>
              <a:rPr lang="ru-RU" sz="2000" dirty="0"/>
              <a:t>операции;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стандартные алгоритмы работы</a:t>
            </a:r>
            <a:r>
              <a:rPr lang="en-US" sz="2000" dirty="0"/>
              <a:t> </a:t>
            </a:r>
            <a:r>
              <a:rPr lang="ru-RU" sz="2000" dirty="0"/>
              <a:t>с массивами;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эффективная описательная статистика;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соединение разнородных наборов данных;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описание условной логики в виде выражений-массивов вместо циклов с ветвлением </a:t>
            </a:r>
            <a:r>
              <a:rPr lang="en-US" sz="2000" dirty="0"/>
              <a:t>if–</a:t>
            </a:r>
            <a:r>
              <a:rPr lang="en-US" sz="2000" dirty="0" err="1"/>
              <a:t>elif</a:t>
            </a:r>
            <a:r>
              <a:rPr lang="en-US" sz="2000" dirty="0"/>
              <a:t>–else;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групповые операции с данными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6A5AB-117E-E044-A328-9A2F293E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40005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FE96F-1088-2A41-9359-32E3C5306B82}"/>
              </a:ext>
            </a:extLst>
          </p:cNvPr>
          <p:cNvSpPr txBox="1"/>
          <p:nvPr/>
        </p:nvSpPr>
        <p:spPr>
          <a:xfrm>
            <a:off x="1566817" y="1173259"/>
            <a:ext cx="300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сокращенно от 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Numerical Python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 и матрица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D9C2-247E-3F45-A741-E18D8127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23950"/>
            <a:ext cx="2209800" cy="171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36803-6A42-164F-A018-FFB1E4579CD3}"/>
              </a:ext>
            </a:extLst>
          </p:cNvPr>
          <p:cNvSpPr txBox="1"/>
          <p:nvPr/>
        </p:nvSpPr>
        <p:spPr>
          <a:xfrm>
            <a:off x="3505200" y="1352550"/>
            <a:ext cx="5515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Вектор</a:t>
            </a:r>
            <a:r>
              <a:rPr lang="ru-RU" dirty="0"/>
              <a:t> - математический объект, характеризующийся величиной и направлением.</a:t>
            </a:r>
          </a:p>
          <a:p>
            <a:r>
              <a:rPr lang="ru-RU" b="1" dirty="0"/>
              <a:t>Вектор </a:t>
            </a:r>
            <a:r>
              <a:rPr lang="ru-RU" dirty="0"/>
              <a:t>можно рассматривать, как </a:t>
            </a:r>
            <a:r>
              <a:rPr lang="ru-RU" b="1" i="1" dirty="0"/>
              <a:t>одномерный</a:t>
            </a:r>
            <a:r>
              <a:rPr lang="ru-RU" dirty="0"/>
              <a:t> массив, значения которого соответствуют величине по каждой из осей.</a:t>
            </a:r>
          </a:p>
          <a:p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Матрица </a:t>
            </a:r>
            <a:r>
              <a:rPr lang="ru-RU" dirty="0"/>
              <a:t>– </a:t>
            </a:r>
            <a:r>
              <a:rPr lang="ru-RU" b="1" i="1" dirty="0"/>
              <a:t>многомерный</a:t>
            </a:r>
            <a:r>
              <a:rPr lang="ru-RU" dirty="0"/>
              <a:t> массив.</a:t>
            </a:r>
          </a:p>
          <a:p>
            <a:endParaRPr lang="ru-RU" dirty="0"/>
          </a:p>
          <a:p>
            <a:r>
              <a:rPr lang="ru-RU" dirty="0"/>
              <a:t>Пример – двумерной матрицы.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7E737-8E7A-584C-86D9-03A672B8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2305"/>
            <a:ext cx="2971800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массивов в </a:t>
            </a:r>
            <a:r>
              <a:rPr lang="en-US" dirty="0"/>
              <a:t>NumPy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421F4-6593-BD49-9714-36D9925C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949780"/>
            <a:ext cx="8001000" cy="41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E745-9B51-1B45-A205-C0E8EE56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C3AD19-7CF6-824C-8350-D8869662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97171"/>
              </p:ext>
            </p:extLst>
          </p:nvPr>
        </p:nvGraphicFramePr>
        <p:xfrm>
          <a:off x="500550" y="1047750"/>
          <a:ext cx="8142900" cy="37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50">
                  <a:extLst>
                    <a:ext uri="{9D8B030D-6E8A-4147-A177-3AD203B41FA5}">
                      <a16:colId xmlns:a16="http://schemas.microsoft.com/office/drawing/2014/main" val="253837555"/>
                    </a:ext>
                  </a:extLst>
                </a:gridCol>
                <a:gridCol w="6738450">
                  <a:extLst>
                    <a:ext uri="{9D8B030D-6E8A-4147-A177-3AD203B41FA5}">
                      <a16:colId xmlns:a16="http://schemas.microsoft.com/office/drawing/2014/main" val="26759539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6589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Int8,</a:t>
                      </a: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Короткое целое (от -128 до 127) и Целое число без знака (от 0 до 255)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7474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Int16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-32768 до 32767) и Целое число без знака (от 0 до 65535)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127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-2147483648 до 2147483647) и Целое число без знака (от 0 до 4294967295)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48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Int64</a:t>
                      </a:r>
                      <a:r>
                        <a:rPr lang="ru-RU" sz="1100" dirty="0"/>
                        <a:t>, </a:t>
                      </a:r>
                      <a:br>
                        <a:rPr lang="ru-RU" sz="1100" dirty="0"/>
                      </a:br>
                      <a:r>
                        <a:rPr lang="en-US" sz="11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-9223372036854775808 до 9223372036854775807) и 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Целое число без знака (от 0 до 18446744073709551615)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571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Число с плавающей точкой половинной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33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одинарной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1954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двойной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8462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расширенной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69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complex64, complex128,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complex256,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Комплексные числа, действительная и мнимая часть которых представлена соответственно типами </a:t>
                      </a:r>
                      <a:r>
                        <a:rPr lang="en-US" sz="1100" dirty="0"/>
                        <a:t>float32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64,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2697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Бинарный тип, хранит </a:t>
                      </a:r>
                      <a:r>
                        <a:rPr lang="en-US" sz="1100" dirty="0"/>
                        <a:t>True </a:t>
                      </a:r>
                      <a:r>
                        <a:rPr lang="ru-RU" sz="1100" dirty="0"/>
                        <a:t>или </a:t>
                      </a:r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105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Тип сложного объекта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8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BD9-A9FF-DB43-A158-3EC84C2B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Индексирование двумерного массива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4D4A9-B9F5-F845-98F2-77DAF80F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5227"/>
              </p:ext>
            </p:extLst>
          </p:nvPr>
        </p:nvGraphicFramePr>
        <p:xfrm>
          <a:off x="500550" y="1123950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5B1B91-19F8-0144-9A47-DFADC0D4DF82}"/>
              </a:ext>
            </a:extLst>
          </p:cNvPr>
          <p:cNvSpPr txBox="1"/>
          <p:nvPr/>
        </p:nvSpPr>
        <p:spPr>
          <a:xfrm>
            <a:off x="2057400" y="15049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FEFDEB1-2F6A-B142-995B-231A27B8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83947"/>
              </p:ext>
            </p:extLst>
          </p:nvPr>
        </p:nvGraphicFramePr>
        <p:xfrm>
          <a:off x="503793" y="2473436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4FEEBD-6A92-7644-8E37-E30C5EFCBB1C}"/>
              </a:ext>
            </a:extLst>
          </p:cNvPr>
          <p:cNvSpPr txBox="1"/>
          <p:nvPr/>
        </p:nvSpPr>
        <p:spPr>
          <a:xfrm>
            <a:off x="1981200" y="260620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[:2, 1:]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7E96970-EF32-8544-9A2B-37010F62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74874"/>
              </p:ext>
            </p:extLst>
          </p:nvPr>
        </p:nvGraphicFramePr>
        <p:xfrm>
          <a:off x="500550" y="3784922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3139C-D235-1642-B2E7-845BA8BE012E}"/>
              </a:ext>
            </a:extLst>
          </p:cNvPr>
          <p:cNvSpPr txBox="1"/>
          <p:nvPr/>
        </p:nvSpPr>
        <p:spPr>
          <a:xfrm>
            <a:off x="1977957" y="3917688"/>
            <a:ext cx="94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[2]</a:t>
            </a:r>
          </a:p>
          <a:p>
            <a:r>
              <a:rPr lang="en-US" dirty="0" err="1"/>
              <a:t>arr</a:t>
            </a:r>
            <a:r>
              <a:rPr lang="en-US" dirty="0"/>
              <a:t>[2, :]</a:t>
            </a:r>
          </a:p>
          <a:p>
            <a:r>
              <a:rPr lang="en-US" dirty="0" err="1"/>
              <a:t>arr</a:t>
            </a:r>
            <a:r>
              <a:rPr lang="en-US" dirty="0"/>
              <a:t>[2:, 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E1B9E-605B-E94B-A1C9-ED5E20B043BF}"/>
              </a:ext>
            </a:extLst>
          </p:cNvPr>
          <p:cNvSpPr txBox="1"/>
          <p:nvPr/>
        </p:nvSpPr>
        <p:spPr>
          <a:xfrm>
            <a:off x="2057400" y="991338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96AD6-92A3-CA44-987C-77C32DCFB233}"/>
              </a:ext>
            </a:extLst>
          </p:cNvPr>
          <p:cNvSpPr txBox="1"/>
          <p:nvPr/>
        </p:nvSpPr>
        <p:spPr>
          <a:xfrm>
            <a:off x="3388021" y="9913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A34C6-C793-DB40-8B48-8142A0221FAC}"/>
              </a:ext>
            </a:extLst>
          </p:cNvPr>
          <p:cNvSpPr txBox="1"/>
          <p:nvPr/>
        </p:nvSpPr>
        <p:spPr>
          <a:xfrm>
            <a:off x="3480193" y="150859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BAAB2-E3D6-8944-912F-F63F36AAA458}"/>
              </a:ext>
            </a:extLst>
          </p:cNvPr>
          <p:cNvSpPr txBox="1"/>
          <p:nvPr/>
        </p:nvSpPr>
        <p:spPr>
          <a:xfrm>
            <a:off x="3480193" y="259116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B15A4-500D-1E4A-BA9D-D9AEEF9AC2C9}"/>
              </a:ext>
            </a:extLst>
          </p:cNvPr>
          <p:cNvSpPr txBox="1"/>
          <p:nvPr/>
        </p:nvSpPr>
        <p:spPr>
          <a:xfrm>
            <a:off x="3480193" y="3909987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(3,)</a:t>
            </a:r>
          </a:p>
          <a:p>
            <a:r>
              <a:rPr lang="ru-RU" dirty="0"/>
              <a:t>(3,)</a:t>
            </a:r>
          </a:p>
          <a:p>
            <a:r>
              <a:rPr lang="ru-RU" dirty="0"/>
              <a:t>(1, 3)</a:t>
            </a:r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1138760-2BBF-0749-9497-0311510E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87686"/>
              </p:ext>
            </p:extLst>
          </p:nvPr>
        </p:nvGraphicFramePr>
        <p:xfrm>
          <a:off x="4480863" y="1110169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532664A-D757-854B-BAFB-B64855A6C60B}"/>
              </a:ext>
            </a:extLst>
          </p:cNvPr>
          <p:cNvSpPr txBox="1"/>
          <p:nvPr/>
        </p:nvSpPr>
        <p:spPr>
          <a:xfrm>
            <a:off x="6037713" y="149116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DDF47-E022-1E45-9F3E-7C5A0206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54242"/>
              </p:ext>
            </p:extLst>
          </p:nvPr>
        </p:nvGraphicFramePr>
        <p:xfrm>
          <a:off x="4484106" y="2459655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334E68-6235-D646-A5D0-4067FF85CA8E}"/>
              </a:ext>
            </a:extLst>
          </p:cNvPr>
          <p:cNvSpPr txBox="1"/>
          <p:nvPr/>
        </p:nvSpPr>
        <p:spPr>
          <a:xfrm>
            <a:off x="5961513" y="259242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[:, </a:t>
            </a:r>
            <a:r>
              <a:rPr lang="ru-RU" dirty="0"/>
              <a:t>:2</a:t>
            </a:r>
            <a:r>
              <a:rPr lang="en-US" dirty="0"/>
              <a:t>]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FCE75639-988A-A747-B0A0-0319EA93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87570"/>
              </p:ext>
            </p:extLst>
          </p:nvPr>
        </p:nvGraphicFramePr>
        <p:xfrm>
          <a:off x="4480863" y="3771141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FF9B9D-B95A-414E-95AF-12BB636131FB}"/>
              </a:ext>
            </a:extLst>
          </p:cNvPr>
          <p:cNvSpPr txBox="1"/>
          <p:nvPr/>
        </p:nvSpPr>
        <p:spPr>
          <a:xfrm>
            <a:off x="5958270" y="3903907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ru-RU" dirty="0"/>
              <a:t>1, :2</a:t>
            </a:r>
            <a:r>
              <a:rPr lang="en-US" dirty="0"/>
              <a:t>]</a:t>
            </a:r>
          </a:p>
          <a:p>
            <a:r>
              <a:rPr lang="en-US" dirty="0" err="1"/>
              <a:t>arr</a:t>
            </a:r>
            <a:r>
              <a:rPr lang="en-US" dirty="0"/>
              <a:t>[1:2, :2]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D952C-F5B7-6443-BF2C-8B80BA7CE4E5}"/>
              </a:ext>
            </a:extLst>
          </p:cNvPr>
          <p:cNvSpPr txBox="1"/>
          <p:nvPr/>
        </p:nvSpPr>
        <p:spPr>
          <a:xfrm>
            <a:off x="6037713" y="97755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2A238-DC74-7840-A1E2-C3EFF8741F90}"/>
              </a:ext>
            </a:extLst>
          </p:cNvPr>
          <p:cNvSpPr txBox="1"/>
          <p:nvPr/>
        </p:nvSpPr>
        <p:spPr>
          <a:xfrm>
            <a:off x="7368334" y="97755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FC4F0-FD02-C64D-B714-A60519A3853D}"/>
              </a:ext>
            </a:extLst>
          </p:cNvPr>
          <p:cNvSpPr txBox="1"/>
          <p:nvPr/>
        </p:nvSpPr>
        <p:spPr>
          <a:xfrm>
            <a:off x="7460506" y="149481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EE3BC-5C03-BC42-8F0E-E867E214A9F2}"/>
              </a:ext>
            </a:extLst>
          </p:cNvPr>
          <p:cNvSpPr txBox="1"/>
          <p:nvPr/>
        </p:nvSpPr>
        <p:spPr>
          <a:xfrm>
            <a:off x="7460506" y="25773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(3, 2)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2A4B6-5ECE-EA48-B428-192CFA22E2E5}"/>
              </a:ext>
            </a:extLst>
          </p:cNvPr>
          <p:cNvSpPr txBox="1"/>
          <p:nvPr/>
        </p:nvSpPr>
        <p:spPr>
          <a:xfrm>
            <a:off x="7460506" y="3896206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,)</a:t>
            </a:r>
          </a:p>
          <a:p>
            <a:r>
              <a:rPr lang="ru-RU" dirty="0"/>
              <a:t>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 2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03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0999"/>
              </p:ext>
            </p:extLst>
          </p:nvPr>
        </p:nvGraphicFramePr>
        <p:xfrm>
          <a:off x="228600" y="895350"/>
          <a:ext cx="8763000" cy="405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abs, fabs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абсолютные значения каждого элементов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2809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квадратный корень из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square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exp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экспоненту от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log, log10, log2, log1p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натуральный, десятичный логарифмы, логарифм по основанию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2</a:t>
                      </a:r>
                      <a:r>
                        <a:rPr lang="ru-RU" sz="1000" dirty="0">
                          <a:effectLst/>
                        </a:rPr>
                        <a:t> и 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log(1+</a:t>
                      </a:r>
                      <a:r>
                        <a:rPr lang="en-US" sz="1000" b="0" i="0" u="none" strike="noStrike" dirty="0">
                          <a:effectLst/>
                          <a:latin typeface="STIXGeneral-Italic"/>
                        </a:rPr>
                        <a:t>x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)</a:t>
                      </a:r>
                      <a:r>
                        <a:rPr lang="en-US" sz="1000" b="0" i="0" u="none" strike="noStrike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знак каждого элемента: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r>
                        <a:rPr lang="ru-RU" sz="1000" dirty="0">
                          <a:effectLst/>
                        </a:rPr>
                        <a:t> (положительный элемент),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000" dirty="0">
                          <a:effectLst/>
                        </a:rPr>
                        <a:t> (ноль),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−1</a:t>
                      </a:r>
                      <a:r>
                        <a:rPr lang="ru-RU" sz="1000" dirty="0">
                          <a:effectLst/>
                        </a:rPr>
                        <a:t> (отрицательный элемент)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ceil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наименьшее целое число большее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floor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наибольшее целое число меньшее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rint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Округляет элементы к ближайшим целым сохраняя </a:t>
                      </a:r>
                      <a:r>
                        <a:rPr lang="en-US" sz="1000" dirty="0" err="1">
                          <a:effectLst/>
                        </a:rPr>
                        <a:t>dtype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modf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дробные и целые части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isnan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входного массива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 (Not A Number)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isfinite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isinf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конечным (не </a:t>
                      </a:r>
                      <a:r>
                        <a:rPr lang="en-US" sz="1000" dirty="0">
                          <a:effectLst/>
                        </a:rPr>
                        <a:t>inf </a:t>
                      </a:r>
                      <a:r>
                        <a:rPr lang="ru-RU" sz="1000" dirty="0">
                          <a:effectLst/>
                        </a:rPr>
                        <a:t>и не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ru-RU" sz="1000" dirty="0">
                          <a:effectLst/>
                        </a:rPr>
                        <a:t>или бесконечным, </a:t>
                      </a:r>
                      <a:r>
                        <a:rPr lang="ru-RU" sz="1000" dirty="0" err="1">
                          <a:effectLst/>
                        </a:rPr>
                        <a:t>соотвественно</a:t>
                      </a:r>
                      <a:endParaRPr lang="ru-RU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cos, </a:t>
                      </a:r>
                      <a:r>
                        <a:rPr lang="en-US" sz="1000" dirty="0" err="1">
                          <a:effectLst/>
                        </a:rPr>
                        <a:t>cosh</a:t>
                      </a:r>
                      <a:r>
                        <a:rPr lang="en-US" sz="1000" dirty="0">
                          <a:effectLst/>
                        </a:rPr>
                        <a:t>, sin, </a:t>
                      </a:r>
                      <a:r>
                        <a:rPr lang="en-US" sz="1000" dirty="0" err="1">
                          <a:effectLst/>
                        </a:rPr>
                        <a:t>sinh</a:t>
                      </a:r>
                      <a:r>
                        <a:rPr lang="en-US" sz="1000" dirty="0">
                          <a:effectLst/>
                        </a:rPr>
                        <a:t>, tan, 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Обычные и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62743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arccos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arccosh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br>
                        <a:rPr lang="ru-RU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arctan, arctanh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Обратные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4596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logical_not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</a:t>
                      </a:r>
                      <a:r>
                        <a:rPr lang="ru-RU" sz="1000" dirty="0" err="1">
                          <a:effectLst/>
                        </a:rPr>
                        <a:t>истиное</a:t>
                      </a:r>
                      <a:r>
                        <a:rPr lang="ru-RU" sz="1000" dirty="0">
                          <a:effectLst/>
                        </a:rPr>
                        <a:t> значение </a:t>
                      </a:r>
                      <a:r>
                        <a:rPr lang="en-US" sz="1000" dirty="0">
                          <a:effectLst/>
                        </a:rPr>
                        <a:t>not x </a:t>
                      </a:r>
                      <a:r>
                        <a:rPr lang="ru-RU" sz="1000" dirty="0">
                          <a:effectLst/>
                        </a:rPr>
                        <a:t>для каждого элемента (эквивалентно  </a:t>
                      </a:r>
                      <a:r>
                        <a:rPr lang="en-US" sz="1000" dirty="0" err="1">
                          <a:effectLst/>
                        </a:rPr>
                        <a:t>arr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1662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2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07118"/>
              </p:ext>
            </p:extLst>
          </p:nvPr>
        </p:nvGraphicFramePr>
        <p:xfrm>
          <a:off x="228600" y="895350"/>
          <a:ext cx="8763000" cy="35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Складывает соответствующие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subtract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Вычитает соответствующие элементы второго массива из элементов первого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multiply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Перемножает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divide, floor_devide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Деление или деление с отбрасыванием остатка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power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Возведение элементов первого массива в степени указанные во втором массиве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maximum, fmax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максимум, </a:t>
                      </a:r>
                      <a:r>
                        <a:rPr lang="en-US" sz="1100" dirty="0">
                          <a:effectLst/>
                        </a:rPr>
                        <a:t>fmax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minimum, fmin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минимум, </a:t>
                      </a:r>
                      <a:r>
                        <a:rPr lang="en-US" sz="1100" dirty="0" err="1">
                          <a:effectLst/>
                        </a:rPr>
                        <a:t>fmin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модуль (остаток от деления)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copysign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Копирует знаки элементов второго массива в элементы первого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greater, </a:t>
                      </a:r>
                      <a:r>
                        <a:rPr lang="en-US" sz="1100" dirty="0" err="1">
                          <a:effectLst/>
                        </a:rPr>
                        <a:t>greater_equal</a:t>
                      </a:r>
                      <a:r>
                        <a:rPr lang="en-US" sz="1100" dirty="0">
                          <a:effectLst/>
                        </a:rPr>
                        <a:t>, less,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less_equal</a:t>
                      </a:r>
                      <a:r>
                        <a:rPr lang="en-US" sz="1100" dirty="0">
                          <a:effectLst/>
                        </a:rPr>
                        <a:t>, equal, </a:t>
                      </a:r>
                      <a:r>
                        <a:rPr lang="en-US" sz="1100" dirty="0" err="1">
                          <a:effectLst/>
                        </a:rPr>
                        <a:t>not_equal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>
                          <a:effectLst/>
                        </a:rPr>
                        <a:t>Поэлементное сравнение (эквивалентны операторам &gt;, &gt;=, &lt;, &lt;= `==`, !=)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logical_and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dirty="0" err="1">
                          <a:effectLst/>
                        </a:rPr>
                        <a:t>logical_or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logical_xor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Вычисляет поэлементное значение истинности логической операций (эквивалентны операторам &amp;, ` | `, ^)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5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84653"/>
              </p:ext>
            </p:extLst>
          </p:nvPr>
        </p:nvGraphicFramePr>
        <p:xfrm>
          <a:off x="190500" y="1123950"/>
          <a:ext cx="8763000" cy="25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Сумма всех элементов массива или вдоль оси. Массив нулевой длины имеет сумму, равную 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Арифметическое среднее. Массив нулевой длины имеет среднее значение </a:t>
                      </a:r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std, var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Стандартное отклонение и дисперсия, соответственно, с возможностью задания степени свободы (по умолчанию знаменатель равен </a:t>
                      </a:r>
                      <a:r>
                        <a:rPr lang="en-US" sz="1200">
                          <a:effectLst/>
                        </a:rPr>
                        <a:t>n)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min, 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Минимум и максимум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argmin, argmax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Индексы минимального и максимального элементов, 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Накопленная сумма элементов, начиная с </a:t>
                      </a:r>
                      <a:r>
                        <a:rPr lang="ru-RU" sz="1200" b="0" i="0" u="none" strike="noStrike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200" b="0" i="0" u="none" strike="noStrike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cumprod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Накопленное произведение элементов, начиная с </a:t>
                      </a:r>
                      <a:r>
                        <a:rPr lang="ru-RU" sz="12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алгебра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66895"/>
              </p:ext>
            </p:extLst>
          </p:nvPr>
        </p:nvGraphicFramePr>
        <p:xfrm>
          <a:off x="228600" y="895350"/>
          <a:ext cx="8763000" cy="361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diag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Возвращает диагональные элементы квадратной матрицы в виде одномерного массива или преобразует одномерный массив в квадратную матрицу с нулями вне диагонали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Умножение матриц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trace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След матрицы — сумма диагональных элементов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Определитель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eig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собственные значения и собственные векторы квадратной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обратную матрицу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псевдообратную матрицу Мура—Пенроуза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Вычисляет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QR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разложение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svd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сингулярное разложение матрицы (</a:t>
                      </a:r>
                      <a:r>
                        <a:rPr lang="en-US" sz="1200">
                          <a:effectLst/>
                        </a:rPr>
                        <a:t>SVD)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solve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Решает линейную систему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где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— </a:t>
                      </a:r>
                      <a:r>
                        <a:rPr lang="ru-RU" sz="1200" dirty="0">
                          <a:effectLst/>
                        </a:rPr>
                        <a:t>квадратная матрица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lstsq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Находит решение линейной системы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методом наименьших квадратов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значения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96376"/>
              </p:ext>
            </p:extLst>
          </p:nvPr>
        </p:nvGraphicFramePr>
        <p:xfrm>
          <a:off x="228600" y="895350"/>
          <a:ext cx="8763000" cy="371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Задает начальное значение для генератора случайных чисел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permutation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Возвращает случайную перестановку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shuffle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Случайным образом перемешивает последовательность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randint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целых чисел из заданного диапазона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randn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распределением, средним = 0, стандартным отклонением = 1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binomial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биномиальным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normal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бета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chisquare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распределением хи-квадрат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gamma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гамма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uniform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 в диапазоне </a:t>
                      </a:r>
                      <a:r>
                        <a:rPr lang="en-US" sz="1200" dirty="0">
                          <a:effectLst/>
                        </a:rPr>
                        <a:t>[0, 1)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176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NumPy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https://numpy.org/doc/stable/index.html</a:t>
            </a:r>
            <a:endParaRPr lang="en-US" sz="14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NumPy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https://habr.com/ru/articles/352678/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https://pythonworld.ru/numpy/1.html</a:t>
            </a:r>
            <a:r>
              <a:rPr lang="en-US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Учебные задачи на </a:t>
            </a:r>
            <a:r>
              <a:rPr lang="en-US" sz="1900" b="1" dirty="0"/>
              <a:t>NumPy</a:t>
            </a:r>
            <a:endParaRPr lang="ru-RU" sz="1900" b="1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https://pythonworld.ru/numpy/100-exercises.html</a:t>
            </a:r>
            <a:r>
              <a:rPr lang="ru-RU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ru-RU" dirty="0"/>
            </a:br>
            <a:r>
              <a:rPr lang="en-US" sz="1800" dirty="0"/>
              <a:t>11.09 – </a:t>
            </a:r>
            <a:r>
              <a:rPr lang="ru-RU" sz="1800" dirty="0"/>
              <a:t>Библиотека </a:t>
            </a:r>
            <a:r>
              <a:rPr lang="en-US" sz="1800" dirty="0"/>
              <a:t>Pandas, Series </a:t>
            </a:r>
            <a:r>
              <a:rPr lang="ru-RU" sz="1800" dirty="0"/>
              <a:t>и </a:t>
            </a:r>
            <a:r>
              <a:rPr lang="en-US" sz="1800" dirty="0" err="1"/>
              <a:t>Dataframe</a:t>
            </a:r>
            <a:r>
              <a:rPr lang="en-US" sz="1800" dirty="0"/>
              <a:t>, </a:t>
            </a:r>
            <a:r>
              <a:rPr lang="ru-RU" sz="1800" dirty="0"/>
              <a:t>методы для работы с ними</a:t>
            </a:r>
            <a:endParaRPr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DADDA820-7925-7347-9D18-F52F07DDBD6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Developer. Professional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3200" b="1" dirty="0" err="1"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вектора и матрицы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84F72DE5-B9BB-374F-994F-599AA90D4AE7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Advanced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Web. Django. </a:t>
            </a:r>
            <a:r>
              <a:rPr lang="en-US" sz="1400" spc="-10" dirty="0" err="1">
                <a:solidFill>
                  <a:schemeClr val="tx1"/>
                </a:solidFill>
                <a:latin typeface="Roboto"/>
                <a:cs typeface="Roboto"/>
              </a:rPr>
              <a:t>FastAPI</a:t>
            </a:r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20" dirty="0" err="1">
                <a:solidFill>
                  <a:schemeClr val="tx1"/>
                </a:solidFill>
                <a:latin typeface="Roboto"/>
                <a:cs typeface="Roboto"/>
              </a:rPr>
              <a:t>DataEngineering</a:t>
            </a:r>
            <a:endParaRPr lang="en-US" sz="1400" spc="-2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Highload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Массивы в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Арифметика с векторами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Индексирование и срезы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Изменение размера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Векторы и матрицы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Универсальные функции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Статистические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CB3224-D5BB-DF46-BFD7-6FE236A0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8"/>
          <a:stretch/>
        </p:blipFill>
        <p:spPr>
          <a:xfrm>
            <a:off x="4572001" y="1026994"/>
            <a:ext cx="4071450" cy="1992884"/>
          </a:xfrm>
          <a:prstGeom prst="rect">
            <a:avLst/>
          </a:prstGeom>
        </p:spPr>
      </p:pic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и удаление дубликатов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Линейная алгебра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7278"/>
              </p:ext>
            </p:extLst>
          </p:nvPr>
        </p:nvGraphicFramePr>
        <p:xfrm>
          <a:off x="846750" y="1649963"/>
          <a:ext cx="7239000" cy="9814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Создавать и работать с массивами </a:t>
                      </a:r>
                      <a:r>
                        <a:rPr lang="en-US" sz="1400" dirty="0">
                          <a:sym typeface="Roboto"/>
                        </a:rPr>
                        <a:t>NumPy</a:t>
                      </a:r>
                      <a:endParaRPr lang="ru-RU" sz="1400" dirty="0"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Поймете применение </a:t>
                      </a:r>
                      <a:r>
                        <a:rPr lang="en-US" sz="1400" dirty="0">
                          <a:sym typeface="Roboto"/>
                        </a:rPr>
                        <a:t>NumPy </a:t>
                      </a:r>
                      <a:r>
                        <a:rPr lang="ru-RU" sz="1400" dirty="0">
                          <a:sym typeface="Roboto"/>
                        </a:rPr>
                        <a:t>для математических и статистических операций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382909610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Быстрые математические операции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9414</TotalTime>
  <Words>1436</Words>
  <Application>Microsoft Macintosh PowerPoint</Application>
  <PresentationFormat>On-screen Show (16:9)</PresentationFormat>
  <Paragraphs>316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</vt:lpstr>
      <vt:lpstr>STIXGeneral-Italic</vt:lpstr>
      <vt:lpstr>STIXGeneral-Regular</vt:lpstr>
      <vt:lpstr>Office Theme</vt:lpstr>
      <vt:lpstr>Python Developer. Professional Библиотека Numpy, вектора и матрицы</vt:lpstr>
      <vt:lpstr>Проверить, идет ли запись</vt:lpstr>
      <vt:lpstr>Python Developer. Professional Библиотека Numpy, вектора и матрицы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NumPy</vt:lpstr>
      <vt:lpstr>PowerPoint Presentation</vt:lpstr>
      <vt:lpstr>Вектор и матрица</vt:lpstr>
      <vt:lpstr>Создание массивов в NumPy</vt:lpstr>
      <vt:lpstr>Типы данных</vt:lpstr>
      <vt:lpstr>Индексирование двумерного массива</vt:lpstr>
      <vt:lpstr>Математические функции</vt:lpstr>
      <vt:lpstr>Математические функции</vt:lpstr>
      <vt:lpstr>Статистические функции</vt:lpstr>
      <vt:lpstr>Линейная алгебра</vt:lpstr>
      <vt:lpstr>Случайные значения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11.09 – Библиотека Pandas, Series и Dataframe, методы для работы с ними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90</cp:revision>
  <dcterms:created xsi:type="dcterms:W3CDTF">2023-10-10T14:19:39Z</dcterms:created>
  <dcterms:modified xsi:type="dcterms:W3CDTF">2024-09-09T07:37:35Z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