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  <p:ext uri="GoogleSlidesCustomDataVersion2">
      <go:slidesCustomData xmlns:go="http://customooxmlschemas.google.com/" r:id="rId44" roundtripDataSignature="AMtx7miZzEAWgT4Co3AP2sde3NS0m7ax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5941A6-154D-406B-A36C-C886E0ECE93F}">
  <a:tblStyle styleId="{B85941A6-154D-406B-A36C-C886E0ECE9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8C49643-B2EE-4284-979A-9247E5D185E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1002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981c3f455_0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981c3f4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981c3f455_0_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981c3f45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214a253b2_0_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f214a253b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981c3f455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981c3f45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981c3f455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981c3f4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981c3f455_0_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981c3f45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981c3f455_0_9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981c3f45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981c3f455_0_8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981c3f4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981c3f455_0_10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981c3f45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981c3f455_0_1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981c3f45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9cfb97a96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9cfb97a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9cfb97a96_1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9cfb97a9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9cfb97a96_1_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9cfb97a9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214a253b2_0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f214a253b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981c3f455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0981c3f4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218ce8da5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f218ce8da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3eb155e82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d3eb155e8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218ce8da5_0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f218ce8da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214a253b2_0_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f214a253b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218ce8da5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f218ce8da5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214a253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f214a253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214a253b2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f214a253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218ce8da5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f218ce8d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218ce8da5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f218ce8da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/>
          <p:cNvPicPr preferRelativeResize="0"/>
          <p:nvPr/>
        </p:nvPicPr>
        <p:blipFill rotWithShape="1">
          <a:blip r:embed="rId2">
            <a:alphaModFix/>
          </a:blip>
          <a:srcRect b="0" l="98" r="97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9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39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47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8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48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6" name="Google Shape;5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1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0" name="Google Shape;20;p41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1" name="Google Shape;21;p41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1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" name="Google Shape;2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3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 1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f214a253b2_0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" name="Google Shape;37;g2f214a253b2_0_140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g2f214a253b2_0_140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39" name="Google Shape;39;g2f214a253b2_0_140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40" name="Google Shape;40;g2f214a253b2_0_140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g2f214a253b2_0_140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 txBox="1"/>
          <p:nvPr>
            <p:ph idx="1" type="body"/>
          </p:nvPr>
        </p:nvSpPr>
        <p:spPr>
          <a:xfrm>
            <a:off x="165100" y="736482"/>
            <a:ext cx="8578850" cy="3918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400"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400"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800"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800"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800"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800"/>
            </a:lvl9pPr>
          </a:lstStyle>
          <a:p/>
        </p:txBody>
      </p:sp>
      <p:sp>
        <p:nvSpPr>
          <p:cNvPr id="44" name="Google Shape;44;p45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5"/>
          <p:cNvSpPr txBox="1"/>
          <p:nvPr>
            <p:ph type="title"/>
          </p:nvPr>
        </p:nvSpPr>
        <p:spPr>
          <a:xfrm>
            <a:off x="165100" y="185639"/>
            <a:ext cx="3225800" cy="363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2400">
                <a:solidFill>
                  <a:srgbClr val="0230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45"/>
          <p:cNvSpPr/>
          <p:nvPr/>
        </p:nvSpPr>
        <p:spPr>
          <a:xfrm>
            <a:off x="203200" y="4387850"/>
            <a:ext cx="1676400" cy="552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5"/>
          <p:cNvSpPr txBox="1"/>
          <p:nvPr>
            <p:ph idx="12" type="sldNum"/>
          </p:nvPr>
        </p:nvSpPr>
        <p:spPr>
          <a:xfrm>
            <a:off x="8649222" y="4665946"/>
            <a:ext cx="498446" cy="486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hyperlink" Target="https://finex.blog/koeffitsient_sharpa_ispolzovat_s_ostorozhnostyu/?ref=finex.blog" TargetMode="External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hyperlink" Target="https://www.youngresearch.com/authors/ejsmith/risk-and-reward-an-efficient-frontier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cikit-learn.ru/clusterin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cikit-learn.ru/clustering/#clustering-performance-evaluati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eletype.in/@pythontalk/time_series_forecasting" TargetMode="External"/><Relationship Id="rId4" Type="http://schemas.openxmlformats.org/officeDocument/2006/relationships/hyperlink" Target="https://education.yandex.ru/handbook/ml/article/analitika-vremennyh-ryadov" TargetMode="External"/><Relationship Id="rId5" Type="http://schemas.openxmlformats.org/officeDocument/2006/relationships/hyperlink" Target="https://github.com/susanli2016/Machine-Learning-with-Python/blob/master/Granger%20Causality%20Test.ipynb" TargetMode="External"/><Relationship Id="rId6" Type="http://schemas.openxmlformats.org/officeDocument/2006/relationships/hyperlink" Target="https://github.com/thuml/Time-Series-Library/blob/main/tutorial/TimesNet_tutorial.ipynb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6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14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otus.ru</a:t>
            </a:r>
            <a:endParaRPr/>
          </a:p>
        </p:txBody>
      </p:sp>
      <p:sp>
        <p:nvSpPr>
          <p:cNvPr id="63" name="Google Shape;63;p1"/>
          <p:cNvSpPr txBox="1"/>
          <p:nvPr>
            <p:ph type="title"/>
          </p:nvPr>
        </p:nvSpPr>
        <p:spPr>
          <a:xfrm>
            <a:off x="944650" y="1471328"/>
            <a:ext cx="7839132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ML для финансового анализа</a:t>
            </a:r>
            <a:br>
              <a:rPr lang="ru-RU" sz="2000"/>
            </a:br>
            <a:br>
              <a:rPr lang="ru-RU" sz="2000"/>
            </a:br>
            <a:r>
              <a:rPr lang="ru-RU" sz="2000"/>
              <a:t>Стратегии торговли и оптимизация портфеля с использованием ML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981c3f455_0_1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капиталом</a:t>
            </a:r>
            <a:endParaRPr/>
          </a:p>
        </p:txBody>
      </p:sp>
      <p:pic>
        <p:nvPicPr>
          <p:cNvPr id="156" name="Google Shape;156;g30981c3f45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550" y="1105499"/>
            <a:ext cx="6284111" cy="341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981c3f455_0_5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Ключевые показатели</a:t>
            </a:r>
            <a:endParaRPr/>
          </a:p>
        </p:txBody>
      </p:sp>
      <p:sp>
        <p:nvSpPr>
          <p:cNvPr id="162" name="Google Shape;162;g30981c3f455_0_53"/>
          <p:cNvSpPr txBox="1"/>
          <p:nvPr>
            <p:ph idx="1" type="body"/>
          </p:nvPr>
        </p:nvSpPr>
        <p:spPr>
          <a:xfrm>
            <a:off x="392850" y="1203900"/>
            <a:ext cx="50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/>
              <a:t>Rate of Return(</a:t>
            </a:r>
            <a:r>
              <a:rPr b="1" lang="ru-RU" sz="1200"/>
              <a:t>Ставка доходности)</a:t>
            </a:r>
            <a:r>
              <a:rPr lang="ru-RU" sz="1200"/>
              <a:t>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/>
              <a:t>Определяет ежедневную доходность актива. </a:t>
            </a:r>
            <a:r>
              <a:rPr lang="ru-RU" sz="1200"/>
              <a:t>P1 - цена при продаже, P0 - цена при покупки. (можно использовать разницу между ценой двух дней)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200"/>
              <a:t>Дисперсия портфеля</a:t>
            </a:r>
            <a:r>
              <a:rPr lang="ru-RU" sz="1200"/>
              <a:t>(волантильность) - связывает собственную волантильность акции и ковариацию ценных бумаг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3C4043"/>
                </a:solidFill>
              </a:rPr>
              <a:t>Коэффициента Шарпа</a:t>
            </a:r>
            <a:endParaRPr b="1" sz="120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highlight>
                  <a:srgbClr val="FFFFFF"/>
                </a:highlight>
              </a:rPr>
              <a:t>Чем выше коэффициент Шарпа, тем большую прибыль получает инвестор на единицу риска. 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показатель от 0 до 1 считается недостаточным — портфель приносит минимальную доходность при заданном риске;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показатель выше 1 считается хорошим;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показатель выше 2 считается отличным</a:t>
            </a:r>
            <a:r>
              <a:rPr lang="ru-RU" sz="1174">
                <a:solidFill>
                  <a:srgbClr val="292929"/>
                </a:solidFill>
              </a:rPr>
              <a:t>.</a:t>
            </a:r>
            <a:endParaRPr sz="1174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200">
                <a:solidFill>
                  <a:srgbClr val="FF0000"/>
                </a:solidFill>
                <a:highlight>
                  <a:srgbClr val="FFFFFF"/>
                </a:highlight>
              </a:rPr>
              <a:t>Использовать только для портфеля в совокупности!</a:t>
            </a:r>
            <a:endParaRPr sz="1200"/>
          </a:p>
        </p:txBody>
      </p:sp>
      <p:pic>
        <p:nvPicPr>
          <p:cNvPr id="163" name="Google Shape;163;g30981c3f455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138" y="1045622"/>
            <a:ext cx="1924375" cy="8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30981c3f455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050" y="3013475"/>
            <a:ext cx="3515825" cy="16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0981c3f455_0_53"/>
          <p:cNvSpPr txBox="1"/>
          <p:nvPr/>
        </p:nvSpPr>
        <p:spPr>
          <a:xfrm>
            <a:off x="0" y="4620300"/>
            <a:ext cx="579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u="sng">
                <a:solidFill>
                  <a:schemeClr val="hlink"/>
                </a:solidFill>
                <a:hlinkClick r:id="rId5"/>
              </a:rPr>
              <a:t>Коэффициент Шарпа Использовать с осторожностью</a:t>
            </a:r>
            <a:endParaRPr/>
          </a:p>
        </p:txBody>
      </p:sp>
      <p:pic>
        <p:nvPicPr>
          <p:cNvPr id="166" name="Google Shape;166;g30981c3f455_0_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9550" y="2126100"/>
            <a:ext cx="2841174" cy="8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214a253b2_0_42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172" name="Google Shape;172;g2f214a253b2_0_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f214a253b2_0_420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g2f214a253b2_0_4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f214a253b2_0_420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Методы оптимизации портфеля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30981c3f455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557213"/>
            <a:ext cx="39243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981c3f455_0_3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Портфель Марковица</a:t>
            </a:r>
            <a:endParaRPr/>
          </a:p>
        </p:txBody>
      </p:sp>
      <p:sp>
        <p:nvSpPr>
          <p:cNvPr id="191" name="Google Shape;191;g30981c3f455_0_30"/>
          <p:cNvSpPr txBox="1"/>
          <p:nvPr>
            <p:ph idx="1" type="body"/>
          </p:nvPr>
        </p:nvSpPr>
        <p:spPr>
          <a:xfrm>
            <a:off x="500550" y="1115050"/>
            <a:ext cx="5463300" cy="3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/>
              <a:t>С</a:t>
            </a:r>
            <a:r>
              <a:rPr b="1" lang="ru-RU" sz="1200"/>
              <a:t>овременная теория портфеля Марковица (MPT)</a:t>
            </a:r>
            <a:r>
              <a:rPr b="1" lang="ru-RU" sz="1200"/>
              <a:t> -</a:t>
            </a:r>
            <a:r>
              <a:rPr lang="ru-RU" sz="1200"/>
              <a:t> это математическая модель, которая помогает инвесторам создавать эффективные портфели. 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Она учит, что: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ru-RU" sz="1200"/>
              <a:t>Диверсификация</a:t>
            </a:r>
            <a:r>
              <a:rPr lang="ru-RU" sz="1200"/>
              <a:t> - ключ: Распределение средств по разным классам активов (акции, облигации, недвижимость и т.д.) снижает риск. 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ru-RU" sz="1200"/>
              <a:t>Оптимальный баланс</a:t>
            </a:r>
            <a:r>
              <a:rPr lang="ru-RU" sz="1200"/>
              <a:t>: Для каждого уровня приемлемого риска существует портфель, который максимизирует доходность. 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ru-RU" sz="1200"/>
              <a:t>Минимизация волатильности:</a:t>
            </a:r>
            <a:r>
              <a:rPr lang="ru-RU" sz="1200"/>
              <a:t> Диверсификация помогает сгладить колебания цен в портфеле и снизить риск.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Проще говоря, теория Марковица помогает инвесторам найти оптимальное соотношение риска и доходности, используя диверсификацию как ключевой инструмент.</a:t>
            </a:r>
            <a:endParaRPr sz="1200"/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2" name="Google Shape;192;g30981c3f45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700" y="1947724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981c3f455_0_3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Эффективная граница</a:t>
            </a:r>
            <a:endParaRPr/>
          </a:p>
        </p:txBody>
      </p:sp>
      <p:pic>
        <p:nvPicPr>
          <p:cNvPr id="198" name="Google Shape;198;g30981c3f455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50" y="1178300"/>
            <a:ext cx="4734125" cy="2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30981c3f455_0_37"/>
          <p:cNvSpPr txBox="1"/>
          <p:nvPr/>
        </p:nvSpPr>
        <p:spPr>
          <a:xfrm>
            <a:off x="5404725" y="1178300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Roboto"/>
                <a:ea typeface="Roboto"/>
                <a:cs typeface="Roboto"/>
                <a:sym typeface="Roboto"/>
              </a:rPr>
              <a:t>Фиолетовая линия показывает набор оптимальных портфелей.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ru-RU" sz="1100">
                <a:latin typeface="Roboto"/>
                <a:ea typeface="Roboto"/>
                <a:cs typeface="Roboto"/>
                <a:sym typeface="Roboto"/>
              </a:rPr>
              <a:t>Портфели, расположенные выше этой линии, недостижимы: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Roboto"/>
                <a:ea typeface="Roboto"/>
                <a:cs typeface="Roboto"/>
                <a:sym typeface="Roboto"/>
              </a:rPr>
              <a:t>Невозможно найти портфель с такой высокой доходностью при таком низком уровне риска.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ru-RU" sz="1100">
                <a:latin typeface="Roboto"/>
                <a:ea typeface="Roboto"/>
                <a:cs typeface="Roboto"/>
                <a:sym typeface="Roboto"/>
              </a:rPr>
              <a:t>Портфели ниже линии неэффективны: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Roboto"/>
                <a:ea typeface="Roboto"/>
                <a:cs typeface="Roboto"/>
                <a:sym typeface="Roboto"/>
              </a:rPr>
              <a:t>они либо предлагают более низкую доходность при том же уровне риска, либо несут больший риск при той же доходности.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30981c3f455_0_37"/>
          <p:cNvSpPr txBox="1"/>
          <p:nvPr/>
        </p:nvSpPr>
        <p:spPr>
          <a:xfrm>
            <a:off x="41375" y="4712825"/>
            <a:ext cx="614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https://www.youngresearch.com/authors/ejsmith/risk-and-reward-an-efficient-frontier/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981c3f455_0_92"/>
          <p:cNvSpPr txBox="1"/>
          <p:nvPr>
            <p:ph type="title"/>
          </p:nvPr>
        </p:nvSpPr>
        <p:spPr>
          <a:xfrm>
            <a:off x="500550" y="330725"/>
            <a:ext cx="85206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Mean-Variance Optimization </a:t>
            </a:r>
            <a:endParaRPr/>
          </a:p>
        </p:txBody>
      </p:sp>
      <p:sp>
        <p:nvSpPr>
          <p:cNvPr id="206" name="Google Shape;206;g30981c3f455_0_92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6AA84F"/>
                </a:solidFill>
              </a:rPr>
              <a:t>Модель работает с двумя целевыми функциями: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(i) максимизировать ожидаемую доходность портфеля 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(ii) минимизировать риск портфеля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Поэтому она направлена ​​на решение нелинейной двухкритериальной задачи оптимизации.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F9900"/>
                </a:solidFill>
              </a:rPr>
              <a:t>Модель MVO включает в себя ограничение: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сумма весов равна 1.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(Это означает, что капитал инвестора полностью инвестирован в портфель, и в таком случае портфель называется полностью инвестированным портфелем)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981c3f455_0_8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Недостатки подхода</a:t>
            </a:r>
            <a:endParaRPr/>
          </a:p>
        </p:txBody>
      </p:sp>
      <p:sp>
        <p:nvSpPr>
          <p:cNvPr id="212" name="Google Shape;212;g30981c3f455_0_86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-RU"/>
              <a:t>Неточные прогнозы:</a:t>
            </a:r>
            <a:r>
              <a:rPr lang="ru-RU"/>
              <a:t> Теория требует точных данных о доходности и риске активов, которые в реальности трудно получить.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-RU"/>
              <a:t>Игнорирование специфического риска:</a:t>
            </a:r>
            <a:r>
              <a:rPr lang="ru-RU"/>
              <a:t> Теория не учитывает риски, связанные с конкретными активами (несистемный риск).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-RU"/>
              <a:t>Нерациональное поведение инвесторов:</a:t>
            </a:r>
            <a:r>
              <a:rPr lang="ru-RU"/>
              <a:t> Теория предполагает рациональность инвесторов, что не всегда верно.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-RU"/>
              <a:t>Статичность:</a:t>
            </a:r>
            <a:r>
              <a:rPr lang="ru-RU"/>
              <a:t> Предполагает, что портфель не требует пересмотра, в то время как реальные рынки динамичны.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-RU"/>
              <a:t>Не учитывает дополнительных взносов:</a:t>
            </a:r>
            <a:r>
              <a:rPr lang="ru-RU"/>
              <a:t> Теория не учитывает, что деньги со временем приносят доход.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981c3f455_0_10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Максимизация коэффициента Шарпа </a:t>
            </a:r>
            <a:endParaRPr/>
          </a:p>
        </p:txBody>
      </p:sp>
      <p:sp>
        <p:nvSpPr>
          <p:cNvPr id="218" name="Google Shape;218;g30981c3f455_0_100"/>
          <p:cNvSpPr txBox="1"/>
          <p:nvPr/>
        </p:nvSpPr>
        <p:spPr>
          <a:xfrm>
            <a:off x="571525" y="1371150"/>
            <a:ext cx="4084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Числитель целевой функции </a:t>
            </a: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означает</a:t>
            </a: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избыточную доходность инвестиций по сравнению с доходностью безрискового актива 𝑅𝑓, а знаменатель — риск инвестиций.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Цель — максимизировать коэффициент Шарпа. Основные ограничения указывают на то, что инвестор желает иметь полностью инвестированный портфель.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Как правило решают задачу минимизации, поэтому преобразовывают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max(f(x)) =  - min( - f(x))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g30981c3f455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650" y="1479375"/>
            <a:ext cx="1780746" cy="14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100"/>
              <a:t>Проверить, идет ли запись</a:t>
            </a:r>
            <a:endParaRPr sz="2100"/>
          </a:p>
        </p:txBody>
      </p:sp>
      <p:sp>
        <p:nvSpPr>
          <p:cNvPr id="69" name="Google Shape;69;p2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/>
              <a:t>Меня хорошо видно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4000"/>
              <a:t>&amp;&amp; слышно?</a:t>
            </a:r>
            <a:endParaRPr sz="4000"/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98" r="97" t="0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981c3f455_0_11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Другие способы формирования портфеля</a:t>
            </a:r>
            <a:endParaRPr/>
          </a:p>
        </p:txBody>
      </p:sp>
      <p:sp>
        <p:nvSpPr>
          <p:cNvPr id="225" name="Google Shape;225;g30981c3f455_0_110"/>
          <p:cNvSpPr txBox="1"/>
          <p:nvPr>
            <p:ph idx="1" type="body"/>
          </p:nvPr>
        </p:nvSpPr>
        <p:spPr>
          <a:xfrm>
            <a:off x="500550" y="125254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Риск-паритет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Стратегия построения портфеля, где основное внимание уделяется равномерному распределению риска между активами, а не максимизации доходности.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Модель Кархартта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Модель, которая дополняет модель Фама-Френча третьим фактором - моментум, который учитывает тенденции в динамике цен активов.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Модель Фама-Френча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Модель, которая объясняет доходность акций с помощью трех факторов: рыночного фактора, фактора размера (размер компании) и фактора стоимости (отношение цены к ее фундаментальным показателям).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Динамическое хеджирование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ru-RU"/>
              <a:t>Стратегия, которая использует финансовые инструменты (деривативы) для снижения риска портфеля путем закрытия позиций в зависимости от изменений на рынке.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Диверсификация по классам активов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Распределение инвестиций между различными классами активов (акции, облигации, недвижимость, товары и т.д.) для снижения общего риска портфеля.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9cfb97a96_1_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Задача кластеризации</a:t>
            </a:r>
            <a:endParaRPr/>
          </a:p>
        </p:txBody>
      </p:sp>
      <p:pic>
        <p:nvPicPr>
          <p:cNvPr id="231" name="Google Shape;231;g309cfb97a9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450" y="1202675"/>
            <a:ext cx="6129623" cy="364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9cfb97a96_1_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Основные модели кластеризации</a:t>
            </a:r>
            <a:endParaRPr/>
          </a:p>
        </p:txBody>
      </p:sp>
      <p:graphicFrame>
        <p:nvGraphicFramePr>
          <p:cNvPr id="237" name="Google Shape;237;g309cfb97a96_1_8"/>
          <p:cNvGraphicFramePr/>
          <p:nvPr/>
        </p:nvGraphicFramePr>
        <p:xfrm>
          <a:off x="615563" y="12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{08C49643-B2EE-4284-979A-9247E5D185EB}</a:tableStyleId>
              </a:tblPr>
              <a:tblGrid>
                <a:gridCol w="1235600"/>
                <a:gridCol w="1438700"/>
                <a:gridCol w="1963400"/>
                <a:gridCol w="2039575"/>
                <a:gridCol w="1235600"/>
              </a:tblGrid>
              <a:tr h="587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Название метода</a:t>
                      </a:r>
                      <a:endParaRPr b="1"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Параметры</a:t>
                      </a:r>
                      <a:endParaRPr b="1"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Масштабируемость</a:t>
                      </a:r>
                      <a:endParaRPr b="1"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Использование</a:t>
                      </a:r>
                      <a:endParaRPr b="1"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Геометрия (используемая метрика)</a:t>
                      </a:r>
                      <a:endParaRPr b="1"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К-средник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число кластеров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Очень большое значение </a:t>
                      </a:r>
                      <a:r>
                        <a:rPr b="1"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 симплов </a:t>
                      </a: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среднее </a:t>
                      </a:r>
                      <a:r>
                        <a:rPr b="1"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n_clusters </a:t>
                      </a: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вместе с Мини батчи K-средних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Универсальный, любой размер кластеров, плоская геометрия, не слишком много кластеров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Дистанция между точками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Иерархическая кластеризация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чилсо кластеров или порог расстояния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Большое n симплов и </a:t>
                      </a:r>
                      <a:r>
                        <a:rPr b="1"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n_clasters</a:t>
                      </a:r>
                      <a:endParaRPr b="1"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Мало кластеров, возможно ограничене связей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Дистанция между точками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Агломеративная кластеризация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число кластеров, порог дистанции, тип связи, дистанция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Большое n симплов и </a:t>
                      </a:r>
                      <a:r>
                        <a:rPr b="1"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n_clasters</a:t>
                      </a:r>
                      <a:endParaRPr b="1"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Мало кластеров, возможно ограничене связей и не Евклидовое расстояние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Любая попарная дистанция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DBSCAN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размер окрестности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Очень большое n симплов и среднее  </a:t>
                      </a:r>
                      <a:r>
                        <a:rPr b="1"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n_clasters</a:t>
                      </a:r>
                      <a:endParaRPr b="1"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плоская геометрия, неравномерный размер кластеров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Дистанция между ближайшими точками</a:t>
                      </a:r>
                      <a:endParaRPr sz="900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g309cfb97a96_1_8"/>
          <p:cNvSpPr txBox="1"/>
          <p:nvPr/>
        </p:nvSpPr>
        <p:spPr>
          <a:xfrm>
            <a:off x="0" y="478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u="sng">
                <a:solidFill>
                  <a:schemeClr val="hlink"/>
                </a:solidFill>
                <a:hlinkClick r:id="rId3"/>
              </a:rPr>
              <a:t>https://scikit-learn.ru/clustering/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9cfb97a96_1_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Метрики качества задачи кластеризации</a:t>
            </a:r>
            <a:endParaRPr/>
          </a:p>
        </p:txBody>
      </p:sp>
      <p:sp>
        <p:nvSpPr>
          <p:cNvPr id="244" name="Google Shape;244;g309cfb97a96_1_19"/>
          <p:cNvSpPr txBox="1"/>
          <p:nvPr>
            <p:ph idx="1" type="body"/>
          </p:nvPr>
        </p:nvSpPr>
        <p:spPr>
          <a:xfrm>
            <a:off x="500550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b="1" lang="ru-RU"/>
              <a:t>Индекс Рюнда</a:t>
            </a:r>
            <a:r>
              <a:rPr lang="ru-RU"/>
              <a:t> - сходство двух назначений, игнорируя перестановки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-RU"/>
              <a:t>Взаимная информация</a:t>
            </a:r>
            <a:r>
              <a:rPr lang="ru-RU"/>
              <a:t> - </a:t>
            </a:r>
            <a:r>
              <a:rPr lang="ru-RU"/>
              <a:t>согласованность двух назначений, игнорируя перестановки</a:t>
            </a:r>
            <a:endParaRPr/>
          </a:p>
          <a:p>
            <a:pPr indent="-3238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-RU"/>
              <a:t>V-мера </a:t>
            </a:r>
            <a:r>
              <a:rPr lang="ru-RU"/>
              <a:t>- гармоническое среднее между однородностью(</a:t>
            </a:r>
            <a:r>
              <a:rPr lang="ru-RU" sz="1200">
                <a:solidFill>
                  <a:srgbClr val="212529"/>
                </a:solidFill>
              </a:rPr>
              <a:t> </a:t>
            </a:r>
            <a:r>
              <a:rPr lang="ru-RU"/>
              <a:t>каждый кластер содержит только членов одного класса.) и полнотой (все члены данного класса относятся к одному кластеру)</a:t>
            </a:r>
            <a:endParaRPr/>
          </a:p>
          <a:p>
            <a:pPr indent="-3238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-RU"/>
              <a:t>Коэффициент силуэта</a:t>
            </a:r>
            <a:r>
              <a:rPr lang="ru-RU"/>
              <a:t> Коэффициент силуэта определяется для каждого образца и состоит из двух баллов: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/>
              <a:t>a : Среднее расстояние между образцом и всеми другими точками того же класса.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/>
              <a:t>b : Среднее расстояние между образцом и всеми другими точками в следующем ближайшем кластере 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09cfb97a96_1_19"/>
          <p:cNvSpPr txBox="1"/>
          <p:nvPr/>
        </p:nvSpPr>
        <p:spPr>
          <a:xfrm>
            <a:off x="0" y="4789500"/>
            <a:ext cx="527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u="sng">
                <a:solidFill>
                  <a:schemeClr val="hlink"/>
                </a:solidFill>
                <a:hlinkClick r:id="rId3"/>
              </a:rPr>
              <a:t>2.3.10. Оценка эффективности кластеризации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214a253b2_0_352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251" name="Google Shape;251;g2f214a253b2_0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f214a253b2_0_35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g2f214a253b2_0_3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f214a253b2_0_35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981c3f455_0_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Примеры торговых стратегий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7200"/>
              <a:t>Live</a:t>
            </a:r>
            <a:endParaRPr sz="7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218ce8da5_0_239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3eb155e82_0_19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Цели вебинара</a:t>
            </a:r>
            <a:endParaRPr/>
          </a:p>
        </p:txBody>
      </p:sp>
      <p:graphicFrame>
        <p:nvGraphicFramePr>
          <p:cNvPr id="275" name="Google Shape;275;g2d3eb155e82_0_190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{B85941A6-154D-406B-A36C-C886E0ECE93F}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Понимать как устроены временные ряды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моделями временных рядов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эти модели в финансовом анализе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g2d3eb155e82_0_190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К концу занятия вы сможете: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218ce8da5_0_30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Рефлексия</a:t>
            </a:r>
            <a:endParaRPr/>
          </a:p>
        </p:txBody>
      </p:sp>
      <p:sp>
        <p:nvSpPr>
          <p:cNvPr id="282" name="Google Shape;282;g2f218ce8da5_0_303"/>
          <p:cNvSpPr txBox="1"/>
          <p:nvPr/>
        </p:nvSpPr>
        <p:spPr>
          <a:xfrm>
            <a:off x="2009165" y="2565804"/>
            <a:ext cx="467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Продолжите высказывание: теперь я знаю или умею...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g2f218ce8da5_0_303"/>
          <p:cNvSpPr txBox="1"/>
          <p:nvPr/>
        </p:nvSpPr>
        <p:spPr>
          <a:xfrm>
            <a:off x="2020340" y="3483639"/>
            <a:ext cx="499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планируете использовать в работе?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g2f218ce8da5_0_303"/>
          <p:cNvSpPr txBox="1"/>
          <p:nvPr/>
        </p:nvSpPr>
        <p:spPr>
          <a:xfrm>
            <a:off x="2000365" y="1326392"/>
            <a:ext cx="467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Отправьте в чат эмодзи, который отражает ваше настроение после занятия.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g2f218ce8da5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033" y="12358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2f218ce8da5_0_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014" y="34084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f218ce8da5_0_3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0684" y="235955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/>
              <a:t>Стратегии торговли и оптимизация портфеля с использованием ML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3"/>
          <p:cNvSpPr txBox="1"/>
          <p:nvPr>
            <p:ph idx="2" type="subTitle"/>
          </p:nvPr>
        </p:nvSpPr>
        <p:spPr>
          <a:xfrm>
            <a:off x="3082400" y="2359694"/>
            <a:ext cx="5856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Кирилл Бухтеев</a:t>
            </a:r>
            <a:endParaRPr/>
          </a:p>
        </p:txBody>
      </p:sp>
      <p:sp>
        <p:nvSpPr>
          <p:cNvPr id="80" name="Google Shape;80;p3"/>
          <p:cNvSpPr txBox="1"/>
          <p:nvPr>
            <p:ph idx="3" type="subTitle"/>
          </p:nvPr>
        </p:nvSpPr>
        <p:spPr>
          <a:xfrm>
            <a:off x="3082400" y="2756594"/>
            <a:ext cx="5095500" cy="193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-RU" sz="1200"/>
              <a:t>Lead ML Engineer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-RU" sz="1200"/>
              <a:t>Об опыте: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5 лет опыта в качестве Data Scientist, Data Analyst и Data Engineer.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Кандидат физико-математических наук.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Руководитель ML Engineers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1" lang="ru-RU" sz="1050">
                <a:solidFill>
                  <a:srgbClr val="013D85"/>
                </a:solidFill>
              </a:rPr>
              <a:t>telegram: @bboybayking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74" y="2950614"/>
            <a:ext cx="1488600" cy="14886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563900" y="411925"/>
            <a:ext cx="4978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Тема вебинара</a:t>
            </a:r>
            <a:endParaRPr b="0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214a253b2_0_49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Список материалов для изучения</a:t>
            </a:r>
            <a:endParaRPr/>
          </a:p>
        </p:txBody>
      </p:sp>
      <p:sp>
        <p:nvSpPr>
          <p:cNvPr id="293" name="Google Shape;293;g2f214a253b2_0_498"/>
          <p:cNvSpPr txBox="1"/>
          <p:nvPr/>
        </p:nvSpPr>
        <p:spPr>
          <a:xfrm>
            <a:off x="630000" y="4200700"/>
            <a:ext cx="7313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f214a253b2_0_498"/>
          <p:cNvSpPr txBox="1"/>
          <p:nvPr/>
        </p:nvSpPr>
        <p:spPr>
          <a:xfrm>
            <a:off x="866625" y="1244575"/>
            <a:ext cx="707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Основы временных рядов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Анализ временных рядов от ШАД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Пример теста Гренжера для акций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TimesNET пример из официального репозиотрия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218ce8da5_0_379"/>
          <p:cNvSpPr txBox="1"/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Следующий вебинар</a:t>
            </a:r>
            <a:endParaRPr/>
          </a:p>
        </p:txBody>
      </p:sp>
      <p:sp>
        <p:nvSpPr>
          <p:cNvPr id="300" name="Google Shape;300;g2f218ce8da5_0_379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9 октября 2024</a:t>
            </a:r>
            <a:endParaRPr b="0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g2f218ce8da5_0_379"/>
          <p:cNvSpPr txBox="1"/>
          <p:nvPr/>
        </p:nvSpPr>
        <p:spPr>
          <a:xfrm>
            <a:off x="1915425" y="1826708"/>
            <a:ext cx="61569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Стратегии торговли и оптимизация портфеля с использованием ML</a:t>
            </a:r>
            <a:endParaRPr b="1" i="0" sz="2700" u="none" cap="none" strike="noStrike">
              <a:solidFill>
                <a:srgbClr val="01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2f218ce8da5_0_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f218ce8da5_0_379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g2f218ce8da5_0_379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g2f218ce8da5_0_379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g2f218ce8da5_0_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f218ce8da5_0_3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f218ce8da5_0_3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214a253b2_0_6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/>
              <a:t>Заполните, пожалуйста,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опрос о занятии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214a253b2_0_70"/>
          <p:cNvSpPr txBox="1"/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/>
              <a:t>Приходите на следующие вебинары</a:t>
            </a:r>
            <a:endParaRPr/>
          </a:p>
        </p:txBody>
      </p:sp>
      <p:sp>
        <p:nvSpPr>
          <p:cNvPr id="319" name="Google Shape;319;g2f214a253b2_0_70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320" name="Google Shape;320;g2f214a253b2_0_7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g2f214a253b2_0_70"/>
          <p:cNvPicPr preferRelativeResize="0"/>
          <p:nvPr/>
        </p:nvPicPr>
        <p:blipFill rotWithShape="1">
          <a:blip r:embed="rId3">
            <a:alphaModFix/>
          </a:blip>
          <a:srcRect b="651" l="0" r="0" t="66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22" name="Google Shape;322;g2f214a253b2_0_70"/>
          <p:cNvSpPr txBox="1"/>
          <p:nvPr>
            <p:ph idx="2" type="subTitle"/>
          </p:nvPr>
        </p:nvSpPr>
        <p:spPr>
          <a:xfrm>
            <a:off x="2983300" y="1866425"/>
            <a:ext cx="3864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Бухтеев Кирилл</a:t>
            </a:r>
            <a:endParaRPr/>
          </a:p>
        </p:txBody>
      </p:sp>
      <p:sp>
        <p:nvSpPr>
          <p:cNvPr id="323" name="Google Shape;323;g2f214a253b2_0_70"/>
          <p:cNvSpPr txBox="1"/>
          <p:nvPr>
            <p:ph idx="2" type="subTitle"/>
          </p:nvPr>
        </p:nvSpPr>
        <p:spPr>
          <a:xfrm>
            <a:off x="2983300" y="2635444"/>
            <a:ext cx="50955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-RU" sz="1200"/>
              <a:t>Lead ML Engineer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Руководитель ML Engineers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1" lang="ru-RU" sz="1050">
                <a:solidFill>
                  <a:srgbClr val="013D85"/>
                </a:solidFill>
              </a:rPr>
              <a:t>telegram: @bboybayking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218ce8da5_0_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1" lang="ru-RU" sz="3200"/>
              <a:t>Правила вебинара</a:t>
            </a:r>
            <a:endParaRPr b="1" sz="3200"/>
          </a:p>
        </p:txBody>
      </p:sp>
      <p:pic>
        <p:nvPicPr>
          <p:cNvPr id="88" name="Google Shape;88;g2f218ce8da5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f218ce8da5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f218ce8da5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f218ce8da5_0_4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2f218ce8da5_0_4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2f218ce8da5_0_4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2f218ce8da5_0_4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b="1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ML-Finance-2024-07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2f218ce8da5_0_4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f218ce8da5_0_4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g2f218ce8da5_0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f218ce8da5_0_4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g2f218ce8da5_0_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f218ce8da5_0_4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g2f218ce8da5_0_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f218ce8da5_0_4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g2f218ce8da5_0_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f218ce8da5_0_4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g2f218ce8da5_0_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f218ce8da5_0_4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g2f218ce8da5_0_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f218ce8da5_0_4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g2f218ce8da5_0_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218ce8da5_0_9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115" name="Google Shape;115;g2f218ce8da5_0_91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2f218ce8da5_0_91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Основы торговых стратегий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2f218ce8da5_0_91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Методы оптимизации портфеля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2f218ce8da5_0_91"/>
          <p:cNvSpPr/>
          <p:nvPr/>
        </p:nvSpPr>
        <p:spPr>
          <a:xfrm>
            <a:off x="787125" y="34569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Live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2f218ce8da5_0_91"/>
          <p:cNvSpPr/>
          <p:nvPr/>
        </p:nvSpPr>
        <p:spPr>
          <a:xfrm>
            <a:off x="787125" y="3999313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g2f218ce8da5_0_91"/>
          <p:cNvCxnSpPr>
            <a:stCxn id="115" idx="1"/>
            <a:endCxn id="116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1" name="Google Shape;121;g2f218ce8da5_0_91"/>
          <p:cNvCxnSpPr>
            <a:stCxn id="116" idx="1"/>
            <a:endCxn id="117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2" name="Google Shape;122;g2f218ce8da5_0_91"/>
          <p:cNvCxnSpPr>
            <a:stCxn id="117" idx="1"/>
            <a:endCxn id="123" idx="1"/>
          </p:cNvCxnSpPr>
          <p:nvPr/>
        </p:nvCxnSpPr>
        <p:spPr>
          <a:xfrm>
            <a:off x="787125" y="2560142"/>
            <a:ext cx="600" cy="542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" name="Google Shape;124;g2f218ce8da5_0_91"/>
          <p:cNvCxnSpPr>
            <a:stCxn id="118" idx="1"/>
            <a:endCxn id="119" idx="1"/>
          </p:cNvCxnSpPr>
          <p:nvPr/>
        </p:nvCxnSpPr>
        <p:spPr>
          <a:xfrm>
            <a:off x="787125" y="3645000"/>
            <a:ext cx="600" cy="542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3" name="Google Shape;123;g2f218ce8da5_0_91"/>
          <p:cNvSpPr/>
          <p:nvPr/>
        </p:nvSpPr>
        <p:spPr>
          <a:xfrm>
            <a:off x="787125" y="29144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Примеры торговых стратегий</a:t>
            </a:r>
            <a:endParaRPr b="0" i="0" sz="1300" u="none" cap="none" strike="noStrike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g2f218ce8da5_0_91"/>
          <p:cNvCxnSpPr>
            <a:stCxn id="123" idx="1"/>
            <a:endCxn id="118" idx="1"/>
          </p:cNvCxnSpPr>
          <p:nvPr/>
        </p:nvCxnSpPr>
        <p:spPr>
          <a:xfrm>
            <a:off x="787125" y="3102564"/>
            <a:ext cx="600" cy="542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Цели вебинара</a:t>
            </a:r>
            <a:endParaRPr/>
          </a:p>
        </p:txBody>
      </p:sp>
      <p:graphicFrame>
        <p:nvGraphicFramePr>
          <p:cNvPr id="131" name="Google Shape;131;p4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{B85941A6-154D-406B-A36C-C886E0ECE93F}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методами разработки торговых стратегий и оптимизации портфеля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применять машинное обучение для улучшения торговых решений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4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К концу занятия вы сможете: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idx="4294967295" type="subTitle"/>
          </p:nvPr>
        </p:nvSpPr>
        <p:spPr>
          <a:xfrm>
            <a:off x="2630075" y="1737729"/>
            <a:ext cx="61257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ru-RU" sz="1200">
                <a:solidFill>
                  <a:srgbClr val="013D85"/>
                </a:solidFill>
              </a:rPr>
              <a:t>Знакомы ли вам уже какие то методы оптимизации портфеля?</a:t>
            </a:r>
            <a:endParaRPr b="0" i="0" sz="1200" u="none" cap="none" strike="noStrike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t/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Основы торговых стратегий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268308" y="263268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Торговая стратегия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191200" y="1090975"/>
            <a:ext cx="806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333333"/>
                </a:solidFill>
              </a:rPr>
              <a:t>Торговая стратегия</a:t>
            </a:r>
            <a:r>
              <a:rPr lang="ru-RU" sz="1200">
                <a:solidFill>
                  <a:srgbClr val="333333"/>
                </a:solidFill>
                <a:highlight>
                  <a:srgbClr val="FFFFFF"/>
                </a:highlight>
              </a:rPr>
              <a:t> – это набор правил и принципов, которые трейдер использует для принятия решений о покупке или продаже финансовых инструментов. Стратегия определяет, какими активами будет торговать трейдер, когда открывать и закрывать сделки, а также как управлять рисками.</a:t>
            </a: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191200" y="2047000"/>
            <a:ext cx="7402200" cy="1644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b="1" lang="ru-RU" sz="1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Чем я буду торговать?</a:t>
            </a:r>
            <a:r>
              <a:rPr b="1" lang="ru-RU" sz="1200">
                <a:solidFill>
                  <a:srgbClr val="6AA84F"/>
                </a:solidFill>
              </a:rPr>
              <a:t> </a:t>
            </a:r>
            <a:r>
              <a:rPr lang="ru-RU" sz="1200">
                <a:solidFill>
                  <a:srgbClr val="333333"/>
                </a:solidFill>
              </a:rPr>
              <a:t>– следует выделить и выбрать себе определенные типы активов и рынки, которые вы будете торговать. Ограничений по выбору нет.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-RU" sz="1200">
                <a:solidFill>
                  <a:srgbClr val="333333"/>
                </a:solidFill>
              </a:rPr>
              <a:t>Где я буду торговать? – следует определить площадки, на которых вы будете торговать. Если вы решили, что в список того, чем вы торгуете входит и крипта, и форекс, например, то здесь вы записываете себе площадки, на которых сможете открыть позиции по данным видам активов.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-RU" sz="12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Как я буду торговать? 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Кирилл Бухтеев</dc:creator>
</cp:coreProperties>
</file>