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AC34B4-882F-4D95-A2B2-406F2B98C97C}">
  <a:tblStyle styleId="{33AC34B4-882F-4D95-A2B2-406F2B98C9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fd552adc2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fd552a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fd552adc2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fd552ad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fd552adc2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fd552ad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fd552adc2_0_20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fd552adc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fd552adc2_0_16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9fd552adc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fd552adc2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fd552ad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fd552adc2_0_1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9fd552adc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fd552adc2_0_1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fd552adc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fd552adc2_0_1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fd552adc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fd552adc2_0_17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9fd552adc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fd552adc2_0_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fd552ad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fd552adc2_0_19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fd552adc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fd552adc2_0_9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fd552adc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fd552adc2_0_18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9fd552adc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fd552adc2_0_1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9fd552adc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fd552adc2_0_19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fd552adc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8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99" r="98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uides.github.com/introduction/flow/" TargetMode="External"/><Relationship Id="rId4" Type="http://schemas.openxmlformats.org/officeDocument/2006/relationships/hyperlink" Target="https://about.gitlab.com/topics/version-control/what-is-gitlab-flow/" TargetMode="External"/><Relationship Id="rId5" Type="http://schemas.openxmlformats.org/officeDocument/2006/relationships/hyperlink" Target="https://nvie.com/posts/a-successful-git-branching-model/" TargetMode="External"/><Relationship Id="rId6" Type="http://schemas.openxmlformats.org/officeDocument/2006/relationships/hyperlink" Target="https://trunkbaseddevelopment.com/" TargetMode="External"/><Relationship Id="rId7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e-commit.com/hooks.html" TargetMode="External"/><Relationship Id="rId4" Type="http://schemas.openxmlformats.org/officeDocument/2006/relationships/hyperlink" Target="https://pre-commit.com/#insta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otus.ru</a:t>
            </a:r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515600" y="1769200"/>
            <a:ext cx="85263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Reinforcement learning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/>
              <a:t>Практика разработки ПО и глубокого обучения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Контроль версий</a:t>
            </a:r>
            <a:endParaRPr/>
          </a:p>
        </p:txBody>
      </p:sp>
      <p:sp>
        <p:nvSpPr>
          <p:cNvPr id="216" name="Google Shape;216;p35"/>
          <p:cNvSpPr txBox="1"/>
          <p:nvPr/>
        </p:nvSpPr>
        <p:spPr>
          <a:xfrm>
            <a:off x="440950" y="1603275"/>
            <a:ext cx="834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Единый "источник правды"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Основа для коллективной работы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Основа процесса разработки ПО и всего процесса непрерывной поставки в целом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Основа для Ops(ML/Dev)-практик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427750" y="231450"/>
            <a:ext cx="85206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 ветвления</a:t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5250475" y="1863825"/>
            <a:ext cx="3565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ru-RU" sz="1800" cap="none" strike="noStrike">
                <a:uFill>
                  <a:noFill/>
                </a:uFill>
                <a:hlinkClick r:id="rId3"/>
              </a:rPr>
              <a:t>GitHub Flow</a:t>
            </a:r>
            <a:endParaRPr i="0" sz="1800" cap="none" strike="noStrike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ru-RU" sz="1800" cap="none" strike="noStrike">
                <a:uFill>
                  <a:noFill/>
                </a:uFill>
                <a:hlinkClick r:id="rId4"/>
              </a:rPr>
              <a:t>GitLab Flow</a:t>
            </a:r>
            <a:endParaRPr i="0" sz="1800" cap="none" strike="noStrike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ru-RU" sz="1800" cap="none" strike="noStrike">
                <a:uFill>
                  <a:noFill/>
                </a:uFill>
                <a:hlinkClick r:id="rId5"/>
              </a:rPr>
              <a:t>Git Flow</a:t>
            </a:r>
            <a:endParaRPr i="0" sz="1800" cap="none" strike="noStrike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ru-RU" sz="1800" cap="none" strike="noStrike">
                <a:uFill>
                  <a:noFill/>
                </a:uFill>
                <a:hlinkClick r:id="rId6"/>
              </a:rPr>
              <a:t>Trunk based development</a:t>
            </a:r>
            <a:endParaRPr i="0" sz="1800" cap="none" strike="noStrike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525" y="1037325"/>
            <a:ext cx="4837225" cy="30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500550" y="330725"/>
            <a:ext cx="85206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Практики работы с коммитами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582525" y="990425"/>
            <a:ext cx="8035500" cy="2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Идеально, если сообщение в каждом коммите сделано по определенным правилам: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Должно содержать описание целей или причин внесения изменений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Должно содержать номер задачи в трекере (Jira, GitHub Issues)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Должно быть содержательным и кратким. "Bugfix" , "Ooops" , "Commit" - не пояснение к коммиту 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Должен быть атомарным - как можно чаще делать коммиты / вливать код из feature веток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таких правил - это https://www.conventionalcommits.org/en/v1.0.0/. </a:t>
            </a:r>
            <a:r>
              <a:rPr lang="ru-RU"/>
              <a:t>Внутри команды можно договориться о правилах и обеспечить соблюдение договоренностей.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500550" y="330725"/>
            <a:ext cx="8520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Pull requests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62" y="974275"/>
            <a:ext cx="6424075" cy="37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Code review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Хотя бы две пары глаз на каждое изменение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Коллективное владение кодом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Удобно делать через pull-requests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Имеет смысл обозначить правила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500550" y="330725"/>
            <a:ext cx="8520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Git hooks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500550" y="1076376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-RU"/>
              <a:t>Git позволяет выполнять определённые сценарии, когда происходят важные действия на стороне клиента или сервера.</a:t>
            </a:r>
            <a:endParaRPr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Должны находиться строго в директории .git/hooks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Момент запуска того или иного скрипта определяется по его имени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Могут быть написаны с использованием любого скриптового языка. Например: bash, python и др.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Выполнение git hooks не считается успешным, если он завершается с любым кодом не равным 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401250" y="231450"/>
            <a:ext cx="8520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CI/CD пайплайн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150325" y="921207"/>
            <a:ext cx="8843400" cy="3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446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050"/>
              <a:buChar char="●"/>
            </a:pPr>
            <a:r>
              <a:rPr lang="ru-RU" sz="1700"/>
              <a:t>Стадии: тестирование, сборка образа(-ов) </a:t>
            </a:r>
            <a:r>
              <a:rPr lang="ru-RU" sz="1800"/>
              <a:t>docker-</a:t>
            </a:r>
            <a:r>
              <a:rPr lang="ru-RU" sz="1700"/>
              <a:t>контейнера, деплой контейнера, версионирование данных/моделей.</a:t>
            </a:r>
            <a:endParaRPr sz="1800"/>
          </a:p>
          <a:p>
            <a:pPr indent="-354466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19047"/>
              <a:buChar char="●"/>
            </a:pPr>
            <a:r>
              <a:rPr lang="ru-RU" sz="1800"/>
              <a:t>Перед коммитом / слиянием веток прогоняются тесты - как правило на независимом окружении. Тесты организовываются в отдельных ветках либо отдельных репозиториях</a:t>
            </a:r>
            <a:endParaRPr sz="1800"/>
          </a:p>
          <a:p>
            <a:pPr indent="-334327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ru-RU" sz="1800"/>
              <a:t>Развёртывание в docker-контейнерах</a:t>
            </a:r>
            <a:endParaRPr sz="1800"/>
          </a:p>
          <a:p>
            <a:pPr indent="-334327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ru-RU" sz="1800"/>
              <a:t>Можно делать версионирование данных и моделей</a:t>
            </a:r>
            <a:endParaRPr sz="1800"/>
          </a:p>
          <a:p>
            <a:pPr indent="-354466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19047"/>
              <a:buChar char="●"/>
            </a:pPr>
            <a:r>
              <a:rPr lang="ru-RU" sz="1800"/>
              <a:t>Готовые инструменты (</a:t>
            </a:r>
            <a:r>
              <a:rPr lang="ru-RU" sz="1600"/>
              <a:t>Gitlab CI, GitHub actions, Jenkins</a:t>
            </a:r>
            <a:r>
              <a:rPr lang="ru-RU" sz="1800"/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651425" y="396400"/>
            <a:ext cx="8264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/>
              <a:t>Тестирование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500550" y="330725"/>
            <a:ext cx="85206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Смоук тесты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500550" y="1043276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самые простые технические тесты на явные ошибки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отрабатывают при попытке коммита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не дают запушить код с явными ошибками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удобно конфигурировать как гит хуки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Библиотека precommit:</a:t>
            </a:r>
            <a:endParaRPr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Поддерживаемые тесты: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https://pre-commit.com/hooks.html</a:t>
            </a:r>
            <a:r>
              <a:rPr lang="ru-RU"/>
              <a:t>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Установка: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https://pre-commit.com/#install</a:t>
            </a:r>
            <a:r>
              <a:rPr lang="ru-RU"/>
              <a:t>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100"/>
              <a:t>Проверить, идет ли запись</a:t>
            </a:r>
            <a:endParaRPr sz="2100"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/>
              <a:t>Меня хорошо видно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000"/>
              <a:t>&amp;&amp; слышно?</a:t>
            </a:r>
            <a:endParaRPr sz="4000"/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99" r="98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500550" y="330725"/>
            <a:ext cx="8520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Функциональные тесты</a:t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440975" y="143969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091E42"/>
              </a:buClr>
              <a:buSzPts val="1200"/>
              <a:buChar char="●"/>
            </a:pPr>
            <a:r>
              <a:rPr lang="ru-RU" sz="1200">
                <a:solidFill>
                  <a:srgbClr val="091E42"/>
                </a:solidFill>
                <a:highlight>
                  <a:srgbClr val="FFFFFF"/>
                </a:highlight>
              </a:rPr>
              <a:t>проверяют только результат некоторого действия</a:t>
            </a:r>
            <a:endParaRPr sz="1200">
              <a:solidFill>
                <a:srgbClr val="091E4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200"/>
              <a:buChar char="●"/>
            </a:pPr>
            <a:r>
              <a:rPr lang="ru-RU" sz="1200">
                <a:solidFill>
                  <a:srgbClr val="091E42"/>
                </a:solidFill>
                <a:highlight>
                  <a:srgbClr val="FFFFFF"/>
                </a:highlight>
              </a:rPr>
              <a:t>не проверяют промежуточные состояния системы при выполнении функциональности</a:t>
            </a:r>
            <a:endParaRPr sz="1200">
              <a:solidFill>
                <a:srgbClr val="091E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91E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91E42"/>
                </a:solidFill>
                <a:highlight>
                  <a:srgbClr val="FFFFFF"/>
                </a:highlight>
              </a:rPr>
              <a:t>Пример тест кейса</a:t>
            </a:r>
            <a:endParaRPr b="1" sz="1200">
              <a:solidFill>
                <a:srgbClr val="091E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91E42"/>
                </a:solidFill>
                <a:highlight>
                  <a:srgbClr val="FFFFFF"/>
                </a:highlight>
              </a:rPr>
              <a:t>В модели данных на бэкэнде (он же источник данных для модели) периодически меняется состав полей. Необходимо написать тест, сверяющий состав входных полей для модели и выходные поля для бэкэнда. Иначе модель ничего не узнает об изменениях и по-просту не сработает.</a:t>
            </a:r>
            <a:endParaRPr sz="1200">
              <a:solidFill>
                <a:srgbClr val="091E4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500550" y="330725"/>
            <a:ext cx="8520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Тесты на производительность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500550" y="12609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объёмы потребляемой памяти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скорость выполнения (rps)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/>
              <a:t>Пример тест кейса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-RU"/>
              <a:t>Пиковое количество запросов к api составляет 2 тыс. rps. Необходим тест, который отсылает запросы к api до его полного отключения и сравнивает полученный результат с целевым. Если полученный результат по rps больше целевого, то тест считается успешно пройденным.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500550" y="3307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Приемочные</a:t>
            </a:r>
            <a:r>
              <a:rPr lang="ru-RU"/>
              <a:t> тесты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091E42"/>
              </a:buClr>
              <a:buSzPts val="1200"/>
              <a:buChar char="●"/>
            </a:pPr>
            <a:r>
              <a:rPr lang="ru-RU" sz="1200">
                <a:solidFill>
                  <a:srgbClr val="091E42"/>
                </a:solidFill>
                <a:highlight>
                  <a:srgbClr val="FFFFFF"/>
                </a:highlight>
              </a:rPr>
              <a:t>как правило, это простые и формальные тесты </a:t>
            </a:r>
            <a:endParaRPr sz="1200">
              <a:solidFill>
                <a:srgbClr val="091E4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200"/>
              <a:buChar char="●"/>
            </a:pPr>
            <a:r>
              <a:rPr lang="ru-RU" sz="1200">
                <a:solidFill>
                  <a:srgbClr val="091E42"/>
                </a:solidFill>
                <a:highlight>
                  <a:srgbClr val="FFFFFF"/>
                </a:highlight>
              </a:rPr>
              <a:t>проверка на то, отвечает ли система требованиям бизнеса в целом</a:t>
            </a:r>
            <a:endParaRPr sz="1200">
              <a:solidFill>
                <a:srgbClr val="091E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91E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91E42"/>
                </a:solidFill>
                <a:highlight>
                  <a:srgbClr val="FFFFFF"/>
                </a:highlight>
              </a:rPr>
              <a:t>Пример тест кейса:</a:t>
            </a:r>
            <a:endParaRPr b="1" sz="1200">
              <a:solidFill>
                <a:srgbClr val="091E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91E42"/>
                </a:solidFill>
                <a:highlight>
                  <a:srgbClr val="FFFFFF"/>
                </a:highlight>
              </a:rPr>
              <a:t>Необходимо обеспечить распознавание лиц с точностью 99%. В этом случае нужен простой тест, который сравнивает текущее значение точности распознавания с целевым. В случае, если текущее значение меньше целевого, модель не попадёт на деплой.</a:t>
            </a:r>
            <a:endParaRPr sz="1200">
              <a:solidFill>
                <a:srgbClr val="091E4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Логирование. Артефакт вместо print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122851" y="1106557"/>
            <a:ext cx="3623650" cy="37760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 sz="1800"/>
              <a:t>Возможности настраивать уровни</a:t>
            </a:r>
            <a:endParaRPr/>
          </a:p>
          <a:p>
            <a:pPr indent="-32385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</a:pPr>
            <a:r>
              <a:rPr lang="ru-RU" sz="1800"/>
              <a:t>Включать / отключать вывод</a:t>
            </a:r>
            <a:endParaRPr/>
          </a:p>
          <a:p>
            <a:pPr indent="-32385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</a:pPr>
            <a:r>
              <a:rPr lang="ru-RU" sz="1800"/>
              <a:t>Печатать не только на экран, но и в файл</a:t>
            </a:r>
            <a:endParaRPr/>
          </a:p>
          <a:p>
            <a:pPr indent="-323850" lvl="0" marL="457200" rtl="0" algn="l">
              <a:lnSpc>
                <a:spcPct val="120000"/>
              </a:lnSpc>
              <a:spcBef>
                <a:spcPts val="900"/>
              </a:spcBef>
              <a:spcAft>
                <a:spcPts val="600"/>
              </a:spcAft>
              <a:buSzPts val="1500"/>
              <a:buChar char="●"/>
            </a:pPr>
            <a:r>
              <a:rPr lang="ru-RU" sz="1800"/>
              <a:t>Гибкие настройки форматирования</a:t>
            </a:r>
            <a:endParaRPr sz="1800"/>
          </a:p>
        </p:txBody>
      </p:sp>
      <p:sp>
        <p:nvSpPr>
          <p:cNvPr id="298" name="Google Shape;298;p48"/>
          <p:cNvSpPr txBox="1"/>
          <p:nvPr/>
        </p:nvSpPr>
        <p:spPr>
          <a:xfrm>
            <a:off x="3746501" y="1258034"/>
            <a:ext cx="5397500" cy="2927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D63847"/>
                </a:solidFill>
                <a:latin typeface="CourierNew"/>
                <a:ea typeface="CourierNew"/>
                <a:cs typeface="CourierNew"/>
                <a:sym typeface="CourierNew"/>
              </a:rPr>
              <a:t>import 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logging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logger </a:t>
            </a:r>
            <a:r>
              <a:rPr b="1" i="0" lang="ru-RU" sz="1100" u="none" cap="none" strike="noStrike">
                <a:solidFill>
                  <a:srgbClr val="005BC4"/>
                </a:solidFill>
                <a:latin typeface="CourierNew"/>
                <a:ea typeface="CourierNew"/>
                <a:cs typeface="CourierNew"/>
                <a:sym typeface="CourierNew"/>
              </a:rPr>
              <a:t>= 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logging.</a:t>
            </a:r>
            <a:r>
              <a:rPr b="1" i="0" lang="ru-RU" sz="1100" u="none" cap="none" strike="noStrike">
                <a:solidFill>
                  <a:srgbClr val="6D3FBF"/>
                </a:solidFill>
                <a:latin typeface="CourierNew"/>
                <a:ea typeface="CourierNew"/>
                <a:cs typeface="CourierNew"/>
                <a:sym typeface="CourierNew"/>
              </a:rPr>
              <a:t>getLogger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()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logger.</a:t>
            </a:r>
            <a:r>
              <a:rPr b="1" i="0" lang="ru-RU" sz="1100" u="none" cap="none" strike="noStrike">
                <a:solidFill>
                  <a:srgbClr val="6D3FBF"/>
                </a:solidFill>
                <a:latin typeface="CourierNew"/>
                <a:ea typeface="CourierNew"/>
                <a:cs typeface="CourierNew"/>
                <a:sym typeface="CourierNew"/>
              </a:rPr>
              <a:t>setLevel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(logging.</a:t>
            </a:r>
            <a:r>
              <a:rPr b="1" i="0" lang="ru-RU" sz="1100" u="none" cap="none" strike="noStrike">
                <a:solidFill>
                  <a:srgbClr val="E26007"/>
                </a:solidFill>
                <a:latin typeface="CourierNew"/>
                <a:ea typeface="CourierNew"/>
                <a:cs typeface="CourierNew"/>
                <a:sym typeface="CourierNew"/>
              </a:rPr>
              <a:t>ERROR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)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console_handler </a:t>
            </a:r>
            <a:r>
              <a:rPr b="1" i="0" lang="ru-RU" sz="1100" u="none" cap="none" strike="noStrike">
                <a:solidFill>
                  <a:srgbClr val="005BC4"/>
                </a:solidFill>
                <a:latin typeface="CourierNew"/>
                <a:ea typeface="CourierNew"/>
                <a:cs typeface="CourierNew"/>
                <a:sym typeface="CourierNew"/>
              </a:rPr>
              <a:t>= 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logging.</a:t>
            </a:r>
            <a:r>
              <a:rPr b="1" i="0" lang="ru-RU" sz="1100" u="none" cap="none" strike="noStrike">
                <a:solidFill>
                  <a:srgbClr val="E26007"/>
                </a:solidFill>
                <a:latin typeface="CourierNew"/>
                <a:ea typeface="CourierNew"/>
                <a:cs typeface="CourierNew"/>
                <a:sym typeface="CourierNew"/>
              </a:rPr>
              <a:t>StreamHandler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()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log_format </a:t>
            </a:r>
            <a:r>
              <a:rPr b="1" i="0" lang="ru-RU" sz="1100" u="none" cap="none" strike="noStrike">
                <a:solidFill>
                  <a:srgbClr val="005BC4"/>
                </a:solidFill>
                <a:latin typeface="CourierNew"/>
                <a:ea typeface="CourierNew"/>
                <a:cs typeface="CourierNew"/>
                <a:sym typeface="CourierNew"/>
              </a:rPr>
              <a:t>= </a:t>
            </a:r>
            <a:r>
              <a:rPr b="1" i="0" lang="ru-RU" sz="1100" u="none" cap="none" strike="noStrike">
                <a:solidFill>
                  <a:srgbClr val="022D60"/>
                </a:solidFill>
                <a:latin typeface="CourierNew"/>
                <a:ea typeface="CourierNew"/>
                <a:cs typeface="CourierNew"/>
                <a:sym typeface="CourierNew"/>
              </a:rPr>
              <a:t>'%(asctime)s | %(levelname)s: %(message)s’ </a:t>
            </a:r>
            <a:endParaRPr b="1" i="0" sz="1100" u="none" cap="none" strike="noStrike">
              <a:solidFill>
                <a:srgbClr val="022D60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console_handler.</a:t>
            </a:r>
            <a:r>
              <a:rPr b="1" i="0" lang="ru-RU" sz="1100" u="none" cap="none" strike="noStrike">
                <a:solidFill>
                  <a:srgbClr val="6D3FBF"/>
                </a:solidFill>
                <a:latin typeface="CourierNew"/>
                <a:ea typeface="CourierNew"/>
                <a:cs typeface="CourierNew"/>
                <a:sym typeface="CourierNew"/>
              </a:rPr>
              <a:t>setFormatter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(logging.</a:t>
            </a:r>
            <a:r>
              <a:rPr b="1" i="0" lang="ru-RU" sz="1100" u="none" cap="none" strike="noStrike">
                <a:solidFill>
                  <a:srgbClr val="E26007"/>
                </a:solidFill>
                <a:latin typeface="CourierNew"/>
                <a:ea typeface="CourierNew"/>
                <a:cs typeface="CourierNew"/>
                <a:sym typeface="CourierNew"/>
              </a:rPr>
              <a:t>Formatter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(log_format))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logger.</a:t>
            </a:r>
            <a:r>
              <a:rPr b="1" i="0" lang="ru-RU" sz="1100" u="none" cap="none" strike="noStrike">
                <a:solidFill>
                  <a:srgbClr val="6D3FBF"/>
                </a:solidFill>
                <a:latin typeface="CourierNew"/>
                <a:ea typeface="CourierNew"/>
                <a:cs typeface="CourierNew"/>
                <a:sym typeface="CourierNew"/>
              </a:rPr>
              <a:t>addHandler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(console_handler)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logger.</a:t>
            </a:r>
            <a:r>
              <a:rPr b="1" i="0" lang="ru-RU" sz="1100" u="none" cap="none" strike="noStrike">
                <a:solidFill>
                  <a:srgbClr val="6D3FBF"/>
                </a:solidFill>
                <a:latin typeface="CourierNew"/>
                <a:ea typeface="CourierNew"/>
                <a:cs typeface="CourierNew"/>
                <a:sym typeface="CourierNew"/>
              </a:rPr>
              <a:t>debug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</a:t>
            </a:r>
            <a:r>
              <a:rPr b="1" i="0" lang="ru-RU" sz="1100" u="none" cap="none" strike="noStrike">
                <a:solidFill>
                  <a:srgbClr val="022D60"/>
                </a:solidFill>
                <a:latin typeface="CourierNew"/>
                <a:ea typeface="CourierNew"/>
                <a:cs typeface="CourierNew"/>
                <a:sym typeface="CourierNew"/>
              </a:rPr>
              <a:t>'Here you have some information for debugging.’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)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logger.</a:t>
            </a:r>
            <a:r>
              <a:rPr b="1" i="0" lang="ru-RU" sz="1100" u="none" cap="none" strike="noStrike">
                <a:solidFill>
                  <a:srgbClr val="6D3FBF"/>
                </a:solidFill>
                <a:latin typeface="CourierNew"/>
                <a:ea typeface="CourierNew"/>
                <a:cs typeface="CourierNew"/>
                <a:sym typeface="CourierNew"/>
              </a:rPr>
              <a:t>info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</a:t>
            </a:r>
            <a:r>
              <a:rPr b="1" i="0" lang="ru-RU" sz="1100" u="none" cap="none" strike="noStrike">
                <a:solidFill>
                  <a:srgbClr val="022D60"/>
                </a:solidFill>
                <a:latin typeface="CourierNew"/>
                <a:ea typeface="CourierNew"/>
                <a:cs typeface="CourierNew"/>
                <a:sym typeface="CourierNew"/>
              </a:rPr>
              <a:t>'Everything is normal. Chill!’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)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logger.</a:t>
            </a:r>
            <a:r>
              <a:rPr b="1" i="0" lang="ru-RU" sz="1100" u="none" cap="none" strike="noStrike">
                <a:solidFill>
                  <a:srgbClr val="6D3FBF"/>
                </a:solidFill>
                <a:latin typeface="CourierNew"/>
                <a:ea typeface="CourierNew"/>
                <a:cs typeface="CourierNew"/>
                <a:sym typeface="CourierNew"/>
              </a:rPr>
              <a:t>warning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</a:t>
            </a:r>
            <a:r>
              <a:rPr b="1" i="0" lang="ru-RU" sz="1100" u="none" cap="none" strike="noStrike">
                <a:solidFill>
                  <a:srgbClr val="022D60"/>
                </a:solidFill>
                <a:latin typeface="CourierNew"/>
                <a:ea typeface="CourierNew"/>
                <a:cs typeface="CourierNew"/>
                <a:sym typeface="CourierNew"/>
              </a:rPr>
              <a:t>'Something unexpected but not important.’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)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logger.</a:t>
            </a:r>
            <a:r>
              <a:rPr b="1" i="0" lang="ru-RU" sz="1100" u="none" cap="none" strike="noStrike">
                <a:solidFill>
                  <a:srgbClr val="6D3FBF"/>
                </a:solidFill>
                <a:latin typeface="CourierNew"/>
                <a:ea typeface="CourierNew"/>
                <a:cs typeface="CourierNew"/>
                <a:sym typeface="CourierNew"/>
              </a:rPr>
              <a:t>error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</a:t>
            </a:r>
            <a:r>
              <a:rPr b="1" i="0" lang="ru-RU" sz="1100" u="none" cap="none" strike="noStrike">
                <a:solidFill>
                  <a:srgbClr val="022D60"/>
                </a:solidFill>
                <a:latin typeface="CourierNew"/>
                <a:ea typeface="CourierNew"/>
                <a:cs typeface="CourierNew"/>
                <a:sym typeface="CourierNew"/>
              </a:rPr>
              <a:t>'Something unexpected and important happened.’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) </a:t>
            </a:r>
            <a:endParaRPr b="1" i="0" sz="1100" u="none" cap="none" strike="noStrike">
              <a:solidFill>
                <a:srgbClr val="333333"/>
              </a:solidFill>
              <a:latin typeface="CourierNew"/>
              <a:ea typeface="CourierNew"/>
              <a:cs typeface="CourierNew"/>
              <a:sym typeface="Courier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logger.</a:t>
            </a:r>
            <a:r>
              <a:rPr b="1" i="0" lang="ru-RU" sz="1100" u="none" cap="none" strike="noStrike">
                <a:solidFill>
                  <a:srgbClr val="6D3FBF"/>
                </a:solidFill>
                <a:latin typeface="CourierNew"/>
                <a:ea typeface="CourierNew"/>
                <a:cs typeface="CourierNew"/>
                <a:sym typeface="CourierNew"/>
              </a:rPr>
              <a:t>critical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(</a:t>
            </a:r>
            <a:r>
              <a:rPr b="1" i="0" lang="ru-RU" sz="1100" u="none" cap="none" strike="noStrike">
                <a:solidFill>
                  <a:srgbClr val="022D60"/>
                </a:solidFill>
                <a:latin typeface="CourierNew"/>
                <a:ea typeface="CourierNew"/>
                <a:cs typeface="CourierNew"/>
                <a:sym typeface="CourierNew"/>
              </a:rPr>
              <a:t>'OMG!!!'</a:t>
            </a:r>
            <a:r>
              <a:rPr b="1" i="0" lang="ru-RU" sz="1100" u="none" cap="none" strike="noStrike">
                <a:solidFill>
                  <a:srgbClr val="333333"/>
                </a:solidFill>
                <a:latin typeface="CourierNew"/>
                <a:ea typeface="CourierNew"/>
                <a:cs typeface="CourierNew"/>
                <a:sym typeface="CourierNew"/>
              </a:rPr>
              <a:t>)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9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389825" y="396400"/>
            <a:ext cx="8479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 разработки ПО: базовые подходы &amp; SOLID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250" y="946150"/>
            <a:ext cx="3251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Чистый код</a:t>
            </a:r>
            <a:endParaRPr/>
          </a:p>
        </p:txBody>
      </p:sp>
      <p:sp>
        <p:nvSpPr>
          <p:cNvPr id="319" name="Google Shape;319;p51"/>
          <p:cNvSpPr txBox="1"/>
          <p:nvPr/>
        </p:nvSpPr>
        <p:spPr>
          <a:xfrm>
            <a:off x="241300" y="1250950"/>
            <a:ext cx="8724900" cy="2597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Названия переменных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Комментарии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Документирование (Sphinx)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Следование PEP8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Модульный код</a:t>
            </a:r>
            <a:endParaRPr/>
          </a:p>
        </p:txBody>
      </p:sp>
      <p:sp>
        <p:nvSpPr>
          <p:cNvPr id="325" name="Google Shape;325;p52"/>
          <p:cNvSpPr txBox="1"/>
          <p:nvPr/>
        </p:nvSpPr>
        <p:spPr>
          <a:xfrm>
            <a:off x="195949" y="1437064"/>
            <a:ext cx="532985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 блокнотов - к Функциям, Классам, Модулям.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Измеряем время выполнения и следим за памятью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Следуем не только общим практикам, но и командным договоренностям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4150" y="1708150"/>
            <a:ext cx="3683901" cy="25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Воспроизводимый код</a:t>
            </a:r>
            <a:endParaRPr/>
          </a:p>
        </p:txBody>
      </p:sp>
      <p:sp>
        <p:nvSpPr>
          <p:cNvPr id="332" name="Google Shape;332;p53"/>
          <p:cNvSpPr txBox="1"/>
          <p:nvPr/>
        </p:nvSpPr>
        <p:spPr>
          <a:xfrm>
            <a:off x="195949" y="1437064"/>
            <a:ext cx="4928501" cy="267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Уровни изоляции кода: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виртуальные окружения (venv)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conda containers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containers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0" y="1282700"/>
            <a:ext cx="39687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Запуск кода с заданными параметрами</a:t>
            </a:r>
            <a:endParaRPr/>
          </a:p>
        </p:txBody>
      </p:sp>
      <p:sp>
        <p:nvSpPr>
          <p:cNvPr id="339" name="Google Shape;339;p54"/>
          <p:cNvSpPr txBox="1"/>
          <p:nvPr/>
        </p:nvSpPr>
        <p:spPr>
          <a:xfrm>
            <a:off x="195949" y="1125914"/>
            <a:ext cx="5163451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Виртуальное окружение python: 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зафиксировать версию интерпретатора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установить конкретные версии пакетов без конфликта с системными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Множество инструментов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711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711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pipenv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711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poetry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711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conda </a:t>
            </a:r>
            <a:endParaRPr/>
          </a:p>
        </p:txBody>
      </p:sp>
      <p:pic>
        <p:nvPicPr>
          <p:cNvPr id="340" name="Google Shape;340;p54"/>
          <p:cNvPicPr preferRelativeResize="0"/>
          <p:nvPr/>
        </p:nvPicPr>
        <p:blipFill rotWithShape="1">
          <a:blip r:embed="rId3">
            <a:alphaModFix/>
          </a:blip>
          <a:srcRect b="6398" l="33214" r="0" t="0"/>
          <a:stretch/>
        </p:blipFill>
        <p:spPr>
          <a:xfrm>
            <a:off x="4972108" y="1125914"/>
            <a:ext cx="4049042" cy="319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-RU" sz="3200"/>
              <a:t>Правила вебинара</a:t>
            </a:r>
            <a:endParaRPr b="1" sz="3200"/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b="1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500550" y="33072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Немного о SOLID принципах</a:t>
            </a:r>
            <a:endParaRPr/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348300" y="1466172"/>
            <a:ext cx="85206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Каждый объект должен иметь одну функциональность и она должна быть реализована в классе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Программные сущности (функции, классы, модули) должны быть открыты для расширения, но закрыты для изменений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Модули верхних уровней не должны зависеть от модулей нижних уровней.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Детали зависят от абстракций, а не наоборот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500550" y="3307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сегодня узнали</a:t>
            </a:r>
            <a:endParaRPr/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Практики работы с git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Как и что тестировать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/>
              <a:t>Как писать “чистый” код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500550" y="330725"/>
            <a:ext cx="8520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Литература</a:t>
            </a:r>
            <a:endParaRPr/>
          </a:p>
        </p:txBody>
      </p:sp>
      <p:sp>
        <p:nvSpPr>
          <p:cNvPr id="358" name="Google Shape;358;p57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>
            <p:ph type="title"/>
          </p:nvPr>
        </p:nvSpPr>
        <p:spPr>
          <a:xfrm>
            <a:off x="311700" y="145375"/>
            <a:ext cx="85206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Cheat sheet по Linux командам</a:t>
            </a:r>
            <a:endParaRPr/>
          </a:p>
        </p:txBody>
      </p:sp>
      <p:sp>
        <p:nvSpPr>
          <p:cNvPr id="364" name="Google Shape;364;p58"/>
          <p:cNvSpPr txBox="1"/>
          <p:nvPr/>
        </p:nvSpPr>
        <p:spPr>
          <a:xfrm>
            <a:off x="357575" y="805075"/>
            <a:ext cx="86643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ls</a:t>
            </a:r>
            <a:r>
              <a:rPr lang="ru-RU" sz="1100"/>
              <a:t> – список файлов и каталогов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ls -la</a:t>
            </a:r>
            <a:r>
              <a:rPr lang="ru-RU" sz="1100"/>
              <a:t> – форматированный список со скрытыми каталогами и файлами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cd dir</a:t>
            </a:r>
            <a:r>
              <a:rPr lang="ru-RU" sz="1100"/>
              <a:t> – сменить директорию на dir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cd</a:t>
            </a:r>
            <a:r>
              <a:rPr lang="ru-RU" sz="1100"/>
              <a:t> – сменить на домашний каталог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pwd</a:t>
            </a:r>
            <a:r>
              <a:rPr lang="ru-RU" sz="1100"/>
              <a:t> – показать текущий каталог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mkdir dir</a:t>
            </a:r>
            <a:r>
              <a:rPr lang="ru-RU" sz="1100"/>
              <a:t> – создать каталог dir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rm file</a:t>
            </a:r>
            <a:r>
              <a:rPr lang="ru-RU" sz="1100"/>
              <a:t> – удалить file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rm -r dir</a:t>
            </a:r>
            <a:r>
              <a:rPr lang="ru-RU" sz="1100"/>
              <a:t> – удалить каталог dir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cp file1 file2</a:t>
            </a:r>
            <a:r>
              <a:rPr lang="ru-RU" sz="1100"/>
              <a:t> – скопировать file1 в file2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cp -r dir1 dir2</a:t>
            </a:r>
            <a:r>
              <a:rPr lang="ru-RU" sz="1100"/>
              <a:t> – скопировать dir1 в dir2; создаст каталог dir2, если он не существует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mv file1 file2</a:t>
            </a:r>
            <a:r>
              <a:rPr lang="ru-RU" sz="1100"/>
              <a:t> – переименовать или переместить file1 в file2. если file2 существующий каталог - переместить file1 в каталог file2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touch file</a:t>
            </a:r>
            <a:r>
              <a:rPr lang="ru-RU" sz="1100"/>
              <a:t> – создать file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cat &gt; file</a:t>
            </a:r>
            <a:r>
              <a:rPr lang="ru-RU" sz="1100"/>
              <a:t> – направить стандартный ввод в file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more file</a:t>
            </a:r>
            <a:r>
              <a:rPr lang="ru-RU" sz="1100"/>
              <a:t> – вывести содержимое file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head file</a:t>
            </a:r>
            <a:r>
              <a:rPr lang="ru-RU" sz="1100"/>
              <a:t> – вывести первые 10 строк file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tail file</a:t>
            </a:r>
            <a:r>
              <a:rPr lang="ru-RU" sz="1100"/>
              <a:t> – вывести последние 10 строк file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chmod octal file</a:t>
            </a:r>
            <a:r>
              <a:rPr lang="ru-RU" sz="1100"/>
              <a:t> – сменить права file на octal, раздельно для пользователя, группы и для всех добавлением: 4 – чтение (r) ,2 – запись (w) ,1 – исполнение (x)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/>
              <a:t>chmod 777 – чтение, запись, исполнение для всех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/>
              <a:t>chmod 755 – rwx для владельца, rx для группы и остальных.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tar cf file.tar files</a:t>
            </a:r>
            <a:r>
              <a:rPr lang="ru-RU" sz="1100"/>
              <a:t> – создать tar-архив с именем file.tar содержащий files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/>
              <a:t>tar xf file.tar</a:t>
            </a:r>
            <a:r>
              <a:rPr lang="ru-RU" sz="1100"/>
              <a:t> – распаковать file.tar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500550" y="224800"/>
            <a:ext cx="85206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Cheat sheet по git командам</a:t>
            </a:r>
            <a:endParaRPr/>
          </a:p>
        </p:txBody>
      </p:sp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452750" y="871926"/>
            <a:ext cx="85206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clone &lt;remote_repo_url&gt;  &lt;dir&gt;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клонировать удалённый репозиторий по ссылке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remote_repo_url в папку dir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init &lt;dir&gt;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- инициализировать локальный гит репозиторий в папку dir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clone -branch  &lt;branch_name&gt; &lt;repo_url&gt;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- клонировать только нужную ветку удалённого репозитория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branch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вывести перечень веток в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локальном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репозитории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branch &lt;</a:t>
            </a: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new branch</a:t>
            </a: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создать локальную ветку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checkout &lt;branch&gt;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переключиться на существующую локальную ветку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checkout -b &lt;new_branch&gt;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создать новую локальную ветку и переключиться на неё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add &lt;filename_or_dir&gt;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добавить файл или папку в индексирование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rm &lt;filename_or_dir&gt;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убрать файл или папку из индексирования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status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посмотреть текущие изменения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diff &lt;branch1&gt; &lt;</a:t>
            </a: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branch2</a:t>
            </a: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посмотреть разницу в содержании веток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branch1 и branch2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commit -m “&lt;Commit </a:t>
            </a: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message&gt;”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закоммитить изменения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commit –amend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изменить сообщение коммита или добавить в него файл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revert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сделать новый обратный коммит(откатить изменения)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reset HEAD~1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-удаляет коммиты после указанного (лучше использовать для локальных репозиториев)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rebase -i HEAD~4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переписать историю последних 4-х коммитов (пока изменения не опубликованы)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pull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- скачать изменения с удалённого репозитория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fetch &lt;remote&gt;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скачать изменения с удалённого репозитория без применения к локальному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git push &lt;remote_repo&gt; &lt;branch&gt;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- залить изменения в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удаленный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репозиторий 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remote_repo с ветки branch локального репозитория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376" name="Google Shape;37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8" name="Google Shape;37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/>
              <a:t>Заполните, пожалуйста,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опрос о занятии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630000" y="1917075"/>
            <a:ext cx="1033800" cy="276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250825" y="821225"/>
            <a:ext cx="8830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/>
              <a:t>Практика разработки ПО и глубокого обучения</a:t>
            </a:r>
            <a:endParaRPr sz="3000"/>
          </a:p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500550" y="520133"/>
            <a:ext cx="7796700" cy="356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ru-RU"/>
              <a:t>Тема вебинара</a:t>
            </a:r>
            <a:endParaRPr/>
          </a:p>
        </p:txBody>
      </p:sp>
      <p:sp>
        <p:nvSpPr>
          <p:cNvPr id="154" name="Google Shape;154;p29"/>
          <p:cNvSpPr txBox="1"/>
          <p:nvPr>
            <p:ph idx="2" type="subTitle"/>
          </p:nvPr>
        </p:nvSpPr>
        <p:spPr>
          <a:xfrm>
            <a:off x="3287700" y="2094052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Анатолий Чудаков</a:t>
            </a:r>
            <a:endParaRPr/>
          </a:p>
        </p:txBody>
      </p:sp>
      <p:sp>
        <p:nvSpPr>
          <p:cNvPr id="155" name="Google Shape;155;p29"/>
          <p:cNvSpPr txBox="1"/>
          <p:nvPr>
            <p:ph idx="3" type="subTitle"/>
          </p:nvPr>
        </p:nvSpPr>
        <p:spPr>
          <a:xfrm>
            <a:off x="3287700" y="2730875"/>
            <a:ext cx="56367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76"/>
              <a:buNone/>
            </a:pPr>
            <a:r>
              <a:rPr b="1" lang="ru-RU" sz="2781"/>
              <a:t>Team Lead</a:t>
            </a:r>
            <a:r>
              <a:rPr b="1" lang="ru-RU" sz="2781"/>
              <a:t>, онлайн кинотеатр Wink </a:t>
            </a:r>
            <a:endParaRPr b="1" sz="278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76"/>
              <a:buNone/>
            </a:pPr>
            <a:r>
              <a:rPr b="1" lang="ru-RU" sz="2781"/>
              <a:t>Ex Team Lead в онлайн кинотеатре more.tv</a:t>
            </a:r>
            <a:endParaRPr b="1" sz="278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76"/>
              <a:buNone/>
            </a:pPr>
            <a:r>
              <a:t/>
            </a:r>
            <a:endParaRPr sz="278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76"/>
              <a:buNone/>
            </a:pPr>
            <a:r>
              <a:rPr b="1" lang="ru-RU" sz="2781"/>
              <a:t>Опыт:</a:t>
            </a:r>
            <a:endParaRPr sz="2781"/>
          </a:p>
          <a:p>
            <a:pPr indent="-28601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 sz="2781"/>
              <a:t>Разработка рекомендательных систем (3+лет)</a:t>
            </a:r>
            <a:endParaRPr sz="2931"/>
          </a:p>
          <a:p>
            <a:pPr indent="-28601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 sz="2781"/>
              <a:t>R&amp;D разработка SOTA RL решений для рекомендательных систем и аплифт моделирования</a:t>
            </a:r>
            <a:endParaRPr sz="2781"/>
          </a:p>
          <a:p>
            <a:pPr indent="-28601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 sz="2781"/>
              <a:t>Управление ML командой продуктом (1,5 года)</a:t>
            </a:r>
            <a:endParaRPr sz="278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163"/>
              <a:buNone/>
            </a:pPr>
            <a:r>
              <a:t/>
            </a:r>
            <a:endParaRPr sz="293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76"/>
              <a:buNone/>
            </a:pPr>
            <a:r>
              <a:t/>
            </a:r>
            <a:endParaRPr b="1" sz="278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76"/>
              <a:buNone/>
            </a:pPr>
            <a:r>
              <a:rPr b="1" lang="ru-RU" sz="2781"/>
              <a:t>@achudakov (TG)</a:t>
            </a:r>
            <a:endParaRPr b="1" sz="278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243"/>
              <a:buNone/>
            </a:pPr>
            <a:r>
              <a:t/>
            </a:r>
            <a:endParaRPr sz="1400"/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21297"/>
          <a:stretch/>
        </p:blipFill>
        <p:spPr>
          <a:xfrm>
            <a:off x="1058825" y="2029600"/>
            <a:ext cx="2184225" cy="25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Карта курса</a:t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3722315" y="603032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Процессы</a:t>
            </a:r>
            <a:endParaRPr b="0" i="0" sz="16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1249115" y="1492388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Инфраструктура</a:t>
            </a:r>
            <a:endParaRPr b="0" i="0" sz="16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5069400" y="1503226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Подготовка данных</a:t>
            </a:r>
            <a:endParaRPr b="0" i="0" sz="16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1249115" y="2571750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Валидация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5186234" y="2571750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 b="0" i="0" sz="16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30"/>
          <p:cNvCxnSpPr>
            <a:stCxn id="163" idx="3"/>
            <a:endCxn id="164" idx="1"/>
          </p:cNvCxnSpPr>
          <p:nvPr/>
        </p:nvCxnSpPr>
        <p:spPr>
          <a:xfrm>
            <a:off x="3722315" y="1782038"/>
            <a:ext cx="1347000" cy="108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8" name="Google Shape;168;p30"/>
          <p:cNvCxnSpPr>
            <a:stCxn id="162" idx="1"/>
            <a:endCxn id="163" idx="1"/>
          </p:cNvCxnSpPr>
          <p:nvPr/>
        </p:nvCxnSpPr>
        <p:spPr>
          <a:xfrm flipH="1">
            <a:off x="1249115" y="892682"/>
            <a:ext cx="2473200" cy="889500"/>
          </a:xfrm>
          <a:prstGeom prst="curvedConnector3">
            <a:avLst>
              <a:gd fmla="val 109243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9" name="Google Shape;169;p30"/>
          <p:cNvCxnSpPr>
            <a:stCxn id="164" idx="3"/>
            <a:endCxn id="166" idx="3"/>
          </p:cNvCxnSpPr>
          <p:nvPr/>
        </p:nvCxnSpPr>
        <p:spPr>
          <a:xfrm>
            <a:off x="7542600" y="1792876"/>
            <a:ext cx="116700" cy="1068600"/>
          </a:xfrm>
          <a:prstGeom prst="curvedConnector3">
            <a:avLst>
              <a:gd fmla="val 29600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0" name="Google Shape;170;p30"/>
          <p:cNvCxnSpPr>
            <a:stCxn id="166" idx="1"/>
            <a:endCxn id="165" idx="3"/>
          </p:cNvCxnSpPr>
          <p:nvPr/>
        </p:nvCxnSpPr>
        <p:spPr>
          <a:xfrm flipH="1">
            <a:off x="3722234" y="2861400"/>
            <a:ext cx="14640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1" name="Google Shape;171;p30"/>
          <p:cNvSpPr/>
          <p:nvPr/>
        </p:nvSpPr>
        <p:spPr>
          <a:xfrm>
            <a:off x="1249115" y="3805539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Развертывание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5186234" y="3805539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Мониторинг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30"/>
          <p:cNvCxnSpPr>
            <a:stCxn id="165" idx="1"/>
            <a:endCxn id="171" idx="1"/>
          </p:cNvCxnSpPr>
          <p:nvPr/>
        </p:nvCxnSpPr>
        <p:spPr>
          <a:xfrm>
            <a:off x="1249115" y="2861400"/>
            <a:ext cx="600" cy="1233900"/>
          </a:xfrm>
          <a:prstGeom prst="curvedConnector3">
            <a:avLst>
              <a:gd fmla="val -35983333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4" name="Google Shape;174;p30"/>
          <p:cNvCxnSpPr>
            <a:stCxn id="172" idx="1"/>
            <a:endCxn id="171" idx="3"/>
          </p:cNvCxnSpPr>
          <p:nvPr/>
        </p:nvCxnSpPr>
        <p:spPr>
          <a:xfrm flipH="1">
            <a:off x="3722234" y="4095189"/>
            <a:ext cx="14640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git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Тестирование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786525" y="296141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 разработки ПО: базовые подходы &amp; SOLID</a:t>
            </a:r>
            <a:endParaRPr sz="1300"/>
          </a:p>
        </p:txBody>
      </p:sp>
      <p:sp>
        <p:nvSpPr>
          <p:cNvPr id="184" name="Google Shape;184;p31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Cheat sheets по linux и git командам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31"/>
          <p:cNvCxnSpPr>
            <a:stCxn id="180" idx="1"/>
            <a:endCxn id="181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86" name="Google Shape;186;p31"/>
          <p:cNvCxnSpPr>
            <a:stCxn id="181" idx="1"/>
            <a:endCxn id="182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87" name="Google Shape;187;p31"/>
          <p:cNvCxnSpPr>
            <a:stCxn id="182" idx="1"/>
            <a:endCxn id="183" idx="1"/>
          </p:cNvCxnSpPr>
          <p:nvPr/>
        </p:nvCxnSpPr>
        <p:spPr>
          <a:xfrm flipH="1">
            <a:off x="786525" y="2560142"/>
            <a:ext cx="600" cy="5895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88" name="Google Shape;188;p31"/>
          <p:cNvCxnSpPr>
            <a:stCxn id="183" idx="1"/>
            <a:endCxn id="184" idx="1"/>
          </p:cNvCxnSpPr>
          <p:nvPr/>
        </p:nvCxnSpPr>
        <p:spPr>
          <a:xfrm>
            <a:off x="786525" y="3149514"/>
            <a:ext cx="600" cy="56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189" name="Google Shape;189;p31"/>
          <p:cNvSpPr/>
          <p:nvPr/>
        </p:nvSpPr>
        <p:spPr>
          <a:xfrm>
            <a:off x="786525" y="4103135"/>
            <a:ext cx="3384900" cy="376201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Практическая реализация DL проекта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1"/>
          <p:cNvCxnSpPr/>
          <p:nvPr/>
        </p:nvCxnSpPr>
        <p:spPr>
          <a:xfrm flipH="1" rot="-5400000">
            <a:off x="474228" y="4002486"/>
            <a:ext cx="576900" cy="6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5587" y="1205525"/>
            <a:ext cx="3336035" cy="330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Цели вебинара</a:t>
            </a:r>
            <a:endParaRPr/>
          </a:p>
        </p:txBody>
      </p:sp>
      <p:graphicFrame>
        <p:nvGraphicFramePr>
          <p:cNvPr id="197" name="Google Shape;197;p3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{33AC34B4-882F-4D95-A2B2-406F2B98C97C}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лучшими практиками процессов разработки ПО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что такое качественный / «хороший» код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Самостоятельно реализовать полученные практики в DL проекте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p32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К концу занятия вы сможете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Смысл</a:t>
            </a:r>
            <a:endParaRPr/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952500" y="1537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{33AC34B4-882F-4D95-A2B2-406F2B98C97C}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Работать в команде с большими массивами данных и кода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минимальными усилиями п</a:t>
                      </a: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оддерживать проекты после их выхода в</a:t>
                      </a: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прод / </a:t>
                      </a: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ухода из команды автора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33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Зачем вам это уметь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/>
              <a:t>Работа с 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