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5"/>
    <p:sldMasterId id="2147483691" r:id="rId6"/>
    <p:sldMasterId id="214748369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Helvetica Neue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1002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Roboto-regular.fntdata"/><Relationship Id="rId50" Type="http://schemas.openxmlformats.org/officeDocument/2006/relationships/slide" Target="slides/slide42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3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2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5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4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f29b9fb24_0_16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f29b9fb2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f29b9fb24_0_8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f29b9fb2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f9c5fcdc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f9c5fc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f9c5fcdc0_0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f9c5fcd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f9c5fcdc0_0_4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f9c5fcdc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f29b9fb24_0_1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f29b9fb2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44e53ab6d_0_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44e53ab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958857607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9588576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f29b9fb24_0_1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f29b9fb2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f6222e6af_0_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f6222e6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544e53ab6d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544e53ab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f29b9fb24_0_18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f29b9fb2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f6222e6af_0_6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df6222e6a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04b8b6756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07fba8f9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07fba8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07fba8f92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07fba8f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07fba8f92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f07fba8f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04b8b6756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04b8b6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e04b8b6756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e04b8b6756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4a4935243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4a49352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b="1"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b="1" sz="16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4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4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7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8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9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0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0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3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41" name="Google Shape;1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146" name="Google Shape;146;p3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147" name="Google Shape;147;p3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3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3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3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61" name="Google Shape;161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4" name="Google Shape;184;p4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1.pn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KAleu5BD6i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youtube.com/watch?v=KAleu5BD6ik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Relationship Id="rId5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40" Type="http://schemas.openxmlformats.org/officeDocument/2006/relationships/image" Target="../media/image63.png"/><Relationship Id="rId20" Type="http://schemas.openxmlformats.org/officeDocument/2006/relationships/image" Target="../media/image52.png"/><Relationship Id="rId22" Type="http://schemas.openxmlformats.org/officeDocument/2006/relationships/image" Target="../media/image50.png"/><Relationship Id="rId21" Type="http://schemas.openxmlformats.org/officeDocument/2006/relationships/image" Target="../media/image55.png"/><Relationship Id="rId24" Type="http://schemas.openxmlformats.org/officeDocument/2006/relationships/image" Target="../media/image56.png"/><Relationship Id="rId23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28.png"/><Relationship Id="rId9" Type="http://schemas.openxmlformats.org/officeDocument/2006/relationships/image" Target="../media/image49.png"/><Relationship Id="rId26" Type="http://schemas.openxmlformats.org/officeDocument/2006/relationships/image" Target="../media/image83.png"/><Relationship Id="rId25" Type="http://schemas.openxmlformats.org/officeDocument/2006/relationships/image" Target="../media/image64.png"/><Relationship Id="rId28" Type="http://schemas.openxmlformats.org/officeDocument/2006/relationships/image" Target="../media/image66.png"/><Relationship Id="rId27" Type="http://schemas.openxmlformats.org/officeDocument/2006/relationships/image" Target="../media/image54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Relationship Id="rId29" Type="http://schemas.openxmlformats.org/officeDocument/2006/relationships/image" Target="../media/image67.png"/><Relationship Id="rId7" Type="http://schemas.openxmlformats.org/officeDocument/2006/relationships/image" Target="../media/image46.png"/><Relationship Id="rId8" Type="http://schemas.openxmlformats.org/officeDocument/2006/relationships/image" Target="../media/image40.png"/><Relationship Id="rId31" Type="http://schemas.openxmlformats.org/officeDocument/2006/relationships/image" Target="../media/image59.png"/><Relationship Id="rId30" Type="http://schemas.openxmlformats.org/officeDocument/2006/relationships/image" Target="../media/image62.png"/><Relationship Id="rId11" Type="http://schemas.openxmlformats.org/officeDocument/2006/relationships/image" Target="../media/image35.png"/><Relationship Id="rId33" Type="http://schemas.openxmlformats.org/officeDocument/2006/relationships/image" Target="../media/image68.png"/><Relationship Id="rId10" Type="http://schemas.openxmlformats.org/officeDocument/2006/relationships/image" Target="../media/image38.png"/><Relationship Id="rId32" Type="http://schemas.openxmlformats.org/officeDocument/2006/relationships/image" Target="../media/image65.png"/><Relationship Id="rId13" Type="http://schemas.openxmlformats.org/officeDocument/2006/relationships/image" Target="../media/image43.png"/><Relationship Id="rId35" Type="http://schemas.openxmlformats.org/officeDocument/2006/relationships/image" Target="../media/image70.png"/><Relationship Id="rId12" Type="http://schemas.openxmlformats.org/officeDocument/2006/relationships/image" Target="../media/image44.png"/><Relationship Id="rId34" Type="http://schemas.openxmlformats.org/officeDocument/2006/relationships/image" Target="../media/image16.png"/><Relationship Id="rId15" Type="http://schemas.openxmlformats.org/officeDocument/2006/relationships/image" Target="../media/image58.png"/><Relationship Id="rId37" Type="http://schemas.openxmlformats.org/officeDocument/2006/relationships/image" Target="../media/image72.png"/><Relationship Id="rId14" Type="http://schemas.openxmlformats.org/officeDocument/2006/relationships/image" Target="../media/image39.png"/><Relationship Id="rId36" Type="http://schemas.openxmlformats.org/officeDocument/2006/relationships/image" Target="../media/image57.png"/><Relationship Id="rId17" Type="http://schemas.openxmlformats.org/officeDocument/2006/relationships/image" Target="../media/image45.png"/><Relationship Id="rId39" Type="http://schemas.openxmlformats.org/officeDocument/2006/relationships/image" Target="../media/image80.png"/><Relationship Id="rId16" Type="http://schemas.openxmlformats.org/officeDocument/2006/relationships/image" Target="../media/image51.png"/><Relationship Id="rId38" Type="http://schemas.openxmlformats.org/officeDocument/2006/relationships/image" Target="../media/image61.png"/><Relationship Id="rId19" Type="http://schemas.openxmlformats.org/officeDocument/2006/relationships/image" Target="../media/image48.png"/><Relationship Id="rId18" Type="http://schemas.openxmlformats.org/officeDocument/2006/relationships/image" Target="../media/image47.png"/></Relationships>
</file>

<file path=ppt/slides/_rels/slide38.xml.rels><?xml version="1.0" encoding="UTF-8" standalone="yes"?><Relationships xmlns="http://schemas.openxmlformats.org/package/2006/relationships"><Relationship Id="rId40" Type="http://schemas.openxmlformats.org/officeDocument/2006/relationships/image" Target="../media/image109.png"/><Relationship Id="rId20" Type="http://schemas.openxmlformats.org/officeDocument/2006/relationships/image" Target="../media/image93.png"/><Relationship Id="rId42" Type="http://schemas.openxmlformats.org/officeDocument/2006/relationships/image" Target="../media/image113.png"/><Relationship Id="rId41" Type="http://schemas.openxmlformats.org/officeDocument/2006/relationships/image" Target="../media/image115.png"/><Relationship Id="rId22" Type="http://schemas.openxmlformats.org/officeDocument/2006/relationships/image" Target="../media/image91.png"/><Relationship Id="rId21" Type="http://schemas.openxmlformats.org/officeDocument/2006/relationships/image" Target="../media/image86.png"/><Relationship Id="rId24" Type="http://schemas.openxmlformats.org/officeDocument/2006/relationships/image" Target="../media/image95.png"/><Relationship Id="rId23" Type="http://schemas.openxmlformats.org/officeDocument/2006/relationships/image" Target="../media/image9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8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Relationship Id="rId26" Type="http://schemas.openxmlformats.org/officeDocument/2006/relationships/image" Target="../media/image123.png"/><Relationship Id="rId25" Type="http://schemas.openxmlformats.org/officeDocument/2006/relationships/image" Target="../media/image100.png"/><Relationship Id="rId28" Type="http://schemas.openxmlformats.org/officeDocument/2006/relationships/image" Target="../media/image97.png"/><Relationship Id="rId27" Type="http://schemas.openxmlformats.org/officeDocument/2006/relationships/image" Target="../media/image94.png"/><Relationship Id="rId5" Type="http://schemas.openxmlformats.org/officeDocument/2006/relationships/image" Target="../media/image101.png"/><Relationship Id="rId6" Type="http://schemas.openxmlformats.org/officeDocument/2006/relationships/image" Target="../media/image77.png"/><Relationship Id="rId29" Type="http://schemas.openxmlformats.org/officeDocument/2006/relationships/image" Target="../media/image99.png"/><Relationship Id="rId7" Type="http://schemas.openxmlformats.org/officeDocument/2006/relationships/image" Target="../media/image75.png"/><Relationship Id="rId8" Type="http://schemas.openxmlformats.org/officeDocument/2006/relationships/image" Target="../media/image78.png"/><Relationship Id="rId31" Type="http://schemas.openxmlformats.org/officeDocument/2006/relationships/image" Target="../media/image90.png"/><Relationship Id="rId30" Type="http://schemas.openxmlformats.org/officeDocument/2006/relationships/image" Target="../media/image133.png"/><Relationship Id="rId11" Type="http://schemas.openxmlformats.org/officeDocument/2006/relationships/image" Target="../media/image71.png"/><Relationship Id="rId33" Type="http://schemas.openxmlformats.org/officeDocument/2006/relationships/image" Target="../media/image108.png"/><Relationship Id="rId10" Type="http://schemas.openxmlformats.org/officeDocument/2006/relationships/image" Target="../media/image85.png"/><Relationship Id="rId32" Type="http://schemas.openxmlformats.org/officeDocument/2006/relationships/image" Target="../media/image92.png"/><Relationship Id="rId13" Type="http://schemas.openxmlformats.org/officeDocument/2006/relationships/image" Target="../media/image42.png"/><Relationship Id="rId35" Type="http://schemas.openxmlformats.org/officeDocument/2006/relationships/image" Target="../media/image106.png"/><Relationship Id="rId12" Type="http://schemas.openxmlformats.org/officeDocument/2006/relationships/image" Target="../media/image76.png"/><Relationship Id="rId34" Type="http://schemas.openxmlformats.org/officeDocument/2006/relationships/image" Target="../media/image98.png"/><Relationship Id="rId15" Type="http://schemas.openxmlformats.org/officeDocument/2006/relationships/image" Target="../media/image82.png"/><Relationship Id="rId37" Type="http://schemas.openxmlformats.org/officeDocument/2006/relationships/image" Target="../media/image107.png"/><Relationship Id="rId14" Type="http://schemas.openxmlformats.org/officeDocument/2006/relationships/image" Target="../media/image89.png"/><Relationship Id="rId36" Type="http://schemas.openxmlformats.org/officeDocument/2006/relationships/image" Target="../media/image103.png"/><Relationship Id="rId17" Type="http://schemas.openxmlformats.org/officeDocument/2006/relationships/image" Target="../media/image79.png"/><Relationship Id="rId39" Type="http://schemas.openxmlformats.org/officeDocument/2006/relationships/image" Target="../media/image104.png"/><Relationship Id="rId16" Type="http://schemas.openxmlformats.org/officeDocument/2006/relationships/image" Target="../media/image105.png"/><Relationship Id="rId38" Type="http://schemas.openxmlformats.org/officeDocument/2006/relationships/image" Target="../media/image102.png"/><Relationship Id="rId19" Type="http://schemas.openxmlformats.org/officeDocument/2006/relationships/image" Target="../media/image84.png"/><Relationship Id="rId18" Type="http://schemas.openxmlformats.org/officeDocument/2006/relationships/image" Target="../media/image87.png"/></Relationships>
</file>

<file path=ppt/slides/_rels/slide39.xml.rels><?xml version="1.0" encoding="UTF-8" standalone="yes"?><Relationships xmlns="http://schemas.openxmlformats.org/package/2006/relationships"><Relationship Id="rId40" Type="http://schemas.openxmlformats.org/officeDocument/2006/relationships/image" Target="../media/image149.png"/><Relationship Id="rId42" Type="http://schemas.openxmlformats.org/officeDocument/2006/relationships/image" Target="../media/image158.png"/><Relationship Id="rId41" Type="http://schemas.openxmlformats.org/officeDocument/2006/relationships/image" Target="../media/image159.png"/><Relationship Id="rId44" Type="http://schemas.openxmlformats.org/officeDocument/2006/relationships/image" Target="../media/image153.png"/><Relationship Id="rId43" Type="http://schemas.openxmlformats.org/officeDocument/2006/relationships/image" Target="../media/image147.png"/><Relationship Id="rId46" Type="http://schemas.openxmlformats.org/officeDocument/2006/relationships/image" Target="../media/image157.png"/><Relationship Id="rId45" Type="http://schemas.openxmlformats.org/officeDocument/2006/relationships/image" Target="../media/image15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28.png"/><Relationship Id="rId48" Type="http://schemas.openxmlformats.org/officeDocument/2006/relationships/image" Target="../media/image154.png"/><Relationship Id="rId47" Type="http://schemas.openxmlformats.org/officeDocument/2006/relationships/image" Target="../media/image156.png"/><Relationship Id="rId49" Type="http://schemas.openxmlformats.org/officeDocument/2006/relationships/image" Target="../media/image23.png"/><Relationship Id="rId5" Type="http://schemas.openxmlformats.org/officeDocument/2006/relationships/image" Target="../media/image114.png"/><Relationship Id="rId6" Type="http://schemas.openxmlformats.org/officeDocument/2006/relationships/image" Target="../media/image121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Relationship Id="rId31" Type="http://schemas.openxmlformats.org/officeDocument/2006/relationships/image" Target="../media/image144.png"/><Relationship Id="rId30" Type="http://schemas.openxmlformats.org/officeDocument/2006/relationships/image" Target="../media/image131.png"/><Relationship Id="rId33" Type="http://schemas.openxmlformats.org/officeDocument/2006/relationships/image" Target="../media/image138.png"/><Relationship Id="rId32" Type="http://schemas.openxmlformats.org/officeDocument/2006/relationships/image" Target="../media/image150.png"/><Relationship Id="rId35" Type="http://schemas.openxmlformats.org/officeDocument/2006/relationships/image" Target="../media/image143.png"/><Relationship Id="rId34" Type="http://schemas.openxmlformats.org/officeDocument/2006/relationships/image" Target="../media/image139.png"/><Relationship Id="rId37" Type="http://schemas.openxmlformats.org/officeDocument/2006/relationships/image" Target="../media/image148.png"/><Relationship Id="rId36" Type="http://schemas.openxmlformats.org/officeDocument/2006/relationships/image" Target="../media/image140.png"/><Relationship Id="rId39" Type="http://schemas.openxmlformats.org/officeDocument/2006/relationships/image" Target="../media/image155.png"/><Relationship Id="rId38" Type="http://schemas.openxmlformats.org/officeDocument/2006/relationships/image" Target="../media/image162.png"/><Relationship Id="rId20" Type="http://schemas.openxmlformats.org/officeDocument/2006/relationships/image" Target="../media/image141.png"/><Relationship Id="rId22" Type="http://schemas.openxmlformats.org/officeDocument/2006/relationships/image" Target="../media/image32.png"/><Relationship Id="rId21" Type="http://schemas.openxmlformats.org/officeDocument/2006/relationships/image" Target="../media/image134.png"/><Relationship Id="rId24" Type="http://schemas.openxmlformats.org/officeDocument/2006/relationships/image" Target="../media/image146.png"/><Relationship Id="rId23" Type="http://schemas.openxmlformats.org/officeDocument/2006/relationships/image" Target="../media/image31.png"/><Relationship Id="rId26" Type="http://schemas.openxmlformats.org/officeDocument/2006/relationships/image" Target="../media/image151.png"/><Relationship Id="rId25" Type="http://schemas.openxmlformats.org/officeDocument/2006/relationships/image" Target="../media/image137.png"/><Relationship Id="rId28" Type="http://schemas.openxmlformats.org/officeDocument/2006/relationships/image" Target="../media/image125.png"/><Relationship Id="rId27" Type="http://schemas.openxmlformats.org/officeDocument/2006/relationships/image" Target="../media/image142.png"/><Relationship Id="rId29" Type="http://schemas.openxmlformats.org/officeDocument/2006/relationships/image" Target="../media/image126.png"/><Relationship Id="rId11" Type="http://schemas.openxmlformats.org/officeDocument/2006/relationships/image" Target="../media/image112.png"/><Relationship Id="rId10" Type="http://schemas.openxmlformats.org/officeDocument/2006/relationships/image" Target="../media/image145.png"/><Relationship Id="rId13" Type="http://schemas.openxmlformats.org/officeDocument/2006/relationships/image" Target="../media/image119.png"/><Relationship Id="rId12" Type="http://schemas.openxmlformats.org/officeDocument/2006/relationships/image" Target="../media/image117.png"/><Relationship Id="rId15" Type="http://schemas.openxmlformats.org/officeDocument/2006/relationships/image" Target="../media/image122.png"/><Relationship Id="rId14" Type="http://schemas.openxmlformats.org/officeDocument/2006/relationships/image" Target="../media/image127.png"/><Relationship Id="rId17" Type="http://schemas.openxmlformats.org/officeDocument/2006/relationships/image" Target="../media/image130.png"/><Relationship Id="rId16" Type="http://schemas.openxmlformats.org/officeDocument/2006/relationships/image" Target="../media/image120.png"/><Relationship Id="rId19" Type="http://schemas.openxmlformats.org/officeDocument/2006/relationships/image" Target="../media/image135.png"/><Relationship Id="rId18" Type="http://schemas.openxmlformats.org/officeDocument/2006/relationships/image" Target="../media/image16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3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34.png"/><Relationship Id="rId8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5.jpg"/><Relationship Id="rId4" Type="http://schemas.openxmlformats.org/officeDocument/2006/relationships/image" Target="../media/image16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90" name="Google Shape;190;p4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Название курса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название темы вебинара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5"/>
          <p:cNvSpPr/>
          <p:nvPr/>
        </p:nvSpPr>
        <p:spPr>
          <a:xfrm>
            <a:off x="4783450" y="132250"/>
            <a:ext cx="3913500" cy="1182900"/>
          </a:xfrm>
          <a:prstGeom prst="wedgeRectCallout">
            <a:avLst>
              <a:gd fmla="val -38670" name="adj1"/>
              <a:gd fmla="val 7967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Также можно использовать прием </a:t>
            </a:r>
            <a:r>
              <a:rPr b="1"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test-teach-test </a:t>
            </a: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(перед содержательной частью проверить знания студентов с помощью теста, далее дать материал, отвечающий на заданные вопросы, попросить пройти повторно в конце занятия)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55"/>
          <p:cNvSpPr txBox="1"/>
          <p:nvPr>
            <p:ph idx="4294967295" type="subTitle"/>
          </p:nvPr>
        </p:nvSpPr>
        <p:spPr>
          <a:xfrm>
            <a:off x="2630075" y="1737729"/>
            <a:ext cx="61257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9900"/>
                </a:solidFill>
              </a:rPr>
              <a:t>Здесь можно задать вопрос студентам, чтобы проверить степень знакомства с темой / обозначить проблематику / настроить на активное участие в занятии</a:t>
            </a:r>
            <a:endParaRPr sz="1200">
              <a:solidFill>
                <a:srgbClr val="013D8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9900"/>
              </a:solidFill>
            </a:endParaRP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Разделительный слайд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Тема блока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текстом и картинкой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500550" y="1445513"/>
            <a:ext cx="39216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2017"/>
              <a:t>Это сова</a:t>
            </a:r>
            <a:endParaRPr b="1" sz="2017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9562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Сова — это символ мудрости и знаний</a:t>
            </a:r>
            <a:endParaRPr/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Otus (лат.) — вид ночных птиц рода совки</a:t>
            </a:r>
            <a:endParaRPr/>
          </a:p>
          <a:p>
            <a:pPr indent="-29876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Otus scops — Сплюшка</a:t>
            </a:r>
            <a:endParaRPr/>
          </a:p>
          <a:p>
            <a:pPr indent="-29876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Otus gurneyi — Красноухая совка</a:t>
            </a:r>
            <a:endParaRPr/>
          </a:p>
          <a:p>
            <a:pPr indent="-29876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Otus siaoensis — Совка Сяо</a:t>
            </a:r>
            <a:endParaRPr/>
          </a:p>
          <a:p>
            <a:pPr indent="-29876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роро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И вообще тут лучше добавить буллеты-маркеры</a:t>
            </a:r>
            <a:endParaRPr/>
          </a:p>
        </p:txBody>
      </p:sp>
      <p:pic>
        <p:nvPicPr>
          <p:cNvPr id="312" name="Google Shape;312;p57"/>
          <p:cNvPicPr preferRelativeResize="0"/>
          <p:nvPr/>
        </p:nvPicPr>
        <p:blipFill rotWithShape="1">
          <a:blip r:embed="rId3">
            <a:alphaModFix/>
          </a:blip>
          <a:srcRect b="1623" l="0" r="34309" t="1880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таблицей</a:t>
            </a:r>
            <a:endParaRPr/>
          </a:p>
        </p:txBody>
      </p:sp>
      <p:graphicFrame>
        <p:nvGraphicFramePr>
          <p:cNvPr id="318" name="Google Shape;318;p58"/>
          <p:cNvGraphicFramePr/>
          <p:nvPr/>
        </p:nvGraphicFramePr>
        <p:xfrm>
          <a:off x="598250" y="1134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2083550"/>
                <a:gridCol w="5606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2000" marB="7200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2000" marB="72000" marR="72000" marL="720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2000" marB="7200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2000" marB="72000" marR="72000" marL="720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2000" marB="72000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2000" marB="72000" marR="72000" marL="720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со схемой</a:t>
            </a:r>
            <a:endParaRPr/>
          </a:p>
        </p:txBody>
      </p:sp>
      <p:pic>
        <p:nvPicPr>
          <p:cNvPr id="324" name="Google Shape;324;p5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307" y="1385106"/>
            <a:ext cx="5173386" cy="319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9"/>
          <p:cNvSpPr/>
          <p:nvPr/>
        </p:nvSpPr>
        <p:spPr>
          <a:xfrm>
            <a:off x="5202275" y="205750"/>
            <a:ext cx="3277200" cy="896700"/>
          </a:xfrm>
          <a:prstGeom prst="wedgeRectCallout">
            <a:avLst>
              <a:gd fmla="val -33214" name="adj1"/>
              <a:gd fmla="val 74209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максимуму упрощайте сложную информацию схемами, диаграммами, графическим визуалом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1</a:t>
            </a:r>
            <a:endParaRPr/>
          </a:p>
        </p:txBody>
      </p:sp>
      <p:sp>
        <p:nvSpPr>
          <p:cNvPr id="331" name="Google Shape;331;p60"/>
          <p:cNvSpPr txBox="1"/>
          <p:nvPr>
            <p:ph idx="1" type="subTitle"/>
          </p:nvPr>
        </p:nvSpPr>
        <p:spPr>
          <a:xfrm>
            <a:off x="754725" y="1516450"/>
            <a:ext cx="80292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указатель на строку элементов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Выделение памяти под указатели на строки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a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**)malloc (n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int*</a:t>
            </a:r>
            <a:r>
              <a:rPr lang="ru"/>
              <a:t>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Ввод элементов массива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(i = 0; i&lt;n; i++)  </a:t>
            </a:r>
            <a:r>
              <a:rPr lang="ru">
                <a:solidFill>
                  <a:srgbClr val="019836"/>
                </a:solidFill>
              </a:rPr>
              <a:t>// цикл по строкам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a[i]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*)malloc(m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(j = 0; j&lt;m; j++)  </a:t>
            </a:r>
            <a:r>
              <a:rPr lang="ru">
                <a:solidFill>
                  <a:srgbClr val="019836"/>
                </a:solidFill>
              </a:rPr>
              <a:t>// цикл по столбцам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printf(</a:t>
            </a:r>
            <a:r>
              <a:rPr lang="ru">
                <a:solidFill>
                  <a:srgbClr val="A61C00"/>
                </a:solidFill>
              </a:rPr>
              <a:t>"a[%d][%d] = "</a:t>
            </a:r>
            <a:r>
              <a:rPr lang="ru"/>
              <a:t>, i, j);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&amp;a[i][j]);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0"/>
          <p:cNvSpPr/>
          <p:nvPr/>
        </p:nvSpPr>
        <p:spPr>
          <a:xfrm>
            <a:off x="2382100" y="2921900"/>
            <a:ext cx="1524900" cy="1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0"/>
          <p:cNvSpPr/>
          <p:nvPr/>
        </p:nvSpPr>
        <p:spPr>
          <a:xfrm>
            <a:off x="5605325" y="2159450"/>
            <a:ext cx="2663700" cy="4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* </a:t>
            </a:r>
            <a:r>
              <a:rPr lang="ru" sz="1700">
                <a:solidFill>
                  <a:srgbClr val="0645AD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00">
                <a:solidFill>
                  <a:srgbClr val="0645AD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/>
          </a:p>
        </p:txBody>
      </p:sp>
      <p:cxnSp>
        <p:nvCxnSpPr>
          <p:cNvPr id="334" name="Google Shape;334;p60"/>
          <p:cNvCxnSpPr>
            <a:stCxn id="333" idx="1"/>
            <a:endCxn id="332" idx="3"/>
          </p:cNvCxnSpPr>
          <p:nvPr/>
        </p:nvCxnSpPr>
        <p:spPr>
          <a:xfrm flipH="1">
            <a:off x="3907025" y="2386250"/>
            <a:ext cx="1698300" cy="6303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2</a:t>
            </a:r>
            <a:endParaRPr/>
          </a:p>
        </p:txBody>
      </p:sp>
      <p:sp>
        <p:nvSpPr>
          <p:cNvPr id="340" name="Google Shape;340;p61"/>
          <p:cNvSpPr txBox="1"/>
          <p:nvPr>
            <p:ph idx="1" type="subTitle"/>
          </p:nvPr>
        </p:nvSpPr>
        <p:spPr>
          <a:xfrm>
            <a:off x="754725" y="15926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указатель на строку элементов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Выделение памяти под указатели на строки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a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**)malloc (n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int*</a:t>
            </a:r>
            <a:r>
              <a:rPr lang="ru"/>
              <a:t>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Ввод элементов массива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(i = 0; i&lt;n; i++)  </a:t>
            </a:r>
            <a:r>
              <a:rPr lang="ru">
                <a:solidFill>
                  <a:srgbClr val="019836"/>
                </a:solidFill>
              </a:rPr>
              <a:t>// цикл по строкам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a[i]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*)malloc(m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(j = 0; j&lt;m; j++)  </a:t>
            </a:r>
            <a:r>
              <a:rPr lang="ru">
                <a:solidFill>
                  <a:srgbClr val="019836"/>
                </a:solidFill>
              </a:rPr>
              <a:t>// цикл по столбцам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printf(</a:t>
            </a:r>
            <a:r>
              <a:rPr lang="ru">
                <a:solidFill>
                  <a:srgbClr val="A61C00"/>
                </a:solidFill>
              </a:rPr>
              <a:t>"a[%d][%d] = "</a:t>
            </a:r>
            <a:r>
              <a:rPr lang="ru"/>
              <a:t>, i, j);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&amp;a[i][j]);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3</a:t>
            </a:r>
            <a:endParaRPr/>
          </a:p>
        </p:txBody>
      </p:sp>
      <p:sp>
        <p:nvSpPr>
          <p:cNvPr id="346" name="Google Shape;346;p62"/>
          <p:cNvSpPr txBox="1"/>
          <p:nvPr>
            <p:ph idx="1" type="subTitle"/>
          </p:nvPr>
        </p:nvSpPr>
        <p:spPr>
          <a:xfrm>
            <a:off x="754725" y="1516450"/>
            <a:ext cx="81819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int **a;  // указатель на указатель на строку элементов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int i, j, n, 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system("chcp 1251");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system("cls");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printf("Введите количество строк: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scanf("%d", &amp;n);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printf("Введите количество столбцов: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scanf("%d", &amp;m);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// Выделение памяти под указатели на строки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a = (int**)malloc(n * sizeof(int*));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// Ввод элементов массива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for (i = 0; i&lt;n; i++)  // цикл по строкам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// Выделение памяти под хранение строк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a[i] = (int*)malloc(m * sizeof(int));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for (j = 0; j&lt;m; j++)  // цикл по столбцам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printf("a[%d][%d] = ", i, j);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scanf("%d", &amp;a[i][j]);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и текстом 1</a:t>
            </a:r>
            <a:endParaRPr/>
          </a:p>
        </p:txBody>
      </p:sp>
      <p:sp>
        <p:nvSpPr>
          <p:cNvPr id="352" name="Google Shape;352;p63"/>
          <p:cNvSpPr txBox="1"/>
          <p:nvPr>
            <p:ph idx="2" type="subTitle"/>
          </p:nvPr>
        </p:nvSpPr>
        <p:spPr>
          <a:xfrm>
            <a:off x="795050" y="2220050"/>
            <a:ext cx="66927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</a:t>
            </a:r>
            <a:r>
              <a:rPr lang="ru">
                <a:solidFill>
                  <a:srgbClr val="0645AD"/>
                </a:solidFill>
              </a:rPr>
              <a:t> 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строку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/>
          </a:p>
        </p:txBody>
      </p:sp>
      <p:sp>
        <p:nvSpPr>
          <p:cNvPr id="353" name="Google Shape;353;p63"/>
          <p:cNvSpPr txBox="1"/>
          <p:nvPr>
            <p:ph idx="1" type="subTitle"/>
          </p:nvPr>
        </p:nvSpPr>
        <p:spPr>
          <a:xfrm>
            <a:off x="544050" y="11980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Это код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Разноцветный код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Он что-то описывает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и текстом 2</a:t>
            </a:r>
            <a:endParaRPr/>
          </a:p>
        </p:txBody>
      </p:sp>
      <p:sp>
        <p:nvSpPr>
          <p:cNvPr id="359" name="Google Shape;359;p64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</a:t>
            </a:r>
            <a:r>
              <a:rPr lang="ru">
                <a:solidFill>
                  <a:srgbClr val="0645AD"/>
                </a:solidFill>
              </a:rPr>
              <a:t> 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строку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a[i]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*)malloc(m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>
                <a:solidFill>
                  <a:srgbClr val="019836"/>
                </a:solidFill>
              </a:rPr>
              <a:t> // цикл по столбцам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645AD"/>
                </a:solidFill>
              </a:rPr>
              <a:t>for</a:t>
            </a:r>
            <a:r>
              <a:rPr lang="ru"/>
              <a:t> (j = 0; j&lt;m; j++)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  printf(</a:t>
            </a:r>
            <a:r>
              <a:rPr lang="ru">
                <a:solidFill>
                  <a:srgbClr val="A61C00"/>
                </a:solidFill>
              </a:rPr>
              <a:t>"a[%d][%d] = "</a:t>
            </a:r>
            <a:r>
              <a:rPr lang="ru"/>
              <a:t>, i, j);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&amp;a[i][j]);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>
                <a:solidFill>
                  <a:srgbClr val="019836"/>
                </a:solidFill>
              </a:rPr>
              <a:t> // Выделение памяти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a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**)malloc(n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Ввод элементов массива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for</a:t>
            </a:r>
            <a:r>
              <a:rPr lang="ru"/>
              <a:t> (i = 0; i&lt;n; i++)  </a:t>
            </a:r>
            <a:r>
              <a:rPr lang="ru">
                <a:solidFill>
                  <a:srgbClr val="019836"/>
                </a:solidFill>
              </a:rPr>
              <a:t>// цикл по строкам</a:t>
            </a:r>
            <a:endParaRPr>
              <a:solidFill>
                <a:srgbClr val="01983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{</a:t>
            </a:r>
            <a:endParaRPr/>
          </a:p>
        </p:txBody>
      </p:sp>
      <p:sp>
        <p:nvSpPr>
          <p:cNvPr id="360" name="Google Shape;360;p64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Это код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Разноцветный код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Он что-то описывает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/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b="0" l="99" r="99" t="0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366" name="Google Shape;366;p65"/>
          <p:cNvGraphicFramePr/>
          <p:nvPr/>
        </p:nvGraphicFramePr>
        <p:xfrm>
          <a:off x="952500" y="13155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7" name="Google Shape;367;p65"/>
          <p:cNvSpPr/>
          <p:nvPr/>
        </p:nvSpPr>
        <p:spPr>
          <a:xfrm>
            <a:off x="3800350" y="2692525"/>
            <a:ext cx="4363800" cy="1831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Проверяем, как студенты поняли рассказанный вами материал.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Вопросы могут быть в формате теста, открытого вопроса </a:t>
            </a:r>
            <a:b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(в формате CCQ, </a:t>
            </a:r>
            <a:r>
              <a:rPr lang="ru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объяснение, что это</a:t>
            </a: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 Можно включить задание “на подумать”, разбор кейса, самооценку понимания материала. Также возможен формат групповой дискуссии по какому-либо вопросу.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Ключевые тезисы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3" name="Google Shape;373;p66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4" name="Google Shape;374;p66"/>
          <p:cNvSpPr/>
          <p:nvPr/>
        </p:nvSpPr>
        <p:spPr>
          <a:xfrm>
            <a:off x="4796700" y="653950"/>
            <a:ext cx="3394800" cy="973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Подведите итоги блока, задайте студентам открытые вопросы на понимание материала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LIVE</a:t>
            </a:r>
            <a:endParaRPr sz="7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заданием</a:t>
            </a:r>
            <a:endParaRPr/>
          </a:p>
        </p:txBody>
      </p:sp>
      <p:graphicFrame>
        <p:nvGraphicFramePr>
          <p:cNvPr id="390" name="Google Shape;390;p69"/>
          <p:cNvGraphicFramePr/>
          <p:nvPr/>
        </p:nvGraphicFramePr>
        <p:xfrm>
          <a:off x="952500" y="1372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Определение источников данных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гипотезы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Тестирование на информационную безопасность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1" name="Google Shape;39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9"/>
          <p:cNvSpPr txBox="1"/>
          <p:nvPr/>
        </p:nvSpPr>
        <p:spPr>
          <a:xfrm>
            <a:off x="1441925" y="4037106"/>
            <a:ext cx="555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endParaRPr b="1"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9"/>
          <p:cNvSpPr/>
          <p:nvPr/>
        </p:nvSpPr>
        <p:spPr>
          <a:xfrm>
            <a:off x="5452100" y="132250"/>
            <a:ext cx="3309900" cy="905100"/>
          </a:xfrm>
          <a:prstGeom prst="wedgeRectCallout">
            <a:avLst>
              <a:gd fmla="val -20417" name="adj1"/>
              <a:gd fmla="val 67778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Инструкцию к заданию лучше вывести на слайд, чтобы студент в любое время мог к ней вернуться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домашним заданием</a:t>
            </a:r>
            <a:endParaRPr/>
          </a:p>
        </p:txBody>
      </p:sp>
      <p:graphicFrame>
        <p:nvGraphicFramePr>
          <p:cNvPr id="399" name="Google Shape;399;p70"/>
          <p:cNvGraphicFramePr/>
          <p:nvPr/>
        </p:nvGraphicFramePr>
        <p:xfrm>
          <a:off x="952500" y="1372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70"/>
          <p:cNvSpPr/>
          <p:nvPr/>
        </p:nvSpPr>
        <p:spPr>
          <a:xfrm>
            <a:off x="5590800" y="3170125"/>
            <a:ext cx="3021900" cy="1201800"/>
          </a:xfrm>
          <a:prstGeom prst="wedgeRectCallout">
            <a:avLst>
              <a:gd fmla="val -20671" name="adj1"/>
              <a:gd fmla="val -78822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Проговорите подробно предстоящее домашнее задание, чтобы у студентов было четкое понимание, как его делать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41925" y="4037106"/>
            <a:ext cx="555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endParaRPr b="1"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материалов для изучения</a:t>
            </a:r>
            <a:endParaRPr/>
          </a:p>
        </p:txBody>
      </p:sp>
      <p:sp>
        <p:nvSpPr>
          <p:cNvPr id="408" name="Google Shape;408;p71"/>
          <p:cNvSpPr txBox="1"/>
          <p:nvPr>
            <p:ph idx="4294967295" type="body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Книга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Сайт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Мануал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Статья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Видео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Приложение/Сервис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Пример кода/конфига и др. на github OTUS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 sz="1300"/>
          </a:p>
        </p:txBody>
      </p:sp>
      <p:sp>
        <p:nvSpPr>
          <p:cNvPr id="409" name="Google Shape;409;p71"/>
          <p:cNvSpPr/>
          <p:nvPr/>
        </p:nvSpPr>
        <p:spPr>
          <a:xfrm>
            <a:off x="6084750" y="1116875"/>
            <a:ext cx="2725800" cy="1128900"/>
          </a:xfrm>
          <a:prstGeom prst="wedgeRectCallout">
            <a:avLst>
              <a:gd fmla="val -69571" name="adj1"/>
              <a:gd fmla="val 26896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Студенты рады, когда к занятию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есть что почитать и изучить дополнительно, кроме вебинара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429" name="Google Shape;429;p74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Написать код ...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Разрабатывать  ….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Сформулировать ...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0" name="Google Shape;430;p74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9900"/>
                </a:solidFill>
              </a:rPr>
              <a:t>Проверка достижения целей</a:t>
            </a:r>
            <a:endParaRPr b="1" sz="15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48"/>
          <p:cNvPicPr preferRelativeResize="0"/>
          <p:nvPr/>
        </p:nvPicPr>
        <p:blipFill rotWithShape="1">
          <a:blip r:embed="rId3">
            <a:alphaModFix/>
          </a:blip>
          <a:srcRect b="1622" l="7748" r="7748" t="7245"/>
          <a:stretch/>
        </p:blipFill>
        <p:spPr>
          <a:xfrm>
            <a:off x="1069674" y="2950614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6" name="Google Shape;206;p48"/>
          <p:cNvSpPr txBox="1"/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HTTPS и треды в С++.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От простого к прекрасному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8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вебинара</a:t>
            </a:r>
            <a:endParaRPr/>
          </a:p>
        </p:txBody>
      </p:sp>
      <p:sp>
        <p:nvSpPr>
          <p:cNvPr id="208" name="Google Shape;208;p48"/>
          <p:cNvSpPr txBox="1"/>
          <p:nvPr>
            <p:ph idx="2" type="subTitle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Имя Фамилия преподавателя</a:t>
            </a:r>
            <a:endParaRPr/>
          </a:p>
        </p:txBody>
      </p:sp>
      <p:sp>
        <p:nvSpPr>
          <p:cNvPr id="209" name="Google Shape;209;p48"/>
          <p:cNvSpPr txBox="1"/>
          <p:nvPr>
            <p:ph idx="3" type="subTitle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/>
              <a:t>Должность преподавателя</a:t>
            </a:r>
            <a:endParaRPr b="1"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/>
              <a:t>Об опыте (например):</a:t>
            </a:r>
            <a:endParaRPr b="1"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/>
              <a:t>5 лет опыта аналитиком и Data Scientist-ом (Python, Pyspark, R, Hadoop)</a:t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/>
              <a:t>Эксперт по аналитике в компании OneFactor</a:t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/>
              <a:t>Телефон / эл. почта / соц. сети:</a:t>
            </a:r>
            <a:endParaRPr b="1" sz="11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436" name="Google Shape;436;p75"/>
          <p:cNvGraphicFramePr/>
          <p:nvPr/>
        </p:nvGraphicFramePr>
        <p:xfrm>
          <a:off x="952500" y="13155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7" name="Google Shape;437;p75"/>
          <p:cNvSpPr/>
          <p:nvPr/>
        </p:nvSpPr>
        <p:spPr>
          <a:xfrm>
            <a:off x="3800350" y="2692525"/>
            <a:ext cx="4363800" cy="1831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Проверяем, как студенты поняли рассказанный вами материал.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Вопросы могут быть в формате теста, открытого вопроса </a:t>
            </a:r>
            <a:b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(в формате CCQ, </a:t>
            </a:r>
            <a:r>
              <a:rPr lang="ru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объяснение, что это</a:t>
            </a: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 Можно включить задание “на подумать”, разбор кейса, самооценку понимания материала. Также возможен формат групповой дискуссии по какому-либо вопросу.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тезисами</a:t>
            </a:r>
            <a:endParaRPr/>
          </a:p>
        </p:txBody>
      </p:sp>
      <p:graphicFrame>
        <p:nvGraphicFramePr>
          <p:cNvPr id="443" name="Google Shape;443;p76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76"/>
          <p:cNvSpPr/>
          <p:nvPr/>
        </p:nvSpPr>
        <p:spPr>
          <a:xfrm>
            <a:off x="6208950" y="198400"/>
            <a:ext cx="2659800" cy="872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Подведите итоги занятия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вместе со студентами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76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9900"/>
                </a:solidFill>
              </a:rPr>
              <a:t>Подведем итоги</a:t>
            </a:r>
            <a:endParaRPr b="1" sz="15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77"/>
          <p:cNvSpPr/>
          <p:nvPr/>
        </p:nvSpPr>
        <p:spPr>
          <a:xfrm>
            <a:off x="3101975" y="132250"/>
            <a:ext cx="5788500" cy="2145600"/>
          </a:xfrm>
          <a:prstGeom prst="wedgeRectCallout">
            <a:avLst>
              <a:gd fmla="val -32568" name="adj1"/>
              <a:gd fmla="val 57689" name="adj2"/>
            </a:avLst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занятия. Чтобы студенты действительно делились обратной связью, рекомендуем не относиться к этому формально и варьировать вопросы в зависимости от темы, формата занятия, аудитории, текущей ситуации.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Варианты вопросов (вы можете задавать свои):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что в прошедшем занятии вам показалось наиболее полезным? 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 какими тезисами вебинара вы не согласны?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какому вопросу захотелось глубже изучить информацию?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 какими выводами уходите с занятия?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насколько тема была для вас сложной?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какой знания получилось применить на практике на вебинаре?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понимаете ли вы, как применять на практике то, что узнали на вебинаре. Если да, то как?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какой раздел вебинара показался вам самым сложным для понимания?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Roboto"/>
              <a:buChar char="-"/>
            </a:pPr>
            <a:r>
              <a:rPr lang="ru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какому разделу вам не хватило информации и примеров?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8"/>
          <p:cNvSpPr txBox="1"/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461" name="Google Shape;461;p78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15 октября 2021</a:t>
            </a:r>
            <a:endParaRPr sz="15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78"/>
          <p:cNvSpPr txBox="1"/>
          <p:nvPr/>
        </p:nvSpPr>
        <p:spPr>
          <a:xfrm>
            <a:off x="1915425" y="1826708"/>
            <a:ext cx="615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Бэкапы и репликация PostgreSQL</a:t>
            </a:r>
            <a:endParaRPr b="1" sz="2400">
              <a:solidFill>
                <a:srgbClr val="013D85"/>
              </a:solidFill>
            </a:endParaRPr>
          </a:p>
        </p:txBody>
      </p:sp>
      <p:pic>
        <p:nvPicPr>
          <p:cNvPr id="463" name="Google Shape;46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78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78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78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7" name="Google Shape;46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8"/>
          <p:cNvSpPr/>
          <p:nvPr/>
        </p:nvSpPr>
        <p:spPr>
          <a:xfrm>
            <a:off x="5753375" y="146950"/>
            <a:ext cx="2991900" cy="1141200"/>
          </a:xfrm>
          <a:prstGeom prst="wedgeRectCallout">
            <a:avLst>
              <a:gd fmla="val -20684" name="adj1"/>
              <a:gd fmla="val 73254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Анонсируйте тему следующего занятия, чтобы подогреть интерес студентов :)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9" name="Google Shape;469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/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481" name="Google Shape;481;p80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80"/>
          <p:cNvPicPr preferRelativeResize="0"/>
          <p:nvPr/>
        </p:nvPicPr>
        <p:blipFill rotWithShape="1">
          <a:blip r:embed="rId3">
            <a:alphaModFix/>
          </a:blip>
          <a:srcRect b="3150" l="8745" r="8745" t="7866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4" name="Google Shape;484;p80"/>
          <p:cNvSpPr txBox="1"/>
          <p:nvPr>
            <p:ph idx="2" type="subTitle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ФИО</a:t>
            </a:r>
            <a:endParaRPr/>
          </a:p>
        </p:txBody>
      </p:sp>
      <p:sp>
        <p:nvSpPr>
          <p:cNvPr id="485" name="Google Shape;485;p80"/>
          <p:cNvSpPr txBox="1"/>
          <p:nvPr>
            <p:ph idx="3" type="subTitle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Должность</a:t>
            </a:r>
            <a:endParaRPr/>
          </a:p>
        </p:txBody>
      </p:sp>
      <p:sp>
        <p:nvSpPr>
          <p:cNvPr id="486" name="Google Shape;486;p80"/>
          <p:cNvSpPr txBox="1"/>
          <p:nvPr>
            <p:ph idx="4" type="subTitle"/>
          </p:nvPr>
        </p:nvSpPr>
        <p:spPr>
          <a:xfrm>
            <a:off x="3135425" y="3662550"/>
            <a:ext cx="50304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Контакты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1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2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497" name="Google Shape;49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82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2" name="Google Shape;502;p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8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8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82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9" name="Google Shape;509;p8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8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8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8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8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8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8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8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8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8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8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8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8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8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8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8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82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82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82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fmla="val -20904" name="adj1"/>
              <a:gd fmla="val 84002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8" name="Google Shape;528;p82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82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82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82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82"/>
          <p:cNvSpPr txBox="1"/>
          <p:nvPr>
            <p:ph idx="4294967295" type="subTitle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Люди</a:t>
            </a:r>
            <a:endParaRPr b="1" sz="1500"/>
          </a:p>
        </p:txBody>
      </p:sp>
      <p:pic>
        <p:nvPicPr>
          <p:cNvPr id="533" name="Google Shape;533;p82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82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82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82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82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82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3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544" name="Google Shape;54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52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8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8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83"/>
          <p:cNvSpPr txBox="1"/>
          <p:nvPr>
            <p:ph idx="4294967295" type="subTitle"/>
          </p:nvPr>
        </p:nvSpPr>
        <p:spPr>
          <a:xfrm>
            <a:off x="544250" y="112666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Обучение, исследование</a:t>
            </a:r>
            <a:endParaRPr b="1" sz="1500"/>
          </a:p>
        </p:txBody>
      </p:sp>
      <p:pic>
        <p:nvPicPr>
          <p:cNvPr id="549" name="Google Shape;549;p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232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94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9683" y="1597219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8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9683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8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42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8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42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8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44017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8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056846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83"/>
          <p:cNvSpPr txBox="1"/>
          <p:nvPr>
            <p:ph idx="4294967295" type="subTitle"/>
          </p:nvPr>
        </p:nvSpPr>
        <p:spPr>
          <a:xfrm>
            <a:off x="3243750" y="112666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Компьютерные игры</a:t>
            </a:r>
            <a:endParaRPr b="1" sz="1500"/>
          </a:p>
        </p:txBody>
      </p:sp>
      <p:pic>
        <p:nvPicPr>
          <p:cNvPr id="558" name="Google Shape;558;p8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113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8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13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8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11302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8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737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8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04737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8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047370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8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11289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8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83583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8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4737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8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783443" y="233388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8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783443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8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783443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83"/>
          <p:cNvSpPr txBox="1"/>
          <p:nvPr>
            <p:ph idx="4294967295" type="subTitle"/>
          </p:nvPr>
        </p:nvSpPr>
        <p:spPr>
          <a:xfrm>
            <a:off x="584830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Технологии</a:t>
            </a:r>
            <a:endParaRPr b="1" sz="1500"/>
          </a:p>
        </p:txBody>
      </p:sp>
      <p:pic>
        <p:nvPicPr>
          <p:cNvPr id="571" name="Google Shape;571;p8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926889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8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9268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8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926889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8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268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83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651520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83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6515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83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65152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83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6515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83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376158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83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376158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83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376158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83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376158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83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8084314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83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80843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83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80843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83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8084314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4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592" name="Google Shape;592;p84"/>
          <p:cNvSpPr txBox="1"/>
          <p:nvPr>
            <p:ph idx="4294967295" type="subTitle"/>
          </p:nvPr>
        </p:nvSpPr>
        <p:spPr>
          <a:xfrm>
            <a:off x="7211550" y="1130969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593" name="Google Shape;59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31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32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31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31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31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331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8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327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8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329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4"/>
          <p:cNvSpPr txBox="1"/>
          <p:nvPr>
            <p:ph idx="4294967295" type="subTitle"/>
          </p:nvPr>
        </p:nvSpPr>
        <p:spPr>
          <a:xfrm>
            <a:off x="721155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Коммуникации</a:t>
            </a:r>
            <a:endParaRPr b="1" sz="1500"/>
          </a:p>
        </p:txBody>
      </p:sp>
      <p:pic>
        <p:nvPicPr>
          <p:cNvPr id="602" name="Google Shape;602;p8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8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8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8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8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8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8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8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8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8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8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8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8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8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8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8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8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8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84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84"/>
          <p:cNvSpPr txBox="1"/>
          <p:nvPr>
            <p:ph idx="4294967295" type="subTitle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Разное</a:t>
            </a:r>
            <a:endParaRPr b="1" sz="1500"/>
          </a:p>
        </p:txBody>
      </p:sp>
      <p:sp>
        <p:nvSpPr>
          <p:cNvPr id="622" name="Google Shape;622;p84"/>
          <p:cNvSpPr txBox="1"/>
          <p:nvPr>
            <p:ph idx="4294967295" type="subTitle"/>
          </p:nvPr>
        </p:nvSpPr>
        <p:spPr>
          <a:xfrm>
            <a:off x="4520400" y="1137569"/>
            <a:ext cx="19743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Флажки/Метки</a:t>
            </a:r>
            <a:endParaRPr b="1" sz="1500"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631421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4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5173419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84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5713766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84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5713766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84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631421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84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6281732" y="1643401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84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5173419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84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6281732" y="2185129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84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4644772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84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5186769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4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727116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84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6295082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84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4644771" y="3730164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84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143535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84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4644771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84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5727116" y="3223610"/>
            <a:ext cx="416072" cy="41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84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5186769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84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6295066" y="3223612"/>
            <a:ext cx="416073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84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256500" y="3691583"/>
            <a:ext cx="493236" cy="49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84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700013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84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3553824" y="235665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/>
              <a:t>Правила вебинара</a:t>
            </a:r>
            <a:endParaRPr b="1" sz="3200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b="1" lang="ru" sz="1500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49"/>
          <p:cNvSpPr/>
          <p:nvPr/>
        </p:nvSpPr>
        <p:spPr>
          <a:xfrm>
            <a:off x="4514400" y="105050"/>
            <a:ext cx="4178700" cy="1793700"/>
          </a:xfrm>
          <a:prstGeom prst="wedgeRectCallout">
            <a:avLst>
              <a:gd fmla="val -45011" name="adj1"/>
              <a:gd fmla="val 78620" name="adj2"/>
            </a:avLst>
          </a:prstGeom>
          <a:solidFill>
            <a:srgbClr val="FBFBF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 забудьте поставить название нужной группы:)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Проговорив правила вебинара в начале занятия,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 сделаете его более более структурированным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уменьшите хаос от вопросов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Если это не первое занятие группы, группа уже знакома с правилами, то вы можете: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AutoNum type="arabicPeriod"/>
            </a:pP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Удалить слайд, не дублировать информацию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AutoNum type="arabicPeriod"/>
            </a:pPr>
            <a:r>
              <a:rPr lang="ru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Прописать свои правила</a:t>
            </a: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85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5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fmla="val -21766" name="adj1"/>
              <a:gd fmla="val 8283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655" name="Google Shape;655;p86"/>
          <p:cNvSpPr txBox="1"/>
          <p:nvPr>
            <p:ph idx="4294967295" type="subTitle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</a:t>
            </a:r>
            <a:r>
              <a:rPr lang="ru" sz="1100"/>
              <a:t>й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656" name="Google Shape;656;p86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7" name="Google Shape;657;p86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663" name="Google Shape;663;p87"/>
          <p:cNvSpPr txBox="1"/>
          <p:nvPr>
            <p:ph idx="4294967295" type="subTitle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664" name="Google Shape;66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компетенций курса</a:t>
            </a:r>
            <a:endParaRPr/>
          </a:p>
        </p:txBody>
      </p:sp>
      <p:sp>
        <p:nvSpPr>
          <p:cNvPr id="243" name="Google Shape;243;p50"/>
          <p:cNvSpPr/>
          <p:nvPr/>
        </p:nvSpPr>
        <p:spPr>
          <a:xfrm>
            <a:off x="2526175" y="1980025"/>
            <a:ext cx="5724000" cy="1418700"/>
          </a:xfrm>
          <a:prstGeom prst="wedgeRectCallout">
            <a:avLst>
              <a:gd fmla="val -19479" name="adj1"/>
              <a:gd fmla="val 61731" name="adj2"/>
            </a:avLst>
          </a:prstGeom>
          <a:solidFill>
            <a:srgbClr val="FBFBF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Любой курс начинаю с визуализации скиллсета: что нужно сделать студенту, чтобы быть профессионалом в выбранной сфере. Поэтому предлагаем на основе карты компетенций рассказать про путь развития студента в рамках данного занятия - какую компетенцию и навык сформирует студент по итогам занятия.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Карту компетенций можно запросить у методиста курса.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50" y="1980025"/>
            <a:ext cx="1458850" cy="14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курса</a:t>
            </a:r>
            <a:endParaRPr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проектирование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897875" y="1638275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робототехнику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20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Интеграция систем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1116500" y="3022738"/>
            <a:ext cx="29706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Испытания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повторение процесса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840300" y="2778634"/>
            <a:ext cx="24732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Манипулирование объектами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stCxn id="251" idx="3"/>
            <a:endCxn id="252" idx="1"/>
          </p:cNvCxnSpPr>
          <p:nvPr/>
        </p:nvCxnSpPr>
        <p:spPr>
          <a:xfrm>
            <a:off x="4371075" y="1927925"/>
            <a:ext cx="834900" cy="2094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flipH="1">
            <a:off x="1898001" y="916975"/>
            <a:ext cx="3907200" cy="1011000"/>
          </a:xfrm>
          <a:prstGeom prst="curvedConnector3">
            <a:avLst>
              <a:gd fmla="val 106098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7" name="Google Shape;257;p51"/>
          <p:cNvSpPr/>
          <p:nvPr/>
        </p:nvSpPr>
        <p:spPr>
          <a:xfrm>
            <a:off x="2809700" y="4031600"/>
            <a:ext cx="3083700" cy="579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Собственный проект (дополнительный блок)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51"/>
          <p:cNvCxnSpPr>
            <a:stCxn id="252" idx="3"/>
            <a:endCxn id="254" idx="3"/>
          </p:cNvCxnSpPr>
          <p:nvPr/>
        </p:nvCxnSpPr>
        <p:spPr>
          <a:xfrm>
            <a:off x="7409083" y="2137453"/>
            <a:ext cx="904500" cy="930900"/>
          </a:xfrm>
          <a:prstGeom prst="curvedConnector3">
            <a:avLst>
              <a:gd fmla="val 126318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flipH="1">
            <a:off x="4087100" y="3068284"/>
            <a:ext cx="1753200" cy="24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51"/>
          <p:cNvCxnSpPr>
            <a:stCxn id="253" idx="1"/>
            <a:endCxn id="257" idx="1"/>
          </p:cNvCxnSpPr>
          <p:nvPr/>
        </p:nvCxnSpPr>
        <p:spPr>
          <a:xfrm>
            <a:off x="1116500" y="3312388"/>
            <a:ext cx="1693200" cy="1008900"/>
          </a:xfrm>
          <a:prstGeom prst="curvedConnector3">
            <a:avLst>
              <a:gd fmla="val -14064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1" name="Google Shape;261;p51"/>
          <p:cNvSpPr/>
          <p:nvPr/>
        </p:nvSpPr>
        <p:spPr>
          <a:xfrm>
            <a:off x="6374550" y="3602050"/>
            <a:ext cx="2646600" cy="1152000"/>
          </a:xfrm>
          <a:prstGeom prst="wedgeRectCallout">
            <a:avLst>
              <a:gd fmla="val -38473" name="adj1"/>
              <a:gd fmla="val 78621" name="adj2"/>
            </a:avLst>
          </a:prstGeom>
          <a:solidFill>
            <a:srgbClr val="FBFBF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Адаптируйте карту под свой курс и сверяйтесь каждое занятие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какой вы сейчас точке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мство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Подтема 1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Подтема 2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Подтема 3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52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52"/>
          <p:cNvCxnSpPr>
            <a:stCxn id="271" idx="1"/>
            <a:endCxn id="272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Написать код ...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Разрабатывать  ….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Сформулировать ...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53"/>
          <p:cNvSpPr/>
          <p:nvPr/>
        </p:nvSpPr>
        <p:spPr>
          <a:xfrm>
            <a:off x="5955225" y="73475"/>
            <a:ext cx="2609700" cy="1029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конце вебинара вы можете свериться вместе со студентами, достигнуты ли цели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3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9900"/>
                </a:solidFill>
              </a:rPr>
              <a:t>К концу занятия вы сможете</a:t>
            </a:r>
            <a:endParaRPr b="1" sz="15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54"/>
          <p:cNvSpPr/>
          <p:nvPr/>
        </p:nvSpPr>
        <p:spPr>
          <a:xfrm>
            <a:off x="5498575" y="283500"/>
            <a:ext cx="3257100" cy="753300"/>
          </a:xfrm>
          <a:prstGeom prst="wedgeRectCallout">
            <a:avLst>
              <a:gd fmla="val -20075" name="adj1"/>
              <a:gd fmla="val 7603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Обсудите практическую значимость поставленных целей. Зачем их достигать?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54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9900"/>
                </a:solidFill>
              </a:rPr>
              <a:t>Зачем вам это уметь</a:t>
            </a:r>
            <a:endParaRPr b="1" sz="15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