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99" r:id="rId7"/>
    <p:sldId id="261" r:id="rId8"/>
    <p:sldId id="262" r:id="rId9"/>
    <p:sldId id="263" r:id="rId10"/>
    <p:sldId id="264" r:id="rId11"/>
    <p:sldId id="265" r:id="rId12"/>
    <p:sldId id="298" r:id="rId13"/>
    <p:sldId id="266" r:id="rId14"/>
    <p:sldId id="267" r:id="rId15"/>
    <p:sldId id="301" r:id="rId16"/>
    <p:sldId id="302" r:id="rId17"/>
    <p:sldId id="278" r:id="rId18"/>
    <p:sldId id="279" r:id="rId19"/>
    <p:sldId id="283" r:id="rId20"/>
    <p:sldId id="286" r:id="rId21"/>
    <p:sldId id="285" r:id="rId22"/>
    <p:sldId id="282" r:id="rId23"/>
    <p:sldId id="288" r:id="rId24"/>
    <p:sldId id="289" r:id="rId25"/>
    <p:sldId id="290" r:id="rId2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55C"/>
    <a:srgbClr val="BD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6"/>
    <p:restoredTop sz="94719"/>
  </p:normalViewPr>
  <p:slideViewPr>
    <p:cSldViewPr snapToGrid="0">
      <p:cViewPr varScale="1">
        <p:scale>
          <a:sx n="202" d="100"/>
          <a:sy n="202" d="100"/>
        </p:scale>
        <p:origin x="224" y="176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0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48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5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f29b9fb2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f29b9fb2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44e53ab6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544e53ab6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1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Machine Learning Advanced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/>
              <a:t>построение </a:t>
            </a:r>
            <a:r>
              <a:rPr lang="en-US" sz="3600" dirty="0"/>
              <a:t>pipeline’</a:t>
            </a:r>
            <a:r>
              <a:rPr lang="ru-RU" sz="3600" dirty="0" err="1"/>
              <a:t>ов</a:t>
            </a:r>
            <a:r>
              <a:rPr lang="ru-RU" sz="3600" dirty="0"/>
              <a:t> </a:t>
            </a:r>
            <a:r>
              <a:rPr lang="en-US" sz="3600" dirty="0" err="1"/>
              <a:t>sklearn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Кто из Вас слышал про использование </a:t>
            </a:r>
            <a:r>
              <a:rPr lang="en-US" sz="1600" dirty="0">
                <a:solidFill>
                  <a:srgbClr val="FF9900"/>
                </a:solidFill>
              </a:rPr>
              <a:t>pipeline’</a:t>
            </a:r>
            <a:r>
              <a:rPr lang="ru-RU" sz="1600" dirty="0" err="1">
                <a:solidFill>
                  <a:srgbClr val="FF9900"/>
                </a:solidFill>
              </a:rPr>
              <a:t>ов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Знает что это такое?</a:t>
            </a:r>
            <a:endParaRPr sz="1600" dirty="0">
              <a:solidFill>
                <a:srgbClr val="013D8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Кто из Вас использовал </a:t>
            </a:r>
            <a:r>
              <a:rPr lang="en-US" sz="1600" dirty="0">
                <a:solidFill>
                  <a:srgbClr val="FF9900"/>
                </a:solidFill>
              </a:rPr>
              <a:t>pipeline’</a:t>
            </a:r>
            <a:r>
              <a:rPr lang="ru-RU" sz="1600" dirty="0">
                <a:solidFill>
                  <a:srgbClr val="FF9900"/>
                </a:solidFill>
              </a:rPr>
              <a:t>ы в работе/проектах?</a:t>
            </a:r>
            <a:endParaRPr sz="1600" dirty="0">
              <a:solidFill>
                <a:srgbClr val="013D8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60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Организация кода </a:t>
            </a:r>
            <a:r>
              <a:rPr lang="en-US" sz="4900" dirty="0"/>
              <a:t>ML </a:t>
            </a:r>
            <a:r>
              <a:rPr lang="ru-RU" sz="4900" dirty="0"/>
              <a:t>проекта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«Традиционный» путь организации проекта</a:t>
            </a:r>
            <a:endParaRPr dirty="0"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1"/>
          </p:nvPr>
        </p:nvSpPr>
        <p:spPr>
          <a:xfrm>
            <a:off x="500550" y="1102076"/>
            <a:ext cx="2509687" cy="351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17" b="1" dirty="0"/>
              <a:t>Jupyter notebook</a:t>
            </a:r>
            <a:endParaRPr sz="2017" b="1" dirty="0"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Import modules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Import data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Select target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Preprocessing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Feature selection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ML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Test/validation</a:t>
            </a:r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Serialization</a:t>
            </a:r>
          </a:p>
          <a:p>
            <a:pPr marL="147638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6" name="Google Shape;311;p57">
            <a:extLst>
              <a:ext uri="{FF2B5EF4-FFF2-40B4-BE49-F238E27FC236}">
                <a16:creationId xmlns:a16="http://schemas.microsoft.com/office/drawing/2014/main" id="{3B6AC124-AC5F-9942-9290-9B16E9CBAFD0}"/>
              </a:ext>
            </a:extLst>
          </p:cNvPr>
          <p:cNvSpPr txBox="1">
            <a:spLocks/>
          </p:cNvSpPr>
          <p:nvPr/>
        </p:nvSpPr>
        <p:spPr>
          <a:xfrm>
            <a:off x="5850543" y="1102076"/>
            <a:ext cx="2944152" cy="35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15000"/>
              </a:lnSpc>
              <a:buFont typeface="Roboto"/>
              <a:buNone/>
            </a:pPr>
            <a:r>
              <a:rPr lang="ru-RU" sz="2017" b="1" dirty="0">
                <a:solidFill>
                  <a:schemeClr val="accent4">
                    <a:lumMod val="75000"/>
                  </a:schemeClr>
                </a:solidFill>
              </a:rPr>
              <a:t>Что не так?</a:t>
            </a:r>
            <a:endParaRPr lang="en-US" sz="2017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15000"/>
              </a:lnSpc>
              <a:buFont typeface="Roboto"/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433388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  <a:buSzPct val="100000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Дублируем код</a:t>
            </a:r>
          </a:p>
          <a:p>
            <a:pPr marL="433388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  <a:buSzPct val="100000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Сложно масштабировать</a:t>
            </a:r>
          </a:p>
          <a:p>
            <a:pPr marL="433388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  <a:buSzPct val="100000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Сложно поддерживать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33388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  <a:buSzPct val="100000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Тратим много времени</a:t>
            </a:r>
          </a:p>
        </p:txBody>
      </p:sp>
      <p:pic>
        <p:nvPicPr>
          <p:cNvPr id="8" name="Google Shape;536;p82">
            <a:extLst>
              <a:ext uri="{FF2B5EF4-FFF2-40B4-BE49-F238E27FC236}">
                <a16:creationId xmlns:a16="http://schemas.microsoft.com/office/drawing/2014/main" id="{44DEFBB0-5AD9-554A-A121-01B6DC6C02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639" y="1116264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r>
              <a:rPr lang="ru-RU" dirty="0"/>
              <a:t> - инструменты</a:t>
            </a:r>
            <a:endParaRPr dirty="0"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1"/>
          </p:nvPr>
        </p:nvSpPr>
        <p:spPr>
          <a:xfrm>
            <a:off x="500550" y="1102076"/>
            <a:ext cx="3513100" cy="386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</a:pPr>
            <a:r>
              <a:rPr lang="en-US" b="1" dirty="0" err="1"/>
              <a:t>sklearn.pipeline</a:t>
            </a:r>
            <a:endParaRPr b="1" dirty="0"/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MLFlow</a:t>
            </a:r>
            <a:endParaRPr lang="en-US" dirty="0"/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Kubeflow</a:t>
            </a:r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DVC</a:t>
            </a:r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AWS </a:t>
            </a:r>
            <a:r>
              <a:rPr lang="en-GB" dirty="0" err="1"/>
              <a:t>SageMaker</a:t>
            </a:r>
            <a:endParaRPr lang="en-GB" dirty="0"/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Azure ML</a:t>
            </a:r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AWS Databricks</a:t>
            </a:r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Pachyderm</a:t>
            </a:r>
          </a:p>
          <a:p>
            <a:pPr marL="285750" indent="-285750">
              <a:lnSpc>
                <a:spcPct val="115000"/>
              </a:lnSpc>
            </a:pPr>
            <a:r>
              <a:rPr lang="en-GB" dirty="0" err="1"/>
              <a:t>Polyaxon</a:t>
            </a:r>
            <a:endParaRPr lang="en-GB" dirty="0"/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Comet</a:t>
            </a:r>
          </a:p>
          <a:p>
            <a:pPr marL="285750" indent="-285750">
              <a:lnSpc>
                <a:spcPct val="115000"/>
              </a:lnSpc>
            </a:pPr>
            <a:r>
              <a:rPr lang="en-GB" dirty="0" err="1"/>
              <a:t>Optuna</a:t>
            </a:r>
            <a:endParaRPr lang="en-GB" dirty="0"/>
          </a:p>
          <a:p>
            <a:pPr marL="285750" indent="-285750">
              <a:lnSpc>
                <a:spcPct val="115000"/>
              </a:lnSpc>
            </a:pPr>
            <a:r>
              <a:rPr lang="en-GB" dirty="0" err="1"/>
              <a:t>Kedro</a:t>
            </a:r>
            <a:endParaRPr lang="en-GB" dirty="0"/>
          </a:p>
          <a:p>
            <a:pPr marL="285750" indent="-285750">
              <a:lnSpc>
                <a:spcPct val="115000"/>
              </a:lnSpc>
            </a:pPr>
            <a:r>
              <a:rPr lang="en-GB" dirty="0" err="1"/>
              <a:t>BentoML</a:t>
            </a:r>
            <a:endParaRPr lang="en-GB" dirty="0"/>
          </a:p>
          <a:p>
            <a:pPr marL="285750" indent="-285750">
              <a:lnSpc>
                <a:spcPct val="115000"/>
              </a:lnSpc>
            </a:pPr>
            <a:r>
              <a:rPr lang="en-GB" dirty="0"/>
              <a:t>Seldon Core</a:t>
            </a:r>
            <a:endParaRPr lang="en-US" dirty="0"/>
          </a:p>
        </p:txBody>
      </p:sp>
      <p:sp>
        <p:nvSpPr>
          <p:cNvPr id="7" name="Google Shape;311;p57">
            <a:extLst>
              <a:ext uri="{FF2B5EF4-FFF2-40B4-BE49-F238E27FC236}">
                <a16:creationId xmlns:a16="http://schemas.microsoft.com/office/drawing/2014/main" id="{2630742B-20E5-E74B-8342-513E71293262}"/>
              </a:ext>
            </a:extLst>
          </p:cNvPr>
          <p:cNvSpPr txBox="1">
            <a:spLocks/>
          </p:cNvSpPr>
          <p:nvPr/>
        </p:nvSpPr>
        <p:spPr>
          <a:xfrm>
            <a:off x="4911865" y="1102076"/>
            <a:ext cx="3882830" cy="3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15000"/>
              </a:lnSpc>
              <a:buFont typeface="Roboto"/>
              <a:buNone/>
            </a:pPr>
            <a:r>
              <a:rPr lang="en-US" sz="2017" b="1" dirty="0" err="1">
                <a:solidFill>
                  <a:schemeClr val="accent4">
                    <a:lumMod val="75000"/>
                  </a:schemeClr>
                </a:solidFill>
              </a:rPr>
              <a:t>sklearn.pipeline</a:t>
            </a:r>
            <a:endParaRPr lang="en-US" sz="2017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15000"/>
              </a:lnSpc>
              <a:buFont typeface="Roboto"/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В дополнительных материалах будут примеры использования:</a:t>
            </a:r>
          </a:p>
          <a:p>
            <a:pPr marL="285750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MLFlow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Kubeflow</a:t>
            </a:r>
          </a:p>
          <a:p>
            <a:pPr marL="285750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DVC</a:t>
            </a:r>
          </a:p>
          <a:p>
            <a:pPr marL="0" indent="0">
              <a:lnSpc>
                <a:spcPct val="115000"/>
              </a:lnSpc>
              <a:buFont typeface="Roboto"/>
              <a:buNone/>
            </a:pP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15000"/>
              </a:lnSpc>
              <a:buFont typeface="Roboto"/>
              <a:buNone/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Обратить внимание на облачные инструменты</a:t>
            </a:r>
          </a:p>
          <a:p>
            <a:pPr marL="285750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SageMaker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Azure ML</a:t>
            </a:r>
          </a:p>
          <a:p>
            <a:pPr marL="285750" indent="-285750">
              <a:lnSpc>
                <a:spcPct val="115000"/>
              </a:lnSpc>
              <a:buClr>
                <a:schemeClr val="accent4">
                  <a:lumMod val="75000"/>
                </a:schemeClr>
              </a:buClr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AWS Databricks</a:t>
            </a:r>
          </a:p>
          <a:p>
            <a:pPr marL="0" indent="0">
              <a:lnSpc>
                <a:spcPct val="115000"/>
              </a:lnSpc>
              <a:buFont typeface="Roboto"/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0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Когда применяем</a:t>
            </a:r>
            <a:endParaRPr dirty="0"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1"/>
          </p:nvPr>
        </p:nvSpPr>
        <p:spPr>
          <a:xfrm>
            <a:off x="500550" y="1102076"/>
            <a:ext cx="5439004" cy="351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Сформировали предварительный 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preprocessing 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EDA 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и переходим к моделированию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Модель дает приемлемы результат и ее можно фиксировать в </a:t>
            </a:r>
            <a:r>
              <a:rPr lang="ru-RU" i="0" u="none" strike="noStrike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репозитории</a:t>
            </a:r>
            <a:endParaRPr lang="ru-RU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</a:rPr>
              <a:t>Фиксируем версию эксперимента в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</a:rPr>
              <a:t>DV</a:t>
            </a:r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</a:rPr>
              <a:t>С</a:t>
            </a:r>
            <a:endParaRPr lang="ru-RU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6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делаем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070242135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Preprocessing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Tuning hyperparameters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graphicFrame>
        <p:nvGraphicFramePr>
          <p:cNvPr id="443" name="Google Shape;443;p76"/>
          <p:cNvGraphicFramePr/>
          <p:nvPr>
            <p:extLst>
              <p:ext uri="{D42A27DB-BD31-4B8C-83A1-F6EECF244321}">
                <p14:modId xmlns:p14="http://schemas.microsoft.com/office/powerpoint/2010/main" val="2441927438"/>
              </p:ext>
            </p:extLst>
          </p:nvPr>
        </p:nvGraphicFramePr>
        <p:xfrm>
          <a:off x="846750" y="1558948"/>
          <a:ext cx="7239000" cy="134108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Поняли </a:t>
                      </a:r>
                      <a:r>
                        <a:rPr lang="ru-RU" sz="1200" b="1" dirty="0"/>
                        <a:t>зачем</a:t>
                      </a:r>
                      <a:r>
                        <a:rPr lang="ru-RU" sz="1200" dirty="0"/>
                        <a:t> использовать </a:t>
                      </a:r>
                      <a:r>
                        <a:rPr lang="en-US" sz="1200" dirty="0"/>
                        <a:t>pipeline</a:t>
                      </a:r>
                      <a:endParaRPr sz="12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Поняли </a:t>
                      </a:r>
                      <a:r>
                        <a:rPr lang="ru-RU" sz="1200" b="1" dirty="0"/>
                        <a:t>когда</a:t>
                      </a:r>
                      <a:r>
                        <a:rPr lang="ru-RU" sz="1200" dirty="0"/>
                        <a:t> использовать </a:t>
                      </a:r>
                      <a:r>
                        <a:rPr lang="en-US" sz="1200" dirty="0"/>
                        <a:t>pipeline</a:t>
                      </a:r>
                      <a:endParaRPr sz="12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</a:t>
                      </a:r>
                      <a:r>
                        <a:rPr lang="ru-RU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собирать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Сохранили шаблон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pipeline’a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задачи классификации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5" name="Google Shape;445;p76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Подведем итоги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Выберите верные утверждения</a:t>
            </a:r>
            <a:endParaRPr dirty="0"/>
          </a:p>
        </p:txBody>
      </p:sp>
      <p:graphicFrame>
        <p:nvGraphicFramePr>
          <p:cNvPr id="436" name="Google Shape;436;p75"/>
          <p:cNvGraphicFramePr/>
          <p:nvPr>
            <p:extLst>
              <p:ext uri="{D42A27DB-BD31-4B8C-83A1-F6EECF244321}">
                <p14:modId xmlns:p14="http://schemas.microsoft.com/office/powerpoint/2010/main" val="2008059864"/>
              </p:ext>
            </p:extLst>
          </p:nvPr>
        </p:nvGraphicFramePr>
        <p:xfrm>
          <a:off x="2084687" y="1074344"/>
          <a:ext cx="6106813" cy="139721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56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 помогает организовать код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 служит для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версионирования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экспериментов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 служит для обеспечения повторяемости экспериментов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 служит для переноса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48861"/>
                  </a:ext>
                </a:extLst>
              </a:tr>
            </a:tbl>
          </a:graphicData>
        </a:graphic>
      </p:graphicFrame>
      <p:pic>
        <p:nvPicPr>
          <p:cNvPr id="5" name="Google Shape;300;p55">
            <a:extLst>
              <a:ext uri="{FF2B5EF4-FFF2-40B4-BE49-F238E27FC236}">
                <a16:creationId xmlns:a16="http://schemas.microsoft.com/office/drawing/2014/main" id="{01062B23-DF54-2348-BF52-F6DAC06DC1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231" y="1074344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Д</a:t>
            </a: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ата проведения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Модуль </a:t>
            </a:r>
            <a:r>
              <a:rPr lang="en-US" sz="2500" b="1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2400" b="1" dirty="0">
              <a:solidFill>
                <a:srgbClr val="013D85"/>
              </a:solidFill>
            </a:endParaRP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8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78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78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Построение </a:t>
            </a:r>
            <a:r>
              <a:rPr lang="en-US" dirty="0"/>
              <a:t>pipeline’</a:t>
            </a:r>
            <a:r>
              <a:rPr lang="ru-RU" dirty="0" err="1"/>
              <a:t>ов</a:t>
            </a:r>
            <a:r>
              <a:rPr lang="ru-RU" dirty="0"/>
              <a:t> </a:t>
            </a:r>
            <a:r>
              <a:rPr lang="en-US" dirty="0" err="1"/>
              <a:t>sklearn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dirty="0"/>
              <a:t>Что это и зачем это нужно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 dirty="0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 Advanced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647292" y="652981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AutoML</a:t>
            </a:r>
            <a:endParaRPr lang="ru-RU" sz="13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589567" y="1105941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747115" y="2080050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Временные ряды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52726" y="2869667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Графы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647292" y="164272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Рекомендательные системы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1"/>
            <a:endCxn id="252" idx="1"/>
          </p:cNvCxnSpPr>
          <p:nvPr/>
        </p:nvCxnSpPr>
        <p:spPr>
          <a:xfrm rot="10800000" flipV="1">
            <a:off x="747115" y="1395590"/>
            <a:ext cx="842452" cy="974109"/>
          </a:xfrm>
          <a:prstGeom prst="curvedConnector3">
            <a:avLst>
              <a:gd name="adj1" fmla="val 12713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cxnSpLocks/>
            <a:stCxn id="250" idx="1"/>
            <a:endCxn id="251" idx="3"/>
          </p:cNvCxnSpPr>
          <p:nvPr/>
        </p:nvCxnSpPr>
        <p:spPr>
          <a:xfrm rot="10800000" flipV="1">
            <a:off x="4062768" y="942631"/>
            <a:ext cx="1584525" cy="45296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51"/>
          <p:cNvSpPr/>
          <p:nvPr/>
        </p:nvSpPr>
        <p:spPr>
          <a:xfrm>
            <a:off x="747115" y="3159318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Bayesian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cxnSpLocks/>
            <a:stCxn id="252" idx="3"/>
            <a:endCxn id="254" idx="1"/>
          </p:cNvCxnSpPr>
          <p:nvPr/>
        </p:nvCxnSpPr>
        <p:spPr>
          <a:xfrm flipV="1">
            <a:off x="2950315" y="1932372"/>
            <a:ext cx="2696977" cy="4373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cxnSpLocks/>
            <a:stCxn id="254" idx="3"/>
            <a:endCxn id="253" idx="3"/>
          </p:cNvCxnSpPr>
          <p:nvPr/>
        </p:nvCxnSpPr>
        <p:spPr>
          <a:xfrm flipH="1">
            <a:off x="8023326" y="1932372"/>
            <a:ext cx="97166" cy="1226945"/>
          </a:xfrm>
          <a:prstGeom prst="curvedConnector3">
            <a:avLst>
              <a:gd name="adj1" fmla="val -23526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1"/>
          <p:cNvCxnSpPr>
            <a:cxnSpLocks/>
            <a:stCxn id="253" idx="1"/>
            <a:endCxn id="257" idx="3"/>
          </p:cNvCxnSpPr>
          <p:nvPr/>
        </p:nvCxnSpPr>
        <p:spPr>
          <a:xfrm rot="10800000" flipV="1">
            <a:off x="3830816" y="3159316"/>
            <a:ext cx="1221911" cy="2896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Google Shape;257;p51">
            <a:extLst>
              <a:ext uri="{FF2B5EF4-FFF2-40B4-BE49-F238E27FC236}">
                <a16:creationId xmlns:a16="http://schemas.microsoft.com/office/drawing/2014/main" id="{647492A6-7C4C-E747-B09D-013B7F6E86CB}"/>
              </a:ext>
            </a:extLst>
          </p:cNvPr>
          <p:cNvSpPr/>
          <p:nvPr/>
        </p:nvSpPr>
        <p:spPr>
          <a:xfrm>
            <a:off x="1589567" y="4136526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260;p51">
            <a:extLst>
              <a:ext uri="{FF2B5EF4-FFF2-40B4-BE49-F238E27FC236}">
                <a16:creationId xmlns:a16="http://schemas.microsoft.com/office/drawing/2014/main" id="{F4225138-637D-C64D-80B7-94EE1D5A1EB9}"/>
              </a:ext>
            </a:extLst>
          </p:cNvPr>
          <p:cNvCxnSpPr>
            <a:cxnSpLocks/>
            <a:stCxn id="257" idx="1"/>
            <a:endCxn id="18" idx="1"/>
          </p:cNvCxnSpPr>
          <p:nvPr/>
        </p:nvCxnSpPr>
        <p:spPr>
          <a:xfrm rot="10800000" flipH="1" flipV="1">
            <a:off x="747115" y="3448968"/>
            <a:ext cx="842452" cy="977208"/>
          </a:xfrm>
          <a:prstGeom prst="curvedConnector3">
            <a:avLst>
              <a:gd name="adj1" fmla="val -2713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" name="Google Shape;257;p51">
            <a:extLst>
              <a:ext uri="{FF2B5EF4-FFF2-40B4-BE49-F238E27FC236}">
                <a16:creationId xmlns:a16="http://schemas.microsoft.com/office/drawing/2014/main" id="{7EDB5095-8FC2-D44B-878B-406DECB1FEBF}"/>
              </a:ext>
            </a:extLst>
          </p:cNvPr>
          <p:cNvSpPr/>
          <p:nvPr/>
        </p:nvSpPr>
        <p:spPr>
          <a:xfrm>
            <a:off x="5619646" y="4096612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Курсовой проект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260;p51">
            <a:extLst>
              <a:ext uri="{FF2B5EF4-FFF2-40B4-BE49-F238E27FC236}">
                <a16:creationId xmlns:a16="http://schemas.microsoft.com/office/drawing/2014/main" id="{4C087C3C-8CF6-A142-9EDD-AB52390685D4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4673267" y="4386262"/>
            <a:ext cx="946379" cy="3991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072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AutoML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647292" y="652981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E7C55C">
              <a:alpha val="66032"/>
            </a:srgb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Production </a:t>
            </a:r>
            <a:r>
              <a:rPr lang="en-GB" sz="130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Code </a:t>
            </a:r>
            <a:endParaRPr lang="en-GB"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589567" y="1105941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E7C55C">
              <a:alpha val="66032"/>
            </a:srgb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Оптимизация кода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747115" y="2080050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E7C55C">
              <a:alpha val="66032"/>
            </a:srgb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Advanced Data </a:t>
            </a:r>
            <a:r>
              <a:rPr lang="en-GB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Preprocessing</a:t>
            </a:r>
            <a:r>
              <a:rPr lang="en-GB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. Categorical Encodings </a:t>
            </a:r>
          </a:p>
        </p:txBody>
      </p:sp>
      <p:sp>
        <p:nvSpPr>
          <p:cNvPr id="253" name="Google Shape;253;p51"/>
          <p:cNvSpPr/>
          <p:nvPr/>
        </p:nvSpPr>
        <p:spPr>
          <a:xfrm>
            <a:off x="5052726" y="2869667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E7C55C">
              <a:alpha val="66032"/>
            </a:srgb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30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H2O </a:t>
            </a:r>
            <a:r>
              <a:rPr lang="ru-RU" sz="130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и </a:t>
            </a:r>
            <a:r>
              <a:rPr lang="en-GB" sz="130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TPOT </a:t>
            </a:r>
            <a:endParaRPr lang="en-GB"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647292" y="164272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E7C55C">
              <a:alpha val="66032"/>
            </a:srgb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Featuretools</a:t>
            </a:r>
            <a:endParaRPr lang="en-GB"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1"/>
            <a:endCxn id="252" idx="1"/>
          </p:cNvCxnSpPr>
          <p:nvPr/>
        </p:nvCxnSpPr>
        <p:spPr>
          <a:xfrm rot="10800000" flipV="1">
            <a:off x="747115" y="1395590"/>
            <a:ext cx="842452" cy="974109"/>
          </a:xfrm>
          <a:prstGeom prst="curvedConnector3">
            <a:avLst>
              <a:gd name="adj1" fmla="val 12713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cxnSpLocks/>
            <a:stCxn id="250" idx="1"/>
            <a:endCxn id="251" idx="3"/>
          </p:cNvCxnSpPr>
          <p:nvPr/>
        </p:nvCxnSpPr>
        <p:spPr>
          <a:xfrm rot="10800000" flipV="1">
            <a:off x="4062768" y="942631"/>
            <a:ext cx="1584525" cy="45296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51"/>
          <p:cNvSpPr/>
          <p:nvPr/>
        </p:nvSpPr>
        <p:spPr>
          <a:xfrm>
            <a:off x="747115" y="3159318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E7C55C">
              <a:alpha val="66032"/>
            </a:srgb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Поиск </a:t>
            </a:r>
            <a:r>
              <a:rPr lang="ru-RU" sz="130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нечетких дублей </a:t>
            </a:r>
            <a:endParaRPr lang="ru-RU"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258" name="Google Shape;258;p51"/>
          <p:cNvCxnSpPr>
            <a:cxnSpLocks/>
            <a:stCxn id="252" idx="3"/>
            <a:endCxn id="254" idx="1"/>
          </p:cNvCxnSpPr>
          <p:nvPr/>
        </p:nvCxnSpPr>
        <p:spPr>
          <a:xfrm flipV="1">
            <a:off x="2950315" y="1932372"/>
            <a:ext cx="2696977" cy="4373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cxnSpLocks/>
            <a:stCxn id="254" idx="3"/>
            <a:endCxn id="253" idx="3"/>
          </p:cNvCxnSpPr>
          <p:nvPr/>
        </p:nvCxnSpPr>
        <p:spPr>
          <a:xfrm flipH="1">
            <a:off x="8023326" y="1932372"/>
            <a:ext cx="97166" cy="1226945"/>
          </a:xfrm>
          <a:prstGeom prst="curvedConnector3">
            <a:avLst>
              <a:gd name="adj1" fmla="val -23526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1"/>
          <p:cNvCxnSpPr>
            <a:cxnSpLocks/>
            <a:stCxn id="253" idx="1"/>
            <a:endCxn id="257" idx="3"/>
          </p:cNvCxnSpPr>
          <p:nvPr/>
        </p:nvCxnSpPr>
        <p:spPr>
          <a:xfrm rot="10800000" flipV="1">
            <a:off x="3830816" y="3159316"/>
            <a:ext cx="1221911" cy="2896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Google Shape;257;p51">
            <a:extLst>
              <a:ext uri="{FF2B5EF4-FFF2-40B4-BE49-F238E27FC236}">
                <a16:creationId xmlns:a16="http://schemas.microsoft.com/office/drawing/2014/main" id="{647492A6-7C4C-E747-B09D-013B7F6E86CB}"/>
              </a:ext>
            </a:extLst>
          </p:cNvPr>
          <p:cNvSpPr/>
          <p:nvPr/>
        </p:nvSpPr>
        <p:spPr>
          <a:xfrm>
            <a:off x="1589567" y="4136526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Построение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pipeline’</a:t>
            </a:r>
            <a:r>
              <a:rPr lang="ru-RU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ов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260;p51">
            <a:extLst>
              <a:ext uri="{FF2B5EF4-FFF2-40B4-BE49-F238E27FC236}">
                <a16:creationId xmlns:a16="http://schemas.microsoft.com/office/drawing/2014/main" id="{F4225138-637D-C64D-80B7-94EE1D5A1EB9}"/>
              </a:ext>
            </a:extLst>
          </p:cNvPr>
          <p:cNvCxnSpPr>
            <a:cxnSpLocks/>
            <a:stCxn id="257" idx="1"/>
            <a:endCxn id="18" idx="1"/>
          </p:cNvCxnSpPr>
          <p:nvPr/>
        </p:nvCxnSpPr>
        <p:spPr>
          <a:xfrm rot="10800000" flipH="1" flipV="1">
            <a:off x="747115" y="3448968"/>
            <a:ext cx="842452" cy="977208"/>
          </a:xfrm>
          <a:prstGeom prst="curvedConnector3">
            <a:avLst>
              <a:gd name="adj1" fmla="val -2713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«Традиционная» организация проекта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Сбор 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с помощью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sklearn</a:t>
            </a: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52"/>
          <p:cNvCxnSpPr>
            <a:stCxn id="271" idx="1"/>
            <a:endCxn id="272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1890325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зачем это нужно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Сформировать пайплайн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обрать шаблон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pipeline’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для задачи классификации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187568582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Упорядочивание операций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кода проекта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Упрощение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версионирования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экспериментов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</a:t>
            </a:r>
            <a:endParaRPr sz="15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572</Words>
  <Application>Microsoft Macintosh PowerPoint</Application>
  <PresentationFormat>On-screen Show (16:9)</PresentationFormat>
  <Paragraphs>190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Helvetica Neue</vt:lpstr>
      <vt:lpstr>Roboto</vt:lpstr>
      <vt:lpstr>Courier New</vt:lpstr>
      <vt:lpstr>Светлая тема</vt:lpstr>
      <vt:lpstr>Светлая тема</vt:lpstr>
      <vt:lpstr>Machine Learning Advanced построение pipeline’ов sklearn</vt:lpstr>
      <vt:lpstr>Проверить, идет ли запись</vt:lpstr>
      <vt:lpstr>Построение pipeline’ов sklearn Что это и зачем это нужно  </vt:lpstr>
      <vt:lpstr>Правила вебинара</vt:lpstr>
      <vt:lpstr>ML Advanced</vt:lpstr>
      <vt:lpstr>AutoML</vt:lpstr>
      <vt:lpstr>Маршрут вебинара</vt:lpstr>
      <vt:lpstr>Цели вебинара</vt:lpstr>
      <vt:lpstr>Смысл</vt:lpstr>
      <vt:lpstr>PowerPoint Presentation</vt:lpstr>
      <vt:lpstr>PowerPoint Presentation</vt:lpstr>
      <vt:lpstr>Организация кода ML проекта</vt:lpstr>
      <vt:lpstr>«Традиционный» путь организации проекта</vt:lpstr>
      <vt:lpstr>Pipeline - инструменты</vt:lpstr>
      <vt:lpstr>Когда применяем</vt:lpstr>
      <vt:lpstr>Практика</vt:lpstr>
      <vt:lpstr>Что делаем</vt:lpstr>
      <vt:lpstr>Рефлексия</vt:lpstr>
      <vt:lpstr>pipeline</vt:lpstr>
      <vt:lpstr>Выберите верные утверждения</vt:lpstr>
      <vt:lpstr>Вопросы?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11</cp:revision>
  <dcterms:modified xsi:type="dcterms:W3CDTF">2023-06-20T07:29:41Z</dcterms:modified>
</cp:coreProperties>
</file>