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432" r:id="rId2"/>
    <p:sldId id="429" r:id="rId3"/>
    <p:sldId id="334" r:id="rId4"/>
    <p:sldId id="430" r:id="rId5"/>
    <p:sldId id="431" r:id="rId6"/>
    <p:sldId id="349" r:id="rId7"/>
    <p:sldId id="433" r:id="rId8"/>
    <p:sldId id="435" r:id="rId9"/>
    <p:sldId id="448" r:id="rId10"/>
    <p:sldId id="449" r:id="rId11"/>
    <p:sldId id="450" r:id="rId12"/>
    <p:sldId id="452" r:id="rId13"/>
    <p:sldId id="451" r:id="rId14"/>
    <p:sldId id="453" r:id="rId15"/>
    <p:sldId id="389" r:id="rId16"/>
    <p:sldId id="454" r:id="rId17"/>
    <p:sldId id="390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4"/>
    <p:restoredTop sz="94609"/>
  </p:normalViewPr>
  <p:slideViewPr>
    <p:cSldViewPr snapToGrid="0">
      <p:cViewPr varScale="1">
        <p:scale>
          <a:sx n="196" d="100"/>
          <a:sy n="196" d="100"/>
        </p:scale>
        <p:origin x="672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80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Практика – А/Б тест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 1000 </a:t>
            </a:r>
            <a:r>
              <a:rPr lang="ru-RU" dirty="0"/>
              <a:t>серий по </a:t>
            </a:r>
            <a:r>
              <a:rPr lang="en-US" dirty="0"/>
              <a:t>1000</a:t>
            </a:r>
            <a:r>
              <a:rPr lang="ru-RU" dirty="0"/>
              <a:t> значений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4148E-DBC1-F74B-B6E6-1F691768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11" y="828553"/>
            <a:ext cx="7191578" cy="43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31C5E3C-E884-6C45-8289-8A026DD4B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3" r="8365"/>
          <a:stretch/>
        </p:blipFill>
        <p:spPr>
          <a:xfrm>
            <a:off x="4777375" y="1588031"/>
            <a:ext cx="4243772" cy="306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 n = 1000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4148E-DBC1-F74B-B6E6-1F691768F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3" r="8365"/>
          <a:stretch/>
        </p:blipFill>
        <p:spPr>
          <a:xfrm>
            <a:off x="122853" y="1588031"/>
            <a:ext cx="4243772" cy="3060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893F8-21B6-4041-A84C-FA86806F0146}"/>
              </a:ext>
            </a:extLst>
          </p:cNvPr>
          <p:cNvCxnSpPr>
            <a:cxnSpLocks/>
          </p:cNvCxnSpPr>
          <p:nvPr/>
        </p:nvCxnSpPr>
        <p:spPr>
          <a:xfrm>
            <a:off x="1997413" y="2276272"/>
            <a:ext cx="0" cy="2030264"/>
          </a:xfrm>
          <a:prstGeom prst="line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25AFE-305D-E648-8973-0889C8BFF8FB}"/>
              </a:ext>
            </a:extLst>
          </p:cNvPr>
          <p:cNvCxnSpPr>
            <a:cxnSpLocks/>
          </p:cNvCxnSpPr>
          <p:nvPr/>
        </p:nvCxnSpPr>
        <p:spPr>
          <a:xfrm>
            <a:off x="6965004" y="2276272"/>
            <a:ext cx="0" cy="203026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C26D6E-4618-2B47-B8C1-0017B14393DE}"/>
              </a:ext>
            </a:extLst>
          </p:cNvPr>
          <p:cNvSpPr txBox="1"/>
          <p:nvPr/>
        </p:nvSpPr>
        <p:spPr>
          <a:xfrm>
            <a:off x="3785567" y="1026514"/>
            <a:ext cx="157286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/>
              <a:t>Значения в отдельных </a:t>
            </a:r>
            <a:br>
              <a:rPr lang="ru-RU" sz="1000" dirty="0"/>
            </a:br>
            <a:r>
              <a:rPr lang="ru-RU" sz="1000" dirty="0"/>
              <a:t>экспериментах</a:t>
            </a:r>
            <a:endParaRPr lang="en-US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9640B1-A6B3-4849-B07B-60578C3FE8D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97413" y="1226569"/>
            <a:ext cx="1788154" cy="10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0380A2-40C0-B945-9B01-4645F9C59FA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95804" y="1226569"/>
            <a:ext cx="1989763" cy="1587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DADE7-5658-F848-A44A-A648C9A6D189}"/>
              </a:ext>
            </a:extLst>
          </p:cNvPr>
          <p:cNvCxnSpPr>
            <a:cxnSpLocks/>
          </p:cNvCxnSpPr>
          <p:nvPr/>
        </p:nvCxnSpPr>
        <p:spPr>
          <a:xfrm>
            <a:off x="1773677" y="2276272"/>
            <a:ext cx="0" cy="203026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5E562F-F764-5441-940B-ED365A1B9CBD}"/>
              </a:ext>
            </a:extLst>
          </p:cNvPr>
          <p:cNvCxnSpPr>
            <a:cxnSpLocks/>
          </p:cNvCxnSpPr>
          <p:nvPr/>
        </p:nvCxnSpPr>
        <p:spPr>
          <a:xfrm>
            <a:off x="6507805" y="2276272"/>
            <a:ext cx="0" cy="2030264"/>
          </a:xfrm>
          <a:prstGeom prst="line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98358-1855-6B44-9311-63FC5001C38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58433" y="1226569"/>
            <a:ext cx="1606571" cy="10497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5441D5-2E6E-2643-97E6-4CFB9DB6B54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58433" y="1226569"/>
            <a:ext cx="1149372" cy="108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5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n = 10.000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40731-72C8-8F49-89D8-204160DE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823500"/>
            <a:ext cx="7199999" cy="432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CFF39C-79C6-594B-A9AB-8C18A797DD28}"/>
              </a:ext>
            </a:extLst>
          </p:cNvPr>
          <p:cNvCxnSpPr>
            <a:cxnSpLocks/>
          </p:cNvCxnSpPr>
          <p:nvPr/>
        </p:nvCxnSpPr>
        <p:spPr>
          <a:xfrm>
            <a:off x="3767845" y="1361872"/>
            <a:ext cx="0" cy="330134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5E6517-EE0F-B049-A3E9-B9BBEC054E43}"/>
              </a:ext>
            </a:extLst>
          </p:cNvPr>
          <p:cNvCxnSpPr>
            <a:cxnSpLocks/>
          </p:cNvCxnSpPr>
          <p:nvPr/>
        </p:nvCxnSpPr>
        <p:spPr>
          <a:xfrm>
            <a:off x="4370965" y="1361872"/>
            <a:ext cx="0" cy="330134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FB7695-0B08-934C-BCC0-BE7DD9725C40}"/>
              </a:ext>
            </a:extLst>
          </p:cNvPr>
          <p:cNvSpPr txBox="1"/>
          <p:nvPr/>
        </p:nvSpPr>
        <p:spPr>
          <a:xfrm>
            <a:off x="4987046" y="2204936"/>
            <a:ext cx="157286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/>
              <a:t>Значения в отдельных </a:t>
            </a:r>
            <a:br>
              <a:rPr lang="ru-RU" sz="1000" dirty="0"/>
            </a:br>
            <a:r>
              <a:rPr lang="ru-RU" sz="1000" dirty="0"/>
              <a:t>экспериментах</a:t>
            </a:r>
            <a:endParaRPr lang="en-US"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FEEC62-FAEC-C049-835A-0A7EC66BA5F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67845" y="2404991"/>
            <a:ext cx="1219201" cy="6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47D4A-E944-9446-8B60-2047F6FACDE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70965" y="2404991"/>
            <a:ext cx="616081" cy="578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F6C6-B8D2-C747-9C05-3CEA278CB98D}"/>
              </a:ext>
            </a:extLst>
          </p:cNvPr>
          <p:cNvSpPr txBox="1"/>
          <p:nvPr/>
        </p:nvSpPr>
        <p:spPr>
          <a:xfrm>
            <a:off x="700391" y="1549941"/>
            <a:ext cx="8320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длиннее серию мы соберем</a:t>
            </a:r>
            <a:r>
              <a:rPr lang="en-US" dirty="0"/>
              <a:t> – </a:t>
            </a:r>
            <a:r>
              <a:rPr lang="ru-RU" dirty="0"/>
              <a:t>тем уже будет распределение средних вокруг истинного мат ожидания и значит тем меньший эффект мы сможем обнаружить.</a:t>
            </a:r>
          </a:p>
          <a:p>
            <a:endParaRPr lang="ru-RU" dirty="0"/>
          </a:p>
          <a:p>
            <a:r>
              <a:rPr lang="ru-RU" dirty="0"/>
              <a:t>Как оценить размер выборки, что бы мы могли с сказать, что из 100 возможных выборок только в 5 случаях могут наблюдаться отличия такие или еще более значимые.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Вероятность совершить ошибку первого 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Вероятность совершить ошибку второго 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эффекта который мы ловим</a:t>
            </a:r>
          </a:p>
        </p:txBody>
      </p:sp>
    </p:spTree>
    <p:extLst>
      <p:ext uri="{BB962C8B-B14F-4D97-AF65-F5344CB8AC3E}">
        <p14:creationId xmlns:p14="http://schemas.microsoft.com/office/powerpoint/2010/main" val="399990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размера выборки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A8F6C6-B8D2-C747-9C05-3CEA278CB98D}"/>
                  </a:ext>
                </a:extLst>
              </p:cNvPr>
              <p:cNvSpPr txBox="1"/>
              <p:nvPr/>
            </p:nvSpPr>
            <p:spPr>
              <a:xfrm>
                <a:off x="700391" y="1050127"/>
                <a:ext cx="8320759" cy="389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Точное значение - решение уравнения мощности</a:t>
                </a:r>
              </a:p>
              <a:p>
                <a:endParaRPr lang="ru-RU" dirty="0"/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statsmodels.stats.power.tt_ind_solve_power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effect_size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alpha=0.05, power=0.8, alternative='two-sided)</a:t>
                </a:r>
                <a:endParaRPr lang="ru-RU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dirty="0"/>
              </a:p>
              <a:p>
                <a:r>
                  <a:rPr lang="ru-RU" dirty="0"/>
                  <a:t>Внимание: в данной формуле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effect_size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dirty="0">
                    <a:latin typeface="+mn-lt"/>
                    <a:cs typeface="Courier New" panose="02070309020205020404" pitchFamily="49" charset="0"/>
                  </a:rPr>
                  <a:t>это </a:t>
                </a:r>
                <a:r>
                  <a:rPr lang="ru-RU" b="1" dirty="0">
                    <a:latin typeface="+mn-lt"/>
                    <a:cs typeface="Courier New" panose="02070309020205020404" pitchFamily="49" charset="0"/>
                  </a:rPr>
                  <a:t>размер эффекта деленный </a:t>
                </a:r>
                <a:r>
                  <a:rPr lang="ru-RU" dirty="0">
                    <a:latin typeface="+mn-lt"/>
                    <a:cs typeface="Courier New" panose="02070309020205020404" pitchFamily="49" charset="0"/>
                  </a:rPr>
                  <a:t>на стандартное отклонение!</a:t>
                </a:r>
              </a:p>
              <a:p>
                <a:endParaRPr lang="ru-RU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ru-RU" dirty="0">
                    <a:latin typeface="+mn-lt"/>
                    <a:cs typeface="Courier New" panose="02070309020205020404" pitchFamily="49" charset="0"/>
                  </a:rPr>
                  <a:t>Приближенное решение:</a:t>
                </a:r>
              </a:p>
              <a:p>
                <a:endParaRPr lang="ru-RU" dirty="0"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𝐵𝐶𝑅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𝐵𝐶𝑅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𝐵𝐶𝑅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𝐵𝐶𝑅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⋅(1−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- </a:t>
                </a:r>
                <a:r>
                  <a:rPr lang="ru-RU" dirty="0">
                    <a:latin typeface="+mn-lt"/>
                  </a:rPr>
                  <a:t>критическое значение, соответствующее искомому уровню значимости.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- </a:t>
                </a:r>
                <a:r>
                  <a:rPr lang="ru-RU" dirty="0">
                    <a:latin typeface="+mn-lt"/>
                  </a:rPr>
                  <a:t>критическое значение, соответствующее заданному уровню статистической мощности.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+mn-lt"/>
                  </a:rPr>
                  <a:t> - </a:t>
                </a:r>
                <a:r>
                  <a:rPr lang="ru-RU" dirty="0">
                    <a:latin typeface="+mn-lt"/>
                  </a:rPr>
                  <a:t>размер эффекта, который необходимо выловить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𝐵𝐶𝑅</m:t>
                    </m:r>
                  </m:oMath>
                </a14:m>
                <a:r>
                  <a:rPr lang="en-US" dirty="0">
                    <a:latin typeface="+mn-lt"/>
                  </a:rPr>
                  <a:t> - </a:t>
                </a:r>
                <a:r>
                  <a:rPr lang="ru-RU" dirty="0">
                    <a:latin typeface="+mn-lt"/>
                  </a:rPr>
                  <a:t>базовый показатель конверсии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- </a:t>
                </a:r>
                <a:r>
                  <a:rPr lang="ru-RU" dirty="0">
                    <a:latin typeface="+mn-lt"/>
                  </a:rPr>
                  <a:t>показатель конверсии после изменений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ru-RU" dirty="0">
                  <a:latin typeface="+mn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A8F6C6-B8D2-C747-9C05-3CEA278C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1" y="1050127"/>
                <a:ext cx="8320759" cy="3895234"/>
              </a:xfrm>
              <a:prstGeom prst="rect">
                <a:avLst/>
              </a:prstGeom>
              <a:blipFill>
                <a:blip r:embed="rId2"/>
                <a:stretch>
                  <a:fillRect l="-305" t="-32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16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Практика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279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558024"/>
            <a:ext cx="6156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Практика: Исследование зависимостей и </a:t>
            </a:r>
            <a:b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</a:b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А/Б тесты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ru-RU" dirty="0"/>
              <a:t>Практика: А/Б тест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25575" indent="-1417638"/>
            <a:r>
              <a:rPr lang="ru-RU" sz="1150" b="1" dirty="0"/>
              <a:t>Руководитель курсов: </a:t>
            </a:r>
            <a:r>
              <a:rPr lang="en-US" sz="1150" b="1" dirty="0"/>
              <a:t>	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Basic, 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 в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822876" y="2215059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</a:t>
            </a:r>
            <a:r>
              <a:rPr lang="ru-RU">
                <a:solidFill>
                  <a:schemeClr val="tx1"/>
                </a:solidFill>
              </a:rPr>
              <a:t>для </a:t>
            </a:r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844986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-10">
                <a:solidFill>
                  <a:schemeClr val="tx1"/>
                </a:solidFill>
                <a:latin typeface="Roboto"/>
                <a:cs typeface="Roboto"/>
              </a:rPr>
              <a:t>Математика для </a:t>
            </a:r>
            <a:r>
              <a:rPr lang="en-US" spc="-10">
                <a:solidFill>
                  <a:schemeClr val="tx1"/>
                </a:solidFill>
                <a:latin typeface="Roboto"/>
                <a:cs typeface="Roboto"/>
              </a:rPr>
              <a:t>ML</a:t>
            </a:r>
            <a:endParaRPr lang="en-US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roboto" panose="02000000000000000000" pitchFamily="2" charset="0"/>
              </a:rPr>
              <a:t>Основные методы </a:t>
            </a:r>
            <a:r>
              <a:rPr lang="en-US">
                <a:solidFill>
                  <a:schemeClr val="tx1"/>
                </a:solidFill>
                <a:latin typeface="roboto" panose="02000000000000000000" pitchFamily="2" charset="0"/>
              </a:rPr>
              <a:t>ML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rot="10800000" flipV="1">
            <a:off x="2983317" y="1368349"/>
            <a:ext cx="2481341" cy="16624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5478033" y="1697921"/>
            <a:ext cx="363227" cy="193090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185218"/>
            <a:ext cx="2704017" cy="166471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0D3979-C0E5-2F4B-AC3A-6740724DC1A7}"/>
              </a:ext>
            </a:extLst>
          </p:cNvPr>
          <p:cNvSpPr/>
          <p:nvPr/>
        </p:nvSpPr>
        <p:spPr>
          <a:xfrm>
            <a:off x="662436" y="1284892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ООП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6DC31A5-5702-914E-B4E6-630020165793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325323" y="1281846"/>
            <a:ext cx="430765" cy="1435659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Случайные величины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1026" name="Picture 2" descr="Что такое A/B test - Блог Ringostat: статьи о маркетинге и аналитике">
            <a:extLst>
              <a:ext uri="{FF2B5EF4-FFF2-40B4-BE49-F238E27FC236}">
                <a16:creationId xmlns:a16="http://schemas.microsoft.com/office/drawing/2014/main" id="{0547FA40-BD68-4F41-B662-FD81FE69B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20"/>
          <a:stretch/>
        </p:blipFill>
        <p:spPr bwMode="auto">
          <a:xfrm>
            <a:off x="735734" y="1051746"/>
            <a:ext cx="5237049" cy="37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549141-93C4-5649-A45B-ED97EE90A074}"/>
              </a:ext>
            </a:extLst>
          </p:cNvPr>
          <p:cNvSpPr txBox="1"/>
          <p:nvPr/>
        </p:nvSpPr>
        <p:spPr>
          <a:xfrm>
            <a:off x="5972783" y="1624426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Контрольная группа</a:t>
            </a:r>
          </a:p>
          <a:p>
            <a:r>
              <a:rPr lang="ru-RU" dirty="0"/>
              <a:t>Конверсия 0.01%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F613D-D8C0-3741-AC4C-F30C026C6908}"/>
              </a:ext>
            </a:extLst>
          </p:cNvPr>
          <p:cNvSpPr txBox="1"/>
          <p:nvPr/>
        </p:nvSpPr>
        <p:spPr>
          <a:xfrm>
            <a:off x="5972783" y="338198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Эксперимент</a:t>
            </a:r>
          </a:p>
          <a:p>
            <a:r>
              <a:rPr lang="ru-RU" b="1" dirty="0">
                <a:solidFill>
                  <a:srgbClr val="00B050"/>
                </a:solidFill>
              </a:rPr>
              <a:t>Ожидаемая конверсия 0.013%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1C1A0-F0FF-7142-8894-F41590C8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11" y="978887"/>
            <a:ext cx="6886778" cy="41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1C1A0-F0FF-7142-8894-F41590C8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074324"/>
            <a:ext cx="2700000" cy="16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8CE40-78C3-BB4C-864C-26EC50EC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09" y="1074324"/>
            <a:ext cx="2699999" cy="16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36216-1488-5D43-AFED-4664B3018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36" y="3043217"/>
            <a:ext cx="2700000" cy="16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4F25A-5CD1-3342-AB09-38CCFE6B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467" y="3043217"/>
            <a:ext cx="2700000" cy="16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7ED606-5D8F-2E45-90F1-EFDF3A460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467" y="1074324"/>
            <a:ext cx="2700000" cy="16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1D86B3-EC56-154D-81EF-2D7FD0E0F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008" y="3043217"/>
            <a:ext cx="270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722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453</Words>
  <Application>Microsoft Macintosh PowerPoint</Application>
  <PresentationFormat>On-screen Show (16:9)</PresentationFormat>
  <Paragraphs>112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Roboto</vt:lpstr>
      <vt:lpstr>Roboto</vt:lpstr>
      <vt:lpstr>Cambria Math</vt:lpstr>
      <vt:lpstr>Arial</vt:lpstr>
      <vt:lpstr>Светлая тема</vt:lpstr>
      <vt:lpstr>ML Basic Практика – А/Б тест</vt:lpstr>
      <vt:lpstr>Проверить, идет ли запись</vt:lpstr>
      <vt:lpstr>ML Basic Практика: А/Б тест</vt:lpstr>
      <vt:lpstr>Правила вебинара</vt:lpstr>
      <vt:lpstr>Карта курса</vt:lpstr>
      <vt:lpstr>Случайные величины</vt:lpstr>
      <vt:lpstr>Эксперимент</vt:lpstr>
      <vt:lpstr>Результат</vt:lpstr>
      <vt:lpstr>Результат</vt:lpstr>
      <vt:lpstr>Результат 1000 серий по 1000 значений</vt:lpstr>
      <vt:lpstr>Результат n = 1000</vt:lpstr>
      <vt:lpstr>Результат n = 10.000</vt:lpstr>
      <vt:lpstr>Результат</vt:lpstr>
      <vt:lpstr>Оценка размера выборки</vt:lpstr>
      <vt:lpstr>Вопросы?</vt:lpstr>
      <vt:lpstr>Практика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64</cp:revision>
  <dcterms:modified xsi:type="dcterms:W3CDTF">2024-09-05T13:25:36Z</dcterms:modified>
</cp:coreProperties>
</file>