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37"/>
  </p:notesMasterIdLst>
  <p:sldIdLst>
    <p:sldId id="256" r:id="rId3"/>
    <p:sldId id="257" r:id="rId4"/>
    <p:sldId id="29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311" r:id="rId13"/>
    <p:sldId id="325" r:id="rId14"/>
    <p:sldId id="301" r:id="rId15"/>
    <p:sldId id="315" r:id="rId16"/>
    <p:sldId id="317" r:id="rId17"/>
    <p:sldId id="318" r:id="rId18"/>
    <p:sldId id="319" r:id="rId19"/>
    <p:sldId id="326" r:id="rId20"/>
    <p:sldId id="327" r:id="rId21"/>
    <p:sldId id="275" r:id="rId22"/>
    <p:sldId id="328" r:id="rId23"/>
    <p:sldId id="329" r:id="rId24"/>
    <p:sldId id="330" r:id="rId25"/>
    <p:sldId id="276" r:id="rId26"/>
    <p:sldId id="278" r:id="rId27"/>
    <p:sldId id="279" r:id="rId28"/>
    <p:sldId id="281" r:id="rId29"/>
    <p:sldId id="282" r:id="rId30"/>
    <p:sldId id="283" r:id="rId31"/>
    <p:sldId id="331" r:id="rId32"/>
    <p:sldId id="287" r:id="rId33"/>
    <p:sldId id="288" r:id="rId34"/>
    <p:sldId id="289" r:id="rId35"/>
    <p:sldId id="321" r:id="rId3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23574C-9AE7-4070-A081-93A97D88BCA6}">
  <a:tblStyle styleId="{B623574C-9AE7-4070-A081-93A97D88B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3"/>
    <p:restoredTop sz="94719"/>
  </p:normalViewPr>
  <p:slideViewPr>
    <p:cSldViewPr snapToGrid="0">
      <p:cViewPr varScale="1">
        <p:scale>
          <a:sx n="159" d="100"/>
          <a:sy n="159" d="100"/>
        </p:scale>
        <p:origin x="200" y="880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588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632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761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403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942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610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547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486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44e53ab6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544e53ab6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541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514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68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95885760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95885760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a1909ca3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a1909ca3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88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df6222e6a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df6222e6a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4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ayesian-a-b-testing-in-pymc3-54dceb87af74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pymc.io/projects/examples/en/latest/case_studies/bayesian_ab_testing_introduction.html" TargetMode="External"/><Relationship Id="rId5" Type="http://schemas.openxmlformats.org/officeDocument/2006/relationships/hyperlink" Target="https://medium.com/swlh/bayesian-analysis-for-a-b-testing-a508932ac66c" TargetMode="External"/><Relationship Id="rId4" Type="http://schemas.openxmlformats.org/officeDocument/2006/relationships/hyperlink" Target="https://medium.com/towards-data-science/bayesian-ab-testing-part-i-conversions-ac2635f878ec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90" name="Google Shape;190;p4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 Advanced</a:t>
            </a:r>
            <a:br>
              <a:rPr lang="ru-RU" dirty="0"/>
            </a:br>
            <a:r>
              <a:rPr lang="en-GB" sz="3600" dirty="0"/>
              <a:t>Bayes AB Testing</a:t>
            </a:r>
            <a:endParaRPr lang="ru-RU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Проблема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«классическое» АВ тестирование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6BE2-6BCC-0147-982C-4BDC5CE9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4402"/>
            <a:ext cx="8709450" cy="3631109"/>
          </a:xfrm>
        </p:spPr>
        <p:txBody>
          <a:bodyPr>
            <a:normAutofit/>
          </a:bodyPr>
          <a:lstStyle/>
          <a:p>
            <a:r>
              <a:rPr lang="ru-RU" sz="1900" dirty="0">
                <a:latin typeface="Roboto" panose="02000000000000000000" pitchFamily="2" charset="0"/>
              </a:rPr>
              <a:t>Исследуем изменение дизайна для повышения конверсии.</a:t>
            </a:r>
          </a:p>
          <a:p>
            <a:r>
              <a:rPr lang="ru-RU" sz="1900" dirty="0">
                <a:latin typeface="Roboto" panose="02000000000000000000" pitchFamily="2" charset="0"/>
              </a:rPr>
              <a:t>Эксперимент – изменение дизайна должно повысить конверсию с 0.01 до 0.013.</a:t>
            </a:r>
          </a:p>
          <a:p>
            <a:endParaRPr lang="ru-RU" sz="1900" dirty="0">
              <a:latin typeface="Roboto" panose="02000000000000000000" pitchFamily="2" charset="0"/>
            </a:endParaRPr>
          </a:p>
          <a:p>
            <a:r>
              <a:rPr lang="ru-RU" sz="1900" dirty="0">
                <a:latin typeface="Roboto" panose="02000000000000000000" pitchFamily="2" charset="0"/>
              </a:rPr>
              <a:t>Нулевая гипотеза Н0 – изменение дизайна не вызовет изменений в конверсии. </a:t>
            </a:r>
          </a:p>
          <a:p>
            <a:endParaRPr lang="ru-RU" sz="1900" dirty="0">
              <a:latin typeface="Roboto" panose="02000000000000000000" pitchFamily="2" charset="0"/>
            </a:endParaRPr>
          </a:p>
          <a:p>
            <a:r>
              <a:rPr lang="ru-RU" sz="1900" dirty="0">
                <a:latin typeface="Roboto" panose="02000000000000000000" pitchFamily="2" charset="0"/>
              </a:rPr>
              <a:t>Задача – отклонить нулевую гипотезу.</a:t>
            </a:r>
          </a:p>
        </p:txBody>
      </p:sp>
    </p:spTree>
    <p:extLst>
      <p:ext uri="{BB962C8B-B14F-4D97-AF65-F5344CB8AC3E}">
        <p14:creationId xmlns:p14="http://schemas.microsoft.com/office/powerpoint/2010/main" val="304252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«классическое» АВ тестирование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6BE2-6BCC-0147-982C-4BDC5CE9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60752"/>
            <a:ext cx="8709450" cy="3631109"/>
          </a:xfrm>
        </p:spPr>
        <p:txBody>
          <a:bodyPr>
            <a:normAutofit/>
          </a:bodyPr>
          <a:lstStyle/>
          <a:p>
            <a:r>
              <a:rPr lang="ru-RU" sz="1900" dirty="0">
                <a:latin typeface="Roboto" panose="02000000000000000000" pitchFamily="2" charset="0"/>
              </a:rPr>
              <a:t>Собираем данные.</a:t>
            </a:r>
          </a:p>
          <a:p>
            <a:endParaRPr lang="ru-RU" sz="1900" dirty="0">
              <a:latin typeface="Roboto" panose="02000000000000000000" pitchFamily="2" charset="0"/>
            </a:endParaRPr>
          </a:p>
          <a:p>
            <a:r>
              <a:rPr lang="ru-RU" sz="1900" dirty="0">
                <a:latin typeface="Roboto" panose="02000000000000000000" pitchFamily="2" charset="0"/>
              </a:rPr>
              <a:t>Рассчитываем двухвыборочный </a:t>
            </a:r>
            <a:r>
              <a:rPr lang="en-US" sz="1900" dirty="0">
                <a:latin typeface="Roboto" panose="02000000000000000000" pitchFamily="2" charset="0"/>
              </a:rPr>
              <a:t>t-test </a:t>
            </a:r>
            <a:endParaRPr lang="ru-RU" sz="1900" dirty="0">
              <a:latin typeface="Roboto" panose="02000000000000000000" pitchFamily="2" charset="0"/>
            </a:endParaRPr>
          </a:p>
          <a:p>
            <a:endParaRPr lang="ru-RU" sz="1900" dirty="0">
              <a:latin typeface="Roboto" panose="02000000000000000000" pitchFamily="2" charset="0"/>
            </a:endParaRPr>
          </a:p>
          <a:p>
            <a:r>
              <a:rPr lang="ru-RU" sz="1900" dirty="0">
                <a:latin typeface="Roboto" panose="02000000000000000000" pitchFamily="2" charset="0"/>
              </a:rPr>
              <a:t>Сравниваем </a:t>
            </a:r>
            <a:r>
              <a:rPr lang="en-US" sz="1900" dirty="0">
                <a:latin typeface="Roboto" panose="02000000000000000000" pitchFamily="2" charset="0"/>
              </a:rPr>
              <a:t>p-value </a:t>
            </a:r>
            <a:r>
              <a:rPr lang="ru-RU" sz="1900" dirty="0">
                <a:latin typeface="Roboto" panose="02000000000000000000" pitchFamily="2" charset="0"/>
              </a:rPr>
              <a:t>с уровнем значимости</a:t>
            </a:r>
          </a:p>
          <a:p>
            <a:endParaRPr lang="ru-RU" sz="1900" dirty="0">
              <a:latin typeface="Roboto" panose="02000000000000000000" pitchFamily="2" charset="0"/>
            </a:endParaRPr>
          </a:p>
          <a:p>
            <a:r>
              <a:rPr lang="ru-RU" sz="1900" dirty="0">
                <a:latin typeface="Roboto" panose="02000000000000000000" pitchFamily="2" charset="0"/>
              </a:rPr>
              <a:t>По результатам сравнения отклоняем или нет нулевую гипотезу</a:t>
            </a:r>
          </a:p>
        </p:txBody>
      </p:sp>
    </p:spTree>
    <p:extLst>
      <p:ext uri="{BB962C8B-B14F-4D97-AF65-F5344CB8AC3E}">
        <p14:creationId xmlns:p14="http://schemas.microsoft.com/office/powerpoint/2010/main" val="267553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3BE85-CE7F-8B46-8ED5-CD419324DCC8}"/>
              </a:ext>
            </a:extLst>
          </p:cNvPr>
          <p:cNvSpPr txBox="1"/>
          <p:nvPr/>
        </p:nvSpPr>
        <p:spPr>
          <a:xfrm>
            <a:off x="336550" y="1092200"/>
            <a:ext cx="8520600" cy="3720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3350" indent="0">
              <a:lnSpc>
                <a:spcPct val="120000"/>
              </a:lnSpc>
              <a:spcBef>
                <a:spcPts val="300"/>
              </a:spcBef>
              <a:buClr>
                <a:schemeClr val="dk1"/>
              </a:buClr>
              <a:buSzPts val="1500"/>
              <a:buFont typeface="Roboto"/>
              <a:buNone/>
              <a:defRPr sz="1900">
                <a:solidFill>
                  <a:schemeClr val="dk1"/>
                </a:solidFill>
                <a:latin typeface="Roboto" panose="02000000000000000000" pitchFamily="2" charset="0"/>
                <a:ea typeface="Roboto"/>
                <a:cs typeface="Roboto"/>
                <a:sym typeface="Roboto"/>
              </a:defRPr>
            </a:lvl1pPr>
            <a:lvl2pPr marL="914400" indent="-311150">
              <a:lnSpc>
                <a:spcPct val="120000"/>
              </a:lnSpc>
              <a:spcBef>
                <a:spcPts val="300"/>
              </a:spcBef>
              <a:buClr>
                <a:schemeClr val="dk1"/>
              </a:buClr>
              <a:buSzPts val="1300"/>
              <a:buFont typeface="Roboto"/>
              <a:buChar char="○"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indent="-311150">
              <a:lnSpc>
                <a:spcPct val="120000"/>
              </a:lnSpc>
              <a:spcBef>
                <a:spcPts val="300"/>
              </a:spcBef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indent="-311150">
              <a:lnSpc>
                <a:spcPct val="120000"/>
              </a:lnSpc>
              <a:spcBef>
                <a:spcPts val="300"/>
              </a:spcBef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indent="-311150">
              <a:lnSpc>
                <a:spcPct val="120000"/>
              </a:lnSpc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indent="-311150">
              <a:lnSpc>
                <a:spcPct val="120000"/>
              </a:lnSpc>
              <a:spcBef>
                <a:spcPts val="300"/>
              </a:spcBef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indent="-311150">
              <a:lnSpc>
                <a:spcPct val="120000"/>
              </a:lnSpc>
              <a:spcBef>
                <a:spcPts val="300"/>
              </a:spcBef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indent="-311150">
              <a:lnSpc>
                <a:spcPct val="120000"/>
              </a:lnSpc>
              <a:spcBef>
                <a:spcPts val="300"/>
              </a:spcBef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indent="-311150">
              <a:lnSpc>
                <a:spcPct val="120000"/>
              </a:lnSpc>
              <a:spcBef>
                <a:spcPts val="300"/>
              </a:spcBef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76250" indent="-342900">
              <a:buFont typeface="Arial" panose="020B0604020202020204" pitchFamily="34" charset="0"/>
              <a:buChar char="•"/>
            </a:pPr>
            <a:r>
              <a:rPr lang="ru-RU" dirty="0"/>
              <a:t>Если мы проведем расчетный эксперимент несколько раз, то получим разные результаты. Иногда есть статистическая разница, иногда нет.</a:t>
            </a:r>
          </a:p>
          <a:p>
            <a:pPr marL="47625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476250" indent="-342900">
              <a:buFont typeface="Arial" panose="020B0604020202020204" pitchFamily="34" charset="0"/>
              <a:buChar char="•"/>
            </a:pPr>
            <a:r>
              <a:rPr lang="ru-RU" dirty="0"/>
              <a:t>Как объяснить бизнесу значение </a:t>
            </a:r>
            <a:r>
              <a:rPr lang="en-US" dirty="0"/>
              <a:t>p-value</a:t>
            </a:r>
            <a:r>
              <a:rPr lang="ru-RU" dirty="0"/>
              <a:t> и доверительный интервал</a:t>
            </a:r>
          </a:p>
          <a:p>
            <a:pPr marL="47625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476250" indent="-342900">
              <a:buFont typeface="Arial" panose="020B0604020202020204" pitchFamily="34" charset="0"/>
              <a:buChar char="•"/>
            </a:pPr>
            <a:r>
              <a:rPr lang="ru-RU" dirty="0"/>
              <a:t>Какой минимальный размер выборки для какого различия нужен</a:t>
            </a:r>
          </a:p>
          <a:p>
            <a:pPr marL="47625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476250" indent="-342900">
              <a:buFont typeface="Arial" panose="020B0604020202020204" pitchFamily="34" charset="0"/>
              <a:buChar char="•"/>
            </a:pPr>
            <a:r>
              <a:rPr lang="ru-RU" dirty="0"/>
              <a:t>Соотношение стоимости проведения АВ теста (размер выборки) и эффекта который мы ловим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44735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Расчет АВ теста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5AB58-DB13-0D44-BD01-E76334464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911725"/>
            <a:ext cx="5767077" cy="3901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E3655F-DE96-4746-9FF5-6F1EF5A18392}"/>
              </a:ext>
            </a:extLst>
          </p:cNvPr>
          <p:cNvSpPr txBox="1"/>
          <p:nvPr/>
        </p:nvSpPr>
        <p:spPr>
          <a:xfrm>
            <a:off x="6513095" y="1232922"/>
            <a:ext cx="25080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</a:t>
            </a:r>
            <a:r>
              <a:rPr lang="en-GB" dirty="0"/>
              <a:t>A/B-</a:t>
            </a:r>
            <a:r>
              <a:rPr lang="ru-RU" dirty="0"/>
              <a:t>теста: нет статистически значимого различия </a:t>
            </a:r>
            <a:endParaRPr lang="en-US" dirty="0"/>
          </a:p>
          <a:p>
            <a:endParaRPr lang="en-US" dirty="0"/>
          </a:p>
          <a:p>
            <a:r>
              <a:rPr lang="en-GB" dirty="0" err="1"/>
              <a:t>p_value</a:t>
            </a:r>
            <a:r>
              <a:rPr lang="en-GB" dirty="0"/>
              <a:t>: 0.5745 </a:t>
            </a:r>
          </a:p>
          <a:p>
            <a:endParaRPr lang="en-GB" dirty="0"/>
          </a:p>
          <a:p>
            <a:r>
              <a:rPr lang="ru-RU" dirty="0"/>
              <a:t>Учитывая, что </a:t>
            </a:r>
            <a:r>
              <a:rPr lang="en-GB" dirty="0"/>
              <a:t>H_0 </a:t>
            </a:r>
            <a:r>
              <a:rPr lang="ru-RU" dirty="0"/>
              <a:t>верна, вероятность того, что мы получим наблюдаемый или еще более экстремальный исход, составляет не более </a:t>
            </a:r>
            <a:r>
              <a:rPr lang="ru-RU" b="1" dirty="0"/>
              <a:t>0.5745 %.</a:t>
            </a:r>
            <a:endParaRPr lang="en-RU" b="1" dirty="0"/>
          </a:p>
        </p:txBody>
      </p:sp>
    </p:spTree>
    <p:extLst>
      <p:ext uri="{BB962C8B-B14F-4D97-AF65-F5344CB8AC3E}">
        <p14:creationId xmlns:p14="http://schemas.microsoft.com/office/powerpoint/2010/main" val="250990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Оценка минимальной выборки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0AA699-AACD-4E42-BB3B-EB44DE17B687}"/>
                  </a:ext>
                </a:extLst>
              </p:cNvPr>
              <p:cNvSpPr txBox="1"/>
              <p:nvPr/>
            </p:nvSpPr>
            <p:spPr>
              <a:xfrm>
                <a:off x="311699" y="1466896"/>
                <a:ext cx="8520601" cy="2209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2021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021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021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f>
                                        <m:fPr>
                                          <m:type m:val="skw"/>
                                          <m:ctrlPr>
                                            <a:rPr lang="en-US" i="1">
                                              <a:solidFill>
                                                <a:srgbClr val="2021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rgbClr val="2021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2021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20212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021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021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2021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RU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pPr/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Где: 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i="1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- </a:t>
                </a:r>
                <a:r>
                  <a:rPr lang="ru-RU" dirty="0"/>
                  <a:t>критическое значение </a:t>
                </a:r>
                <a:r>
                  <a:rPr lang="en-GB" dirty="0"/>
                  <a:t>Z-</a:t>
                </a:r>
                <a:r>
                  <a:rPr lang="ru-RU" dirty="0"/>
                  <a:t>статистики для заданного уровня доверия и двустороннего теста.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- </a:t>
                </a:r>
                <a:r>
                  <a:rPr lang="ru-RU" dirty="0"/>
                  <a:t>критическое значение </a:t>
                </a:r>
                <a:r>
                  <a:rPr lang="en-GB" dirty="0"/>
                  <a:t>Z-</a:t>
                </a:r>
                <a:r>
                  <a:rPr lang="ru-RU" dirty="0"/>
                  <a:t>статистики для достижения заданной мощности.</a:t>
                </a:r>
                <a:endParaRPr lang="en-US" dirty="0"/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- </a:t>
                </a:r>
                <a:r>
                  <a:rPr lang="ru-RU" dirty="0"/>
                  <a:t>ожидаемая конверсия (вероятность успеха) в группе.</a:t>
                </a:r>
                <a:endParaRPr lang="en-US" dirty="0"/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- </a:t>
                </a:r>
                <a:r>
                  <a:rPr lang="ru-RU" dirty="0"/>
                  <a:t>минимальная разница между конверсиями, которую вы хотите обнаружить (</a:t>
                </a:r>
                <a:r>
                  <a:rPr lang="en-GB" dirty="0"/>
                  <a:t>effect size).</a:t>
                </a:r>
              </a:p>
              <a:p>
                <a:pPr/>
                <a:endParaRPr lang="en-GB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pPr/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Для озвученных условий размер выборки оценивается в </a:t>
                </a:r>
                <a:r>
                  <a:rPr lang="ru-RU" b="1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22380</a:t>
                </a:r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наблюдений.</a:t>
                </a:r>
                <a:endParaRPr lang="en-RU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0AA699-AACD-4E42-BB3B-EB44DE17B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" y="1466896"/>
                <a:ext cx="8520601" cy="2209707"/>
              </a:xfrm>
              <a:prstGeom prst="rect">
                <a:avLst/>
              </a:prstGeom>
              <a:blipFill>
                <a:blip r:embed="rId3"/>
                <a:stretch>
                  <a:fillRect l="-149" t="-4000" b="-1714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98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Байесовский подход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0AA699-AACD-4E42-BB3B-EB44DE17B687}"/>
                  </a:ext>
                </a:extLst>
              </p:cNvPr>
              <p:cNvSpPr txBox="1"/>
              <p:nvPr/>
            </p:nvSpPr>
            <p:spPr>
              <a:xfrm>
                <a:off x="437907" y="1071180"/>
                <a:ext cx="8520601" cy="342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Будем полагать что мы можем приблизить ожидаемые конверсии </a:t>
                </a:r>
                <a:r>
                  <a:rPr lang="ru-RU" b="1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бета-распределением</a:t>
                </a:r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. Оценим мат ожидание для бета-распределения на уровне нашей текущей конверсии. Это будет наш </a:t>
                </a:r>
                <a:r>
                  <a:rPr lang="en-US" b="1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prior</a:t>
                </a:r>
                <a:r>
                  <a:rPr 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.</a:t>
                </a:r>
                <a:endParaRPr lang="ru-RU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endParaRPr lang="ru-RU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Мат ожидание бета-распределения равно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, соответственно для нашей конверсии</a:t>
                </a:r>
                <a:br>
                  <a:rPr 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</a:br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=99</m:t>
                    </m:r>
                  </m:oMath>
                </a14:m>
                <a:endParaRPr lang="ru-RU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endParaRPr lang="ru-RU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endParaRPr lang="ru-RU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r>
                  <a:rPr lang="ru-RU" b="1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Нулевая гипотеза </a:t>
                </a:r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говорит нам, что конверсия не изменится, значит задаем распределение коэффициентов конверсии в обоих группах </a:t>
                </a:r>
                <a:r>
                  <a:rPr lang="ru-RU" b="1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одним и тем же </a:t>
                </a:r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бета-распределением.</a:t>
                </a:r>
              </a:p>
              <a:p>
                <a:endParaRPr lang="ru-RU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Исходы </a:t>
                </a:r>
                <a:r>
                  <a:rPr lang="ru-RU" dirty="0" err="1">
                    <a:solidFill>
                      <a:srgbClr val="202122"/>
                    </a:solidFill>
                    <a:latin typeface="Arial" panose="020B0604020202020204" pitchFamily="34" charset="0"/>
                  </a:rPr>
                  <a:t>бинарны</a:t>
                </a:r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– значит модель распределение Бернулли.</a:t>
                </a:r>
              </a:p>
              <a:p>
                <a:endParaRPr lang="ru-RU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Для оценки </a:t>
                </a:r>
                <a:r>
                  <a:rPr lang="ru-RU" dirty="0" err="1">
                    <a:solidFill>
                      <a:srgbClr val="202122"/>
                    </a:solidFill>
                    <a:latin typeface="Arial" panose="020B0604020202020204" pitchFamily="34" charset="0"/>
                  </a:rPr>
                  <a:t>постериора</a:t>
                </a:r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передаем модели наблюдаемые данные.</a:t>
                </a:r>
              </a:p>
              <a:p>
                <a:endParaRPr lang="ru-RU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Вызываем оценку </a:t>
                </a:r>
                <a:r>
                  <a:rPr lang="ru-RU" dirty="0" err="1">
                    <a:solidFill>
                      <a:srgbClr val="202122"/>
                    </a:solidFill>
                    <a:latin typeface="Arial" panose="020B0604020202020204" pitchFamily="34" charset="0"/>
                  </a:rPr>
                  <a:t>постериора</a:t>
                </a:r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и сравниваем средние.</a:t>
                </a:r>
                <a:endParaRPr lang="en-RU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0AA699-AACD-4E42-BB3B-EB44DE17B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07" y="1071180"/>
                <a:ext cx="8520601" cy="3424592"/>
              </a:xfrm>
              <a:prstGeom prst="rect">
                <a:avLst/>
              </a:prstGeom>
              <a:blipFill>
                <a:blip r:embed="rId3"/>
                <a:stretch>
                  <a:fillRect l="-149" t="-370" b="-111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117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Интерпретация результатов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3FB7D8-EB22-E844-B8CF-D4AD1EFD5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6" y="947997"/>
            <a:ext cx="8005011" cy="3904884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08736F1F-9E96-A648-BD8B-8BD751923AB9}"/>
              </a:ext>
            </a:extLst>
          </p:cNvPr>
          <p:cNvSpPr/>
          <p:nvPr/>
        </p:nvSpPr>
        <p:spPr>
          <a:xfrm>
            <a:off x="4235211" y="4515416"/>
            <a:ext cx="573766" cy="433574"/>
          </a:xfrm>
          <a:custGeom>
            <a:avLst/>
            <a:gdLst>
              <a:gd name="connsiteX0" fmla="*/ 293029 w 573766"/>
              <a:gd name="connsiteY0" fmla="*/ 72626 h 433574"/>
              <a:gd name="connsiteX1" fmla="*/ 236882 w 573766"/>
              <a:gd name="connsiteY1" fmla="*/ 80648 h 433574"/>
              <a:gd name="connsiteX2" fmla="*/ 148650 w 573766"/>
              <a:gd name="connsiteY2" fmla="*/ 88669 h 433574"/>
              <a:gd name="connsiteX3" fmla="*/ 68439 w 573766"/>
              <a:gd name="connsiteY3" fmla="*/ 104711 h 433574"/>
              <a:gd name="connsiteX4" fmla="*/ 20313 w 573766"/>
              <a:gd name="connsiteY4" fmla="*/ 120753 h 433574"/>
              <a:gd name="connsiteX5" fmla="*/ 12292 w 573766"/>
              <a:gd name="connsiteY5" fmla="*/ 313258 h 433574"/>
              <a:gd name="connsiteX6" fmla="*/ 20313 w 573766"/>
              <a:gd name="connsiteY6" fmla="*/ 337321 h 433574"/>
              <a:gd name="connsiteX7" fmla="*/ 68439 w 573766"/>
              <a:gd name="connsiteY7" fmla="*/ 369405 h 433574"/>
              <a:gd name="connsiteX8" fmla="*/ 132608 w 573766"/>
              <a:gd name="connsiteY8" fmla="*/ 401490 h 433574"/>
              <a:gd name="connsiteX9" fmla="*/ 156671 w 573766"/>
              <a:gd name="connsiteY9" fmla="*/ 417532 h 433574"/>
              <a:gd name="connsiteX10" fmla="*/ 244903 w 573766"/>
              <a:gd name="connsiteY10" fmla="*/ 433574 h 433574"/>
              <a:gd name="connsiteX11" fmla="*/ 485534 w 573766"/>
              <a:gd name="connsiteY11" fmla="*/ 425553 h 433574"/>
              <a:gd name="connsiteX12" fmla="*/ 509597 w 573766"/>
              <a:gd name="connsiteY12" fmla="*/ 417532 h 433574"/>
              <a:gd name="connsiteX13" fmla="*/ 533661 w 573766"/>
              <a:gd name="connsiteY13" fmla="*/ 401490 h 433574"/>
              <a:gd name="connsiteX14" fmla="*/ 565745 w 573766"/>
              <a:gd name="connsiteY14" fmla="*/ 329300 h 433574"/>
              <a:gd name="connsiteX15" fmla="*/ 573766 w 573766"/>
              <a:gd name="connsiteY15" fmla="*/ 305237 h 433574"/>
              <a:gd name="connsiteX16" fmla="*/ 565745 w 573766"/>
              <a:gd name="connsiteY16" fmla="*/ 233048 h 433574"/>
              <a:gd name="connsiteX17" fmla="*/ 549703 w 573766"/>
              <a:gd name="connsiteY17" fmla="*/ 217005 h 433574"/>
              <a:gd name="connsiteX18" fmla="*/ 517618 w 573766"/>
              <a:gd name="connsiteY18" fmla="*/ 176900 h 433574"/>
              <a:gd name="connsiteX19" fmla="*/ 493555 w 573766"/>
              <a:gd name="connsiteY19" fmla="*/ 160858 h 433574"/>
              <a:gd name="connsiteX20" fmla="*/ 397303 w 573766"/>
              <a:gd name="connsiteY20" fmla="*/ 80648 h 433574"/>
              <a:gd name="connsiteX21" fmla="*/ 373239 w 573766"/>
              <a:gd name="connsiteY21" fmla="*/ 64605 h 433574"/>
              <a:gd name="connsiteX22" fmla="*/ 276987 w 573766"/>
              <a:gd name="connsiteY22" fmla="*/ 32521 h 433574"/>
              <a:gd name="connsiteX23" fmla="*/ 252924 w 573766"/>
              <a:gd name="connsiteY23" fmla="*/ 24500 h 433574"/>
              <a:gd name="connsiteX24" fmla="*/ 228861 w 573766"/>
              <a:gd name="connsiteY24" fmla="*/ 16479 h 433574"/>
              <a:gd name="connsiteX25" fmla="*/ 84482 w 573766"/>
              <a:gd name="connsiteY25" fmla="*/ 437 h 433574"/>
              <a:gd name="connsiteX26" fmla="*/ 28334 w 573766"/>
              <a:gd name="connsiteY26" fmla="*/ 437 h 43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3766" h="433574">
                <a:moveTo>
                  <a:pt x="293029" y="72626"/>
                </a:moveTo>
                <a:cubicBezTo>
                  <a:pt x="274313" y="75300"/>
                  <a:pt x="255672" y="78560"/>
                  <a:pt x="236882" y="80648"/>
                </a:cubicBezTo>
                <a:cubicBezTo>
                  <a:pt x="207531" y="83909"/>
                  <a:pt x="177885" y="84493"/>
                  <a:pt x="148650" y="88669"/>
                </a:cubicBezTo>
                <a:cubicBezTo>
                  <a:pt x="121658" y="92525"/>
                  <a:pt x="94306" y="96089"/>
                  <a:pt x="68439" y="104711"/>
                </a:cubicBezTo>
                <a:lnTo>
                  <a:pt x="20313" y="120753"/>
                </a:lnTo>
                <a:cubicBezTo>
                  <a:pt x="-9225" y="209368"/>
                  <a:pt x="-1644" y="166927"/>
                  <a:pt x="12292" y="313258"/>
                </a:cubicBezTo>
                <a:cubicBezTo>
                  <a:pt x="13094" y="321675"/>
                  <a:pt x="14334" y="331342"/>
                  <a:pt x="20313" y="337321"/>
                </a:cubicBezTo>
                <a:cubicBezTo>
                  <a:pt x="33946" y="350954"/>
                  <a:pt x="54806" y="355772"/>
                  <a:pt x="68439" y="369405"/>
                </a:cubicBezTo>
                <a:cubicBezTo>
                  <a:pt x="121172" y="422138"/>
                  <a:pt x="22007" y="327756"/>
                  <a:pt x="132608" y="401490"/>
                </a:cubicBezTo>
                <a:cubicBezTo>
                  <a:pt x="140629" y="406837"/>
                  <a:pt x="147810" y="413735"/>
                  <a:pt x="156671" y="417532"/>
                </a:cubicBezTo>
                <a:cubicBezTo>
                  <a:pt x="175581" y="425636"/>
                  <a:pt x="231892" y="431715"/>
                  <a:pt x="244903" y="433574"/>
                </a:cubicBezTo>
                <a:cubicBezTo>
                  <a:pt x="325113" y="430900"/>
                  <a:pt x="405426" y="430408"/>
                  <a:pt x="485534" y="425553"/>
                </a:cubicBezTo>
                <a:cubicBezTo>
                  <a:pt x="493973" y="425042"/>
                  <a:pt x="502035" y="421313"/>
                  <a:pt x="509597" y="417532"/>
                </a:cubicBezTo>
                <a:cubicBezTo>
                  <a:pt x="518220" y="413221"/>
                  <a:pt x="525640" y="406837"/>
                  <a:pt x="533661" y="401490"/>
                </a:cubicBezTo>
                <a:cubicBezTo>
                  <a:pt x="559083" y="363356"/>
                  <a:pt x="546654" y="386572"/>
                  <a:pt x="565745" y="329300"/>
                </a:cubicBezTo>
                <a:lnTo>
                  <a:pt x="573766" y="305237"/>
                </a:lnTo>
                <a:cubicBezTo>
                  <a:pt x="571092" y="281174"/>
                  <a:pt x="572115" y="256406"/>
                  <a:pt x="565745" y="233048"/>
                </a:cubicBezTo>
                <a:cubicBezTo>
                  <a:pt x="563755" y="225752"/>
                  <a:pt x="554427" y="222910"/>
                  <a:pt x="549703" y="217005"/>
                </a:cubicBezTo>
                <a:cubicBezTo>
                  <a:pt x="531173" y="193842"/>
                  <a:pt x="539139" y="194116"/>
                  <a:pt x="517618" y="176900"/>
                </a:cubicBezTo>
                <a:cubicBezTo>
                  <a:pt x="510090" y="170878"/>
                  <a:pt x="500760" y="167262"/>
                  <a:pt x="493555" y="160858"/>
                </a:cubicBezTo>
                <a:cubicBezTo>
                  <a:pt x="400914" y="78511"/>
                  <a:pt x="490550" y="142813"/>
                  <a:pt x="397303" y="80648"/>
                </a:cubicBezTo>
                <a:cubicBezTo>
                  <a:pt x="389282" y="75300"/>
                  <a:pt x="382385" y="67654"/>
                  <a:pt x="373239" y="64605"/>
                </a:cubicBezTo>
                <a:lnTo>
                  <a:pt x="276987" y="32521"/>
                </a:lnTo>
                <a:lnTo>
                  <a:pt x="252924" y="24500"/>
                </a:lnTo>
                <a:cubicBezTo>
                  <a:pt x="244903" y="21826"/>
                  <a:pt x="237201" y="17869"/>
                  <a:pt x="228861" y="16479"/>
                </a:cubicBezTo>
                <a:cubicBezTo>
                  <a:pt x="164272" y="5714"/>
                  <a:pt x="166663" y="4762"/>
                  <a:pt x="84482" y="437"/>
                </a:cubicBezTo>
                <a:cubicBezTo>
                  <a:pt x="65792" y="-547"/>
                  <a:pt x="47050" y="437"/>
                  <a:pt x="28334" y="43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F19C8C2-00CE-DC46-A85D-9964A0D3DD48}"/>
              </a:ext>
            </a:extLst>
          </p:cNvPr>
          <p:cNvSpPr/>
          <p:nvPr/>
        </p:nvSpPr>
        <p:spPr>
          <a:xfrm>
            <a:off x="1491916" y="4274584"/>
            <a:ext cx="417095" cy="281374"/>
          </a:xfrm>
          <a:custGeom>
            <a:avLst/>
            <a:gdLst>
              <a:gd name="connsiteX0" fmla="*/ 256674 w 417095"/>
              <a:gd name="connsiteY0" fmla="*/ 64806 h 281374"/>
              <a:gd name="connsiteX1" fmla="*/ 200527 w 417095"/>
              <a:gd name="connsiteY1" fmla="*/ 72827 h 281374"/>
              <a:gd name="connsiteX2" fmla="*/ 16042 w 417095"/>
              <a:gd name="connsiteY2" fmla="*/ 80848 h 281374"/>
              <a:gd name="connsiteX3" fmla="*/ 24063 w 417095"/>
              <a:gd name="connsiteY3" fmla="*/ 128974 h 281374"/>
              <a:gd name="connsiteX4" fmla="*/ 32085 w 417095"/>
              <a:gd name="connsiteY4" fmla="*/ 185121 h 281374"/>
              <a:gd name="connsiteX5" fmla="*/ 40106 w 417095"/>
              <a:gd name="connsiteY5" fmla="*/ 209185 h 281374"/>
              <a:gd name="connsiteX6" fmla="*/ 88232 w 417095"/>
              <a:gd name="connsiteY6" fmla="*/ 233248 h 281374"/>
              <a:gd name="connsiteX7" fmla="*/ 160421 w 417095"/>
              <a:gd name="connsiteY7" fmla="*/ 265332 h 281374"/>
              <a:gd name="connsiteX8" fmla="*/ 184485 w 417095"/>
              <a:gd name="connsiteY8" fmla="*/ 273353 h 281374"/>
              <a:gd name="connsiteX9" fmla="*/ 208548 w 417095"/>
              <a:gd name="connsiteY9" fmla="*/ 281374 h 281374"/>
              <a:gd name="connsiteX10" fmla="*/ 360948 w 417095"/>
              <a:gd name="connsiteY10" fmla="*/ 257311 h 281374"/>
              <a:gd name="connsiteX11" fmla="*/ 385011 w 417095"/>
              <a:gd name="connsiteY11" fmla="*/ 241269 h 281374"/>
              <a:gd name="connsiteX12" fmla="*/ 401053 w 417095"/>
              <a:gd name="connsiteY12" fmla="*/ 217206 h 281374"/>
              <a:gd name="connsiteX13" fmla="*/ 417095 w 417095"/>
              <a:gd name="connsiteY13" fmla="*/ 169079 h 281374"/>
              <a:gd name="connsiteX14" fmla="*/ 385011 w 417095"/>
              <a:gd name="connsiteY14" fmla="*/ 104911 h 281374"/>
              <a:gd name="connsiteX15" fmla="*/ 336885 w 417095"/>
              <a:gd name="connsiteY15" fmla="*/ 88869 h 281374"/>
              <a:gd name="connsiteX16" fmla="*/ 312821 w 417095"/>
              <a:gd name="connsiteY16" fmla="*/ 80848 h 281374"/>
              <a:gd name="connsiteX17" fmla="*/ 288758 w 417095"/>
              <a:gd name="connsiteY17" fmla="*/ 64806 h 281374"/>
              <a:gd name="connsiteX18" fmla="*/ 216569 w 417095"/>
              <a:gd name="connsiteY18" fmla="*/ 40743 h 281374"/>
              <a:gd name="connsiteX19" fmla="*/ 168442 w 417095"/>
              <a:gd name="connsiteY19" fmla="*/ 24700 h 281374"/>
              <a:gd name="connsiteX20" fmla="*/ 144379 w 417095"/>
              <a:gd name="connsiteY20" fmla="*/ 16679 h 281374"/>
              <a:gd name="connsiteX21" fmla="*/ 104274 w 417095"/>
              <a:gd name="connsiteY21" fmla="*/ 8658 h 281374"/>
              <a:gd name="connsiteX22" fmla="*/ 56148 w 417095"/>
              <a:gd name="connsiteY22" fmla="*/ 637 h 281374"/>
              <a:gd name="connsiteX23" fmla="*/ 0 w 417095"/>
              <a:gd name="connsiteY23" fmla="*/ 637 h 28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7095" h="281374">
                <a:moveTo>
                  <a:pt x="256674" y="64806"/>
                </a:moveTo>
                <a:cubicBezTo>
                  <a:pt x="237958" y="67480"/>
                  <a:pt x="219391" y="71569"/>
                  <a:pt x="200527" y="72827"/>
                </a:cubicBezTo>
                <a:cubicBezTo>
                  <a:pt x="139110" y="76921"/>
                  <a:pt x="74698" y="62185"/>
                  <a:pt x="16042" y="80848"/>
                </a:cubicBezTo>
                <a:cubicBezTo>
                  <a:pt x="544" y="85779"/>
                  <a:pt x="21590" y="112900"/>
                  <a:pt x="24063" y="128974"/>
                </a:cubicBezTo>
                <a:cubicBezTo>
                  <a:pt x="26938" y="147660"/>
                  <a:pt x="28377" y="166582"/>
                  <a:pt x="32085" y="185121"/>
                </a:cubicBezTo>
                <a:cubicBezTo>
                  <a:pt x="33743" y="193412"/>
                  <a:pt x="34824" y="202583"/>
                  <a:pt x="40106" y="209185"/>
                </a:cubicBezTo>
                <a:cubicBezTo>
                  <a:pt x="55430" y="228341"/>
                  <a:pt x="68858" y="223561"/>
                  <a:pt x="88232" y="233248"/>
                </a:cubicBezTo>
                <a:cubicBezTo>
                  <a:pt x="164496" y="271380"/>
                  <a:pt x="36264" y="223947"/>
                  <a:pt x="160421" y="265332"/>
                </a:cubicBezTo>
                <a:lnTo>
                  <a:pt x="184485" y="273353"/>
                </a:lnTo>
                <a:lnTo>
                  <a:pt x="208548" y="281374"/>
                </a:lnTo>
                <a:cubicBezTo>
                  <a:pt x="235067" y="279334"/>
                  <a:pt x="325645" y="280846"/>
                  <a:pt x="360948" y="257311"/>
                </a:cubicBezTo>
                <a:lnTo>
                  <a:pt x="385011" y="241269"/>
                </a:lnTo>
                <a:cubicBezTo>
                  <a:pt x="390358" y="233248"/>
                  <a:pt x="397138" y="226015"/>
                  <a:pt x="401053" y="217206"/>
                </a:cubicBezTo>
                <a:cubicBezTo>
                  <a:pt x="407921" y="201753"/>
                  <a:pt x="417095" y="169079"/>
                  <a:pt x="417095" y="169079"/>
                </a:cubicBezTo>
                <a:cubicBezTo>
                  <a:pt x="410900" y="138104"/>
                  <a:pt x="415344" y="121763"/>
                  <a:pt x="385011" y="104911"/>
                </a:cubicBezTo>
                <a:cubicBezTo>
                  <a:pt x="370229" y="96699"/>
                  <a:pt x="352927" y="94216"/>
                  <a:pt x="336885" y="88869"/>
                </a:cubicBezTo>
                <a:lnTo>
                  <a:pt x="312821" y="80848"/>
                </a:lnTo>
                <a:cubicBezTo>
                  <a:pt x="304800" y="75501"/>
                  <a:pt x="297567" y="68721"/>
                  <a:pt x="288758" y="64806"/>
                </a:cubicBezTo>
                <a:cubicBezTo>
                  <a:pt x="288753" y="64804"/>
                  <a:pt x="228603" y="44755"/>
                  <a:pt x="216569" y="40743"/>
                </a:cubicBezTo>
                <a:lnTo>
                  <a:pt x="168442" y="24700"/>
                </a:lnTo>
                <a:cubicBezTo>
                  <a:pt x="160421" y="22026"/>
                  <a:pt x="152670" y="18337"/>
                  <a:pt x="144379" y="16679"/>
                </a:cubicBezTo>
                <a:lnTo>
                  <a:pt x="104274" y="8658"/>
                </a:lnTo>
                <a:cubicBezTo>
                  <a:pt x="88273" y="5749"/>
                  <a:pt x="72363" y="1884"/>
                  <a:pt x="56148" y="637"/>
                </a:cubicBezTo>
                <a:cubicBezTo>
                  <a:pt x="37487" y="-798"/>
                  <a:pt x="18716" y="637"/>
                  <a:pt x="0" y="63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26301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Увеличение объемов выборки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51B8A-94EF-7948-AEE4-3E2FE0FBC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76" y="911429"/>
            <a:ext cx="7980947" cy="3910435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08736F1F-9E96-A648-BD8B-8BD751923AB9}"/>
              </a:ext>
            </a:extLst>
          </p:cNvPr>
          <p:cNvSpPr/>
          <p:nvPr/>
        </p:nvSpPr>
        <p:spPr>
          <a:xfrm>
            <a:off x="4187084" y="4513445"/>
            <a:ext cx="573766" cy="433574"/>
          </a:xfrm>
          <a:custGeom>
            <a:avLst/>
            <a:gdLst>
              <a:gd name="connsiteX0" fmla="*/ 293029 w 573766"/>
              <a:gd name="connsiteY0" fmla="*/ 72626 h 433574"/>
              <a:gd name="connsiteX1" fmla="*/ 236882 w 573766"/>
              <a:gd name="connsiteY1" fmla="*/ 80648 h 433574"/>
              <a:gd name="connsiteX2" fmla="*/ 148650 w 573766"/>
              <a:gd name="connsiteY2" fmla="*/ 88669 h 433574"/>
              <a:gd name="connsiteX3" fmla="*/ 68439 w 573766"/>
              <a:gd name="connsiteY3" fmla="*/ 104711 h 433574"/>
              <a:gd name="connsiteX4" fmla="*/ 20313 w 573766"/>
              <a:gd name="connsiteY4" fmla="*/ 120753 h 433574"/>
              <a:gd name="connsiteX5" fmla="*/ 12292 w 573766"/>
              <a:gd name="connsiteY5" fmla="*/ 313258 h 433574"/>
              <a:gd name="connsiteX6" fmla="*/ 20313 w 573766"/>
              <a:gd name="connsiteY6" fmla="*/ 337321 h 433574"/>
              <a:gd name="connsiteX7" fmla="*/ 68439 w 573766"/>
              <a:gd name="connsiteY7" fmla="*/ 369405 h 433574"/>
              <a:gd name="connsiteX8" fmla="*/ 132608 w 573766"/>
              <a:gd name="connsiteY8" fmla="*/ 401490 h 433574"/>
              <a:gd name="connsiteX9" fmla="*/ 156671 w 573766"/>
              <a:gd name="connsiteY9" fmla="*/ 417532 h 433574"/>
              <a:gd name="connsiteX10" fmla="*/ 244903 w 573766"/>
              <a:gd name="connsiteY10" fmla="*/ 433574 h 433574"/>
              <a:gd name="connsiteX11" fmla="*/ 485534 w 573766"/>
              <a:gd name="connsiteY11" fmla="*/ 425553 h 433574"/>
              <a:gd name="connsiteX12" fmla="*/ 509597 w 573766"/>
              <a:gd name="connsiteY12" fmla="*/ 417532 h 433574"/>
              <a:gd name="connsiteX13" fmla="*/ 533661 w 573766"/>
              <a:gd name="connsiteY13" fmla="*/ 401490 h 433574"/>
              <a:gd name="connsiteX14" fmla="*/ 565745 w 573766"/>
              <a:gd name="connsiteY14" fmla="*/ 329300 h 433574"/>
              <a:gd name="connsiteX15" fmla="*/ 573766 w 573766"/>
              <a:gd name="connsiteY15" fmla="*/ 305237 h 433574"/>
              <a:gd name="connsiteX16" fmla="*/ 565745 w 573766"/>
              <a:gd name="connsiteY16" fmla="*/ 233048 h 433574"/>
              <a:gd name="connsiteX17" fmla="*/ 549703 w 573766"/>
              <a:gd name="connsiteY17" fmla="*/ 217005 h 433574"/>
              <a:gd name="connsiteX18" fmla="*/ 517618 w 573766"/>
              <a:gd name="connsiteY18" fmla="*/ 176900 h 433574"/>
              <a:gd name="connsiteX19" fmla="*/ 493555 w 573766"/>
              <a:gd name="connsiteY19" fmla="*/ 160858 h 433574"/>
              <a:gd name="connsiteX20" fmla="*/ 397303 w 573766"/>
              <a:gd name="connsiteY20" fmla="*/ 80648 h 433574"/>
              <a:gd name="connsiteX21" fmla="*/ 373239 w 573766"/>
              <a:gd name="connsiteY21" fmla="*/ 64605 h 433574"/>
              <a:gd name="connsiteX22" fmla="*/ 276987 w 573766"/>
              <a:gd name="connsiteY22" fmla="*/ 32521 h 433574"/>
              <a:gd name="connsiteX23" fmla="*/ 252924 w 573766"/>
              <a:gd name="connsiteY23" fmla="*/ 24500 h 433574"/>
              <a:gd name="connsiteX24" fmla="*/ 228861 w 573766"/>
              <a:gd name="connsiteY24" fmla="*/ 16479 h 433574"/>
              <a:gd name="connsiteX25" fmla="*/ 84482 w 573766"/>
              <a:gd name="connsiteY25" fmla="*/ 437 h 433574"/>
              <a:gd name="connsiteX26" fmla="*/ 28334 w 573766"/>
              <a:gd name="connsiteY26" fmla="*/ 437 h 43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3766" h="433574">
                <a:moveTo>
                  <a:pt x="293029" y="72626"/>
                </a:moveTo>
                <a:cubicBezTo>
                  <a:pt x="274313" y="75300"/>
                  <a:pt x="255672" y="78560"/>
                  <a:pt x="236882" y="80648"/>
                </a:cubicBezTo>
                <a:cubicBezTo>
                  <a:pt x="207531" y="83909"/>
                  <a:pt x="177885" y="84493"/>
                  <a:pt x="148650" y="88669"/>
                </a:cubicBezTo>
                <a:cubicBezTo>
                  <a:pt x="121658" y="92525"/>
                  <a:pt x="94306" y="96089"/>
                  <a:pt x="68439" y="104711"/>
                </a:cubicBezTo>
                <a:lnTo>
                  <a:pt x="20313" y="120753"/>
                </a:lnTo>
                <a:cubicBezTo>
                  <a:pt x="-9225" y="209368"/>
                  <a:pt x="-1644" y="166927"/>
                  <a:pt x="12292" y="313258"/>
                </a:cubicBezTo>
                <a:cubicBezTo>
                  <a:pt x="13094" y="321675"/>
                  <a:pt x="14334" y="331342"/>
                  <a:pt x="20313" y="337321"/>
                </a:cubicBezTo>
                <a:cubicBezTo>
                  <a:pt x="33946" y="350954"/>
                  <a:pt x="54806" y="355772"/>
                  <a:pt x="68439" y="369405"/>
                </a:cubicBezTo>
                <a:cubicBezTo>
                  <a:pt x="121172" y="422138"/>
                  <a:pt x="22007" y="327756"/>
                  <a:pt x="132608" y="401490"/>
                </a:cubicBezTo>
                <a:cubicBezTo>
                  <a:pt x="140629" y="406837"/>
                  <a:pt x="147810" y="413735"/>
                  <a:pt x="156671" y="417532"/>
                </a:cubicBezTo>
                <a:cubicBezTo>
                  <a:pt x="175581" y="425636"/>
                  <a:pt x="231892" y="431715"/>
                  <a:pt x="244903" y="433574"/>
                </a:cubicBezTo>
                <a:cubicBezTo>
                  <a:pt x="325113" y="430900"/>
                  <a:pt x="405426" y="430408"/>
                  <a:pt x="485534" y="425553"/>
                </a:cubicBezTo>
                <a:cubicBezTo>
                  <a:pt x="493973" y="425042"/>
                  <a:pt x="502035" y="421313"/>
                  <a:pt x="509597" y="417532"/>
                </a:cubicBezTo>
                <a:cubicBezTo>
                  <a:pt x="518220" y="413221"/>
                  <a:pt x="525640" y="406837"/>
                  <a:pt x="533661" y="401490"/>
                </a:cubicBezTo>
                <a:cubicBezTo>
                  <a:pt x="559083" y="363356"/>
                  <a:pt x="546654" y="386572"/>
                  <a:pt x="565745" y="329300"/>
                </a:cubicBezTo>
                <a:lnTo>
                  <a:pt x="573766" y="305237"/>
                </a:lnTo>
                <a:cubicBezTo>
                  <a:pt x="571092" y="281174"/>
                  <a:pt x="572115" y="256406"/>
                  <a:pt x="565745" y="233048"/>
                </a:cubicBezTo>
                <a:cubicBezTo>
                  <a:pt x="563755" y="225752"/>
                  <a:pt x="554427" y="222910"/>
                  <a:pt x="549703" y="217005"/>
                </a:cubicBezTo>
                <a:cubicBezTo>
                  <a:pt x="531173" y="193842"/>
                  <a:pt x="539139" y="194116"/>
                  <a:pt x="517618" y="176900"/>
                </a:cubicBezTo>
                <a:cubicBezTo>
                  <a:pt x="510090" y="170878"/>
                  <a:pt x="500760" y="167262"/>
                  <a:pt x="493555" y="160858"/>
                </a:cubicBezTo>
                <a:cubicBezTo>
                  <a:pt x="400914" y="78511"/>
                  <a:pt x="490550" y="142813"/>
                  <a:pt x="397303" y="80648"/>
                </a:cubicBezTo>
                <a:cubicBezTo>
                  <a:pt x="389282" y="75300"/>
                  <a:pt x="382385" y="67654"/>
                  <a:pt x="373239" y="64605"/>
                </a:cubicBezTo>
                <a:lnTo>
                  <a:pt x="276987" y="32521"/>
                </a:lnTo>
                <a:lnTo>
                  <a:pt x="252924" y="24500"/>
                </a:lnTo>
                <a:cubicBezTo>
                  <a:pt x="244903" y="21826"/>
                  <a:pt x="237201" y="17869"/>
                  <a:pt x="228861" y="16479"/>
                </a:cubicBezTo>
                <a:cubicBezTo>
                  <a:pt x="164272" y="5714"/>
                  <a:pt x="166663" y="4762"/>
                  <a:pt x="84482" y="437"/>
                </a:cubicBezTo>
                <a:cubicBezTo>
                  <a:pt x="65792" y="-547"/>
                  <a:pt x="47050" y="437"/>
                  <a:pt x="28334" y="43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F19C8C2-00CE-DC46-A85D-9964A0D3DD48}"/>
              </a:ext>
            </a:extLst>
          </p:cNvPr>
          <p:cNvSpPr/>
          <p:nvPr/>
        </p:nvSpPr>
        <p:spPr>
          <a:xfrm>
            <a:off x="1491915" y="4232071"/>
            <a:ext cx="417095" cy="281374"/>
          </a:xfrm>
          <a:custGeom>
            <a:avLst/>
            <a:gdLst>
              <a:gd name="connsiteX0" fmla="*/ 256674 w 417095"/>
              <a:gd name="connsiteY0" fmla="*/ 64806 h 281374"/>
              <a:gd name="connsiteX1" fmla="*/ 200527 w 417095"/>
              <a:gd name="connsiteY1" fmla="*/ 72827 h 281374"/>
              <a:gd name="connsiteX2" fmla="*/ 16042 w 417095"/>
              <a:gd name="connsiteY2" fmla="*/ 80848 h 281374"/>
              <a:gd name="connsiteX3" fmla="*/ 24063 w 417095"/>
              <a:gd name="connsiteY3" fmla="*/ 128974 h 281374"/>
              <a:gd name="connsiteX4" fmla="*/ 32085 w 417095"/>
              <a:gd name="connsiteY4" fmla="*/ 185121 h 281374"/>
              <a:gd name="connsiteX5" fmla="*/ 40106 w 417095"/>
              <a:gd name="connsiteY5" fmla="*/ 209185 h 281374"/>
              <a:gd name="connsiteX6" fmla="*/ 88232 w 417095"/>
              <a:gd name="connsiteY6" fmla="*/ 233248 h 281374"/>
              <a:gd name="connsiteX7" fmla="*/ 160421 w 417095"/>
              <a:gd name="connsiteY7" fmla="*/ 265332 h 281374"/>
              <a:gd name="connsiteX8" fmla="*/ 184485 w 417095"/>
              <a:gd name="connsiteY8" fmla="*/ 273353 h 281374"/>
              <a:gd name="connsiteX9" fmla="*/ 208548 w 417095"/>
              <a:gd name="connsiteY9" fmla="*/ 281374 h 281374"/>
              <a:gd name="connsiteX10" fmla="*/ 360948 w 417095"/>
              <a:gd name="connsiteY10" fmla="*/ 257311 h 281374"/>
              <a:gd name="connsiteX11" fmla="*/ 385011 w 417095"/>
              <a:gd name="connsiteY11" fmla="*/ 241269 h 281374"/>
              <a:gd name="connsiteX12" fmla="*/ 401053 w 417095"/>
              <a:gd name="connsiteY12" fmla="*/ 217206 h 281374"/>
              <a:gd name="connsiteX13" fmla="*/ 417095 w 417095"/>
              <a:gd name="connsiteY13" fmla="*/ 169079 h 281374"/>
              <a:gd name="connsiteX14" fmla="*/ 385011 w 417095"/>
              <a:gd name="connsiteY14" fmla="*/ 104911 h 281374"/>
              <a:gd name="connsiteX15" fmla="*/ 336885 w 417095"/>
              <a:gd name="connsiteY15" fmla="*/ 88869 h 281374"/>
              <a:gd name="connsiteX16" fmla="*/ 312821 w 417095"/>
              <a:gd name="connsiteY16" fmla="*/ 80848 h 281374"/>
              <a:gd name="connsiteX17" fmla="*/ 288758 w 417095"/>
              <a:gd name="connsiteY17" fmla="*/ 64806 h 281374"/>
              <a:gd name="connsiteX18" fmla="*/ 216569 w 417095"/>
              <a:gd name="connsiteY18" fmla="*/ 40743 h 281374"/>
              <a:gd name="connsiteX19" fmla="*/ 168442 w 417095"/>
              <a:gd name="connsiteY19" fmla="*/ 24700 h 281374"/>
              <a:gd name="connsiteX20" fmla="*/ 144379 w 417095"/>
              <a:gd name="connsiteY20" fmla="*/ 16679 h 281374"/>
              <a:gd name="connsiteX21" fmla="*/ 104274 w 417095"/>
              <a:gd name="connsiteY21" fmla="*/ 8658 h 281374"/>
              <a:gd name="connsiteX22" fmla="*/ 56148 w 417095"/>
              <a:gd name="connsiteY22" fmla="*/ 637 h 281374"/>
              <a:gd name="connsiteX23" fmla="*/ 0 w 417095"/>
              <a:gd name="connsiteY23" fmla="*/ 637 h 28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7095" h="281374">
                <a:moveTo>
                  <a:pt x="256674" y="64806"/>
                </a:moveTo>
                <a:cubicBezTo>
                  <a:pt x="237958" y="67480"/>
                  <a:pt x="219391" y="71569"/>
                  <a:pt x="200527" y="72827"/>
                </a:cubicBezTo>
                <a:cubicBezTo>
                  <a:pt x="139110" y="76921"/>
                  <a:pt x="74698" y="62185"/>
                  <a:pt x="16042" y="80848"/>
                </a:cubicBezTo>
                <a:cubicBezTo>
                  <a:pt x="544" y="85779"/>
                  <a:pt x="21590" y="112900"/>
                  <a:pt x="24063" y="128974"/>
                </a:cubicBezTo>
                <a:cubicBezTo>
                  <a:pt x="26938" y="147660"/>
                  <a:pt x="28377" y="166582"/>
                  <a:pt x="32085" y="185121"/>
                </a:cubicBezTo>
                <a:cubicBezTo>
                  <a:pt x="33743" y="193412"/>
                  <a:pt x="34824" y="202583"/>
                  <a:pt x="40106" y="209185"/>
                </a:cubicBezTo>
                <a:cubicBezTo>
                  <a:pt x="55430" y="228341"/>
                  <a:pt x="68858" y="223561"/>
                  <a:pt x="88232" y="233248"/>
                </a:cubicBezTo>
                <a:cubicBezTo>
                  <a:pt x="164496" y="271380"/>
                  <a:pt x="36264" y="223947"/>
                  <a:pt x="160421" y="265332"/>
                </a:cubicBezTo>
                <a:lnTo>
                  <a:pt x="184485" y="273353"/>
                </a:lnTo>
                <a:lnTo>
                  <a:pt x="208548" y="281374"/>
                </a:lnTo>
                <a:cubicBezTo>
                  <a:pt x="235067" y="279334"/>
                  <a:pt x="325645" y="280846"/>
                  <a:pt x="360948" y="257311"/>
                </a:cubicBezTo>
                <a:lnTo>
                  <a:pt x="385011" y="241269"/>
                </a:lnTo>
                <a:cubicBezTo>
                  <a:pt x="390358" y="233248"/>
                  <a:pt x="397138" y="226015"/>
                  <a:pt x="401053" y="217206"/>
                </a:cubicBezTo>
                <a:cubicBezTo>
                  <a:pt x="407921" y="201753"/>
                  <a:pt x="417095" y="169079"/>
                  <a:pt x="417095" y="169079"/>
                </a:cubicBezTo>
                <a:cubicBezTo>
                  <a:pt x="410900" y="138104"/>
                  <a:pt x="415344" y="121763"/>
                  <a:pt x="385011" y="104911"/>
                </a:cubicBezTo>
                <a:cubicBezTo>
                  <a:pt x="370229" y="96699"/>
                  <a:pt x="352927" y="94216"/>
                  <a:pt x="336885" y="88869"/>
                </a:cubicBezTo>
                <a:lnTo>
                  <a:pt x="312821" y="80848"/>
                </a:lnTo>
                <a:cubicBezTo>
                  <a:pt x="304800" y="75501"/>
                  <a:pt x="297567" y="68721"/>
                  <a:pt x="288758" y="64806"/>
                </a:cubicBezTo>
                <a:cubicBezTo>
                  <a:pt x="288753" y="64804"/>
                  <a:pt x="228603" y="44755"/>
                  <a:pt x="216569" y="40743"/>
                </a:cubicBezTo>
                <a:lnTo>
                  <a:pt x="168442" y="24700"/>
                </a:lnTo>
                <a:cubicBezTo>
                  <a:pt x="160421" y="22026"/>
                  <a:pt x="152670" y="18337"/>
                  <a:pt x="144379" y="16679"/>
                </a:cubicBezTo>
                <a:lnTo>
                  <a:pt x="104274" y="8658"/>
                </a:lnTo>
                <a:cubicBezTo>
                  <a:pt x="88273" y="5749"/>
                  <a:pt x="72363" y="1884"/>
                  <a:pt x="56148" y="637"/>
                </a:cubicBezTo>
                <a:cubicBezTo>
                  <a:pt x="37487" y="-798"/>
                  <a:pt x="18716" y="637"/>
                  <a:pt x="0" y="63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72310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Влияние </a:t>
            </a:r>
            <a:r>
              <a:rPr lang="en-US" dirty="0" err="1"/>
              <a:t>prior’a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B9347-C0F6-A748-9D72-9F1880599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24" y="909305"/>
            <a:ext cx="7972926" cy="3903471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08736F1F-9E96-A648-BD8B-8BD751923AB9}"/>
              </a:ext>
            </a:extLst>
          </p:cNvPr>
          <p:cNvSpPr/>
          <p:nvPr/>
        </p:nvSpPr>
        <p:spPr>
          <a:xfrm>
            <a:off x="4473967" y="4513445"/>
            <a:ext cx="573766" cy="433574"/>
          </a:xfrm>
          <a:custGeom>
            <a:avLst/>
            <a:gdLst>
              <a:gd name="connsiteX0" fmla="*/ 293029 w 573766"/>
              <a:gd name="connsiteY0" fmla="*/ 72626 h 433574"/>
              <a:gd name="connsiteX1" fmla="*/ 236882 w 573766"/>
              <a:gd name="connsiteY1" fmla="*/ 80648 h 433574"/>
              <a:gd name="connsiteX2" fmla="*/ 148650 w 573766"/>
              <a:gd name="connsiteY2" fmla="*/ 88669 h 433574"/>
              <a:gd name="connsiteX3" fmla="*/ 68439 w 573766"/>
              <a:gd name="connsiteY3" fmla="*/ 104711 h 433574"/>
              <a:gd name="connsiteX4" fmla="*/ 20313 w 573766"/>
              <a:gd name="connsiteY4" fmla="*/ 120753 h 433574"/>
              <a:gd name="connsiteX5" fmla="*/ 12292 w 573766"/>
              <a:gd name="connsiteY5" fmla="*/ 313258 h 433574"/>
              <a:gd name="connsiteX6" fmla="*/ 20313 w 573766"/>
              <a:gd name="connsiteY6" fmla="*/ 337321 h 433574"/>
              <a:gd name="connsiteX7" fmla="*/ 68439 w 573766"/>
              <a:gd name="connsiteY7" fmla="*/ 369405 h 433574"/>
              <a:gd name="connsiteX8" fmla="*/ 132608 w 573766"/>
              <a:gd name="connsiteY8" fmla="*/ 401490 h 433574"/>
              <a:gd name="connsiteX9" fmla="*/ 156671 w 573766"/>
              <a:gd name="connsiteY9" fmla="*/ 417532 h 433574"/>
              <a:gd name="connsiteX10" fmla="*/ 244903 w 573766"/>
              <a:gd name="connsiteY10" fmla="*/ 433574 h 433574"/>
              <a:gd name="connsiteX11" fmla="*/ 485534 w 573766"/>
              <a:gd name="connsiteY11" fmla="*/ 425553 h 433574"/>
              <a:gd name="connsiteX12" fmla="*/ 509597 w 573766"/>
              <a:gd name="connsiteY12" fmla="*/ 417532 h 433574"/>
              <a:gd name="connsiteX13" fmla="*/ 533661 w 573766"/>
              <a:gd name="connsiteY13" fmla="*/ 401490 h 433574"/>
              <a:gd name="connsiteX14" fmla="*/ 565745 w 573766"/>
              <a:gd name="connsiteY14" fmla="*/ 329300 h 433574"/>
              <a:gd name="connsiteX15" fmla="*/ 573766 w 573766"/>
              <a:gd name="connsiteY15" fmla="*/ 305237 h 433574"/>
              <a:gd name="connsiteX16" fmla="*/ 565745 w 573766"/>
              <a:gd name="connsiteY16" fmla="*/ 233048 h 433574"/>
              <a:gd name="connsiteX17" fmla="*/ 549703 w 573766"/>
              <a:gd name="connsiteY17" fmla="*/ 217005 h 433574"/>
              <a:gd name="connsiteX18" fmla="*/ 517618 w 573766"/>
              <a:gd name="connsiteY18" fmla="*/ 176900 h 433574"/>
              <a:gd name="connsiteX19" fmla="*/ 493555 w 573766"/>
              <a:gd name="connsiteY19" fmla="*/ 160858 h 433574"/>
              <a:gd name="connsiteX20" fmla="*/ 397303 w 573766"/>
              <a:gd name="connsiteY20" fmla="*/ 80648 h 433574"/>
              <a:gd name="connsiteX21" fmla="*/ 373239 w 573766"/>
              <a:gd name="connsiteY21" fmla="*/ 64605 h 433574"/>
              <a:gd name="connsiteX22" fmla="*/ 276987 w 573766"/>
              <a:gd name="connsiteY22" fmla="*/ 32521 h 433574"/>
              <a:gd name="connsiteX23" fmla="*/ 252924 w 573766"/>
              <a:gd name="connsiteY23" fmla="*/ 24500 h 433574"/>
              <a:gd name="connsiteX24" fmla="*/ 228861 w 573766"/>
              <a:gd name="connsiteY24" fmla="*/ 16479 h 433574"/>
              <a:gd name="connsiteX25" fmla="*/ 84482 w 573766"/>
              <a:gd name="connsiteY25" fmla="*/ 437 h 433574"/>
              <a:gd name="connsiteX26" fmla="*/ 28334 w 573766"/>
              <a:gd name="connsiteY26" fmla="*/ 437 h 43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3766" h="433574">
                <a:moveTo>
                  <a:pt x="293029" y="72626"/>
                </a:moveTo>
                <a:cubicBezTo>
                  <a:pt x="274313" y="75300"/>
                  <a:pt x="255672" y="78560"/>
                  <a:pt x="236882" y="80648"/>
                </a:cubicBezTo>
                <a:cubicBezTo>
                  <a:pt x="207531" y="83909"/>
                  <a:pt x="177885" y="84493"/>
                  <a:pt x="148650" y="88669"/>
                </a:cubicBezTo>
                <a:cubicBezTo>
                  <a:pt x="121658" y="92525"/>
                  <a:pt x="94306" y="96089"/>
                  <a:pt x="68439" y="104711"/>
                </a:cubicBezTo>
                <a:lnTo>
                  <a:pt x="20313" y="120753"/>
                </a:lnTo>
                <a:cubicBezTo>
                  <a:pt x="-9225" y="209368"/>
                  <a:pt x="-1644" y="166927"/>
                  <a:pt x="12292" y="313258"/>
                </a:cubicBezTo>
                <a:cubicBezTo>
                  <a:pt x="13094" y="321675"/>
                  <a:pt x="14334" y="331342"/>
                  <a:pt x="20313" y="337321"/>
                </a:cubicBezTo>
                <a:cubicBezTo>
                  <a:pt x="33946" y="350954"/>
                  <a:pt x="54806" y="355772"/>
                  <a:pt x="68439" y="369405"/>
                </a:cubicBezTo>
                <a:cubicBezTo>
                  <a:pt x="121172" y="422138"/>
                  <a:pt x="22007" y="327756"/>
                  <a:pt x="132608" y="401490"/>
                </a:cubicBezTo>
                <a:cubicBezTo>
                  <a:pt x="140629" y="406837"/>
                  <a:pt x="147810" y="413735"/>
                  <a:pt x="156671" y="417532"/>
                </a:cubicBezTo>
                <a:cubicBezTo>
                  <a:pt x="175581" y="425636"/>
                  <a:pt x="231892" y="431715"/>
                  <a:pt x="244903" y="433574"/>
                </a:cubicBezTo>
                <a:cubicBezTo>
                  <a:pt x="325113" y="430900"/>
                  <a:pt x="405426" y="430408"/>
                  <a:pt x="485534" y="425553"/>
                </a:cubicBezTo>
                <a:cubicBezTo>
                  <a:pt x="493973" y="425042"/>
                  <a:pt x="502035" y="421313"/>
                  <a:pt x="509597" y="417532"/>
                </a:cubicBezTo>
                <a:cubicBezTo>
                  <a:pt x="518220" y="413221"/>
                  <a:pt x="525640" y="406837"/>
                  <a:pt x="533661" y="401490"/>
                </a:cubicBezTo>
                <a:cubicBezTo>
                  <a:pt x="559083" y="363356"/>
                  <a:pt x="546654" y="386572"/>
                  <a:pt x="565745" y="329300"/>
                </a:cubicBezTo>
                <a:lnTo>
                  <a:pt x="573766" y="305237"/>
                </a:lnTo>
                <a:cubicBezTo>
                  <a:pt x="571092" y="281174"/>
                  <a:pt x="572115" y="256406"/>
                  <a:pt x="565745" y="233048"/>
                </a:cubicBezTo>
                <a:cubicBezTo>
                  <a:pt x="563755" y="225752"/>
                  <a:pt x="554427" y="222910"/>
                  <a:pt x="549703" y="217005"/>
                </a:cubicBezTo>
                <a:cubicBezTo>
                  <a:pt x="531173" y="193842"/>
                  <a:pt x="539139" y="194116"/>
                  <a:pt x="517618" y="176900"/>
                </a:cubicBezTo>
                <a:cubicBezTo>
                  <a:pt x="510090" y="170878"/>
                  <a:pt x="500760" y="167262"/>
                  <a:pt x="493555" y="160858"/>
                </a:cubicBezTo>
                <a:cubicBezTo>
                  <a:pt x="400914" y="78511"/>
                  <a:pt x="490550" y="142813"/>
                  <a:pt x="397303" y="80648"/>
                </a:cubicBezTo>
                <a:cubicBezTo>
                  <a:pt x="389282" y="75300"/>
                  <a:pt x="382385" y="67654"/>
                  <a:pt x="373239" y="64605"/>
                </a:cubicBezTo>
                <a:lnTo>
                  <a:pt x="276987" y="32521"/>
                </a:lnTo>
                <a:lnTo>
                  <a:pt x="252924" y="24500"/>
                </a:lnTo>
                <a:cubicBezTo>
                  <a:pt x="244903" y="21826"/>
                  <a:pt x="237201" y="17869"/>
                  <a:pt x="228861" y="16479"/>
                </a:cubicBezTo>
                <a:cubicBezTo>
                  <a:pt x="164272" y="5714"/>
                  <a:pt x="166663" y="4762"/>
                  <a:pt x="84482" y="437"/>
                </a:cubicBezTo>
                <a:cubicBezTo>
                  <a:pt x="65792" y="-547"/>
                  <a:pt x="47050" y="437"/>
                  <a:pt x="28334" y="43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F19C8C2-00CE-DC46-A85D-9964A0D3DD48}"/>
              </a:ext>
            </a:extLst>
          </p:cNvPr>
          <p:cNvSpPr/>
          <p:nvPr/>
        </p:nvSpPr>
        <p:spPr>
          <a:xfrm>
            <a:off x="1724526" y="4232071"/>
            <a:ext cx="417095" cy="281374"/>
          </a:xfrm>
          <a:custGeom>
            <a:avLst/>
            <a:gdLst>
              <a:gd name="connsiteX0" fmla="*/ 256674 w 417095"/>
              <a:gd name="connsiteY0" fmla="*/ 64806 h 281374"/>
              <a:gd name="connsiteX1" fmla="*/ 200527 w 417095"/>
              <a:gd name="connsiteY1" fmla="*/ 72827 h 281374"/>
              <a:gd name="connsiteX2" fmla="*/ 16042 w 417095"/>
              <a:gd name="connsiteY2" fmla="*/ 80848 h 281374"/>
              <a:gd name="connsiteX3" fmla="*/ 24063 w 417095"/>
              <a:gd name="connsiteY3" fmla="*/ 128974 h 281374"/>
              <a:gd name="connsiteX4" fmla="*/ 32085 w 417095"/>
              <a:gd name="connsiteY4" fmla="*/ 185121 h 281374"/>
              <a:gd name="connsiteX5" fmla="*/ 40106 w 417095"/>
              <a:gd name="connsiteY5" fmla="*/ 209185 h 281374"/>
              <a:gd name="connsiteX6" fmla="*/ 88232 w 417095"/>
              <a:gd name="connsiteY6" fmla="*/ 233248 h 281374"/>
              <a:gd name="connsiteX7" fmla="*/ 160421 w 417095"/>
              <a:gd name="connsiteY7" fmla="*/ 265332 h 281374"/>
              <a:gd name="connsiteX8" fmla="*/ 184485 w 417095"/>
              <a:gd name="connsiteY8" fmla="*/ 273353 h 281374"/>
              <a:gd name="connsiteX9" fmla="*/ 208548 w 417095"/>
              <a:gd name="connsiteY9" fmla="*/ 281374 h 281374"/>
              <a:gd name="connsiteX10" fmla="*/ 360948 w 417095"/>
              <a:gd name="connsiteY10" fmla="*/ 257311 h 281374"/>
              <a:gd name="connsiteX11" fmla="*/ 385011 w 417095"/>
              <a:gd name="connsiteY11" fmla="*/ 241269 h 281374"/>
              <a:gd name="connsiteX12" fmla="*/ 401053 w 417095"/>
              <a:gd name="connsiteY12" fmla="*/ 217206 h 281374"/>
              <a:gd name="connsiteX13" fmla="*/ 417095 w 417095"/>
              <a:gd name="connsiteY13" fmla="*/ 169079 h 281374"/>
              <a:gd name="connsiteX14" fmla="*/ 385011 w 417095"/>
              <a:gd name="connsiteY14" fmla="*/ 104911 h 281374"/>
              <a:gd name="connsiteX15" fmla="*/ 336885 w 417095"/>
              <a:gd name="connsiteY15" fmla="*/ 88869 h 281374"/>
              <a:gd name="connsiteX16" fmla="*/ 312821 w 417095"/>
              <a:gd name="connsiteY16" fmla="*/ 80848 h 281374"/>
              <a:gd name="connsiteX17" fmla="*/ 288758 w 417095"/>
              <a:gd name="connsiteY17" fmla="*/ 64806 h 281374"/>
              <a:gd name="connsiteX18" fmla="*/ 216569 w 417095"/>
              <a:gd name="connsiteY18" fmla="*/ 40743 h 281374"/>
              <a:gd name="connsiteX19" fmla="*/ 168442 w 417095"/>
              <a:gd name="connsiteY19" fmla="*/ 24700 h 281374"/>
              <a:gd name="connsiteX20" fmla="*/ 144379 w 417095"/>
              <a:gd name="connsiteY20" fmla="*/ 16679 h 281374"/>
              <a:gd name="connsiteX21" fmla="*/ 104274 w 417095"/>
              <a:gd name="connsiteY21" fmla="*/ 8658 h 281374"/>
              <a:gd name="connsiteX22" fmla="*/ 56148 w 417095"/>
              <a:gd name="connsiteY22" fmla="*/ 637 h 281374"/>
              <a:gd name="connsiteX23" fmla="*/ 0 w 417095"/>
              <a:gd name="connsiteY23" fmla="*/ 637 h 28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7095" h="281374">
                <a:moveTo>
                  <a:pt x="256674" y="64806"/>
                </a:moveTo>
                <a:cubicBezTo>
                  <a:pt x="237958" y="67480"/>
                  <a:pt x="219391" y="71569"/>
                  <a:pt x="200527" y="72827"/>
                </a:cubicBezTo>
                <a:cubicBezTo>
                  <a:pt x="139110" y="76921"/>
                  <a:pt x="74698" y="62185"/>
                  <a:pt x="16042" y="80848"/>
                </a:cubicBezTo>
                <a:cubicBezTo>
                  <a:pt x="544" y="85779"/>
                  <a:pt x="21590" y="112900"/>
                  <a:pt x="24063" y="128974"/>
                </a:cubicBezTo>
                <a:cubicBezTo>
                  <a:pt x="26938" y="147660"/>
                  <a:pt x="28377" y="166582"/>
                  <a:pt x="32085" y="185121"/>
                </a:cubicBezTo>
                <a:cubicBezTo>
                  <a:pt x="33743" y="193412"/>
                  <a:pt x="34824" y="202583"/>
                  <a:pt x="40106" y="209185"/>
                </a:cubicBezTo>
                <a:cubicBezTo>
                  <a:pt x="55430" y="228341"/>
                  <a:pt x="68858" y="223561"/>
                  <a:pt x="88232" y="233248"/>
                </a:cubicBezTo>
                <a:cubicBezTo>
                  <a:pt x="164496" y="271380"/>
                  <a:pt x="36264" y="223947"/>
                  <a:pt x="160421" y="265332"/>
                </a:cubicBezTo>
                <a:lnTo>
                  <a:pt x="184485" y="273353"/>
                </a:lnTo>
                <a:lnTo>
                  <a:pt x="208548" y="281374"/>
                </a:lnTo>
                <a:cubicBezTo>
                  <a:pt x="235067" y="279334"/>
                  <a:pt x="325645" y="280846"/>
                  <a:pt x="360948" y="257311"/>
                </a:cubicBezTo>
                <a:lnTo>
                  <a:pt x="385011" y="241269"/>
                </a:lnTo>
                <a:cubicBezTo>
                  <a:pt x="390358" y="233248"/>
                  <a:pt x="397138" y="226015"/>
                  <a:pt x="401053" y="217206"/>
                </a:cubicBezTo>
                <a:cubicBezTo>
                  <a:pt x="407921" y="201753"/>
                  <a:pt x="417095" y="169079"/>
                  <a:pt x="417095" y="169079"/>
                </a:cubicBezTo>
                <a:cubicBezTo>
                  <a:pt x="410900" y="138104"/>
                  <a:pt x="415344" y="121763"/>
                  <a:pt x="385011" y="104911"/>
                </a:cubicBezTo>
                <a:cubicBezTo>
                  <a:pt x="370229" y="96699"/>
                  <a:pt x="352927" y="94216"/>
                  <a:pt x="336885" y="88869"/>
                </a:cubicBezTo>
                <a:lnTo>
                  <a:pt x="312821" y="80848"/>
                </a:lnTo>
                <a:cubicBezTo>
                  <a:pt x="304800" y="75501"/>
                  <a:pt x="297567" y="68721"/>
                  <a:pt x="288758" y="64806"/>
                </a:cubicBezTo>
                <a:cubicBezTo>
                  <a:pt x="288753" y="64804"/>
                  <a:pt x="228603" y="44755"/>
                  <a:pt x="216569" y="40743"/>
                </a:cubicBezTo>
                <a:lnTo>
                  <a:pt x="168442" y="24700"/>
                </a:lnTo>
                <a:cubicBezTo>
                  <a:pt x="160421" y="22026"/>
                  <a:pt x="152670" y="18337"/>
                  <a:pt x="144379" y="16679"/>
                </a:cubicBezTo>
                <a:lnTo>
                  <a:pt x="104274" y="8658"/>
                </a:lnTo>
                <a:cubicBezTo>
                  <a:pt x="88273" y="5749"/>
                  <a:pt x="72363" y="1884"/>
                  <a:pt x="56148" y="637"/>
                </a:cubicBezTo>
                <a:cubicBezTo>
                  <a:pt x="37487" y="-798"/>
                  <a:pt x="18716" y="637"/>
                  <a:pt x="0" y="63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8175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ru-RU" dirty="0"/>
              <a:t>Сравнение распределенных величин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F4DB0-F23C-204A-A479-F409333B74DA}"/>
              </a:ext>
            </a:extLst>
          </p:cNvPr>
          <p:cNvSpPr txBox="1"/>
          <p:nvPr/>
        </p:nvSpPr>
        <p:spPr>
          <a:xfrm>
            <a:off x="437907" y="1071180"/>
            <a:ext cx="8520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Будем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рассматривать две нормально распределенные величины с мат ожиданием 94 и возможно 95. Это и будет наша цель – выявить возможные различия в мат ожидании.</a:t>
            </a:r>
            <a:endParaRPr lang="en-RU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6B49D-B406-4440-A991-B67383516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59" y="1695851"/>
            <a:ext cx="5746082" cy="34476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Модель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0AA699-AACD-4E42-BB3B-EB44DE17B687}"/>
                  </a:ext>
                </a:extLst>
              </p:cNvPr>
              <p:cNvSpPr txBox="1"/>
              <p:nvPr/>
            </p:nvSpPr>
            <p:spPr>
              <a:xfrm>
                <a:off x="311699" y="1426624"/>
                <a:ext cx="852060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Каждое распределение имеет два параметра</a:t>
                </a:r>
                <a:r>
                  <a:rPr lang="en-US" sz="16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=94,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=95,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RU" sz="16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ru-RU" sz="16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но мы хотим проверить эту гипотезу.</a:t>
                </a:r>
              </a:p>
              <a:p>
                <a:endParaRPr lang="ru-RU" sz="1600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r>
                  <a:rPr lang="ru-RU" sz="16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Считаем, что каждый из параметров тоже распределен нормальным образом вокруг своего мат ожидания.</a:t>
                </a:r>
              </a:p>
              <a:p>
                <a:endParaRPr lang="ru-RU" sz="1600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r>
                  <a:rPr lang="ru-RU" sz="16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Тогда </a:t>
                </a:r>
                <a:r>
                  <a:rPr lang="en-US" sz="1600" b="1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prior</a:t>
                </a:r>
                <a:r>
                  <a:rPr lang="en-US" sz="16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– </a:t>
                </a:r>
                <a:r>
                  <a:rPr lang="ru-RU" sz="16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нормальные распределения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1600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endParaRPr lang="ru-RU" sz="1600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r>
                  <a:rPr lang="ru-RU" sz="16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Н0: нет различия между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при заданном уровне неопределенности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)</a:t>
                </a:r>
                <a:endParaRPr lang="en-RU" sz="1600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0AA699-AACD-4E42-BB3B-EB44DE17B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" y="1426624"/>
                <a:ext cx="8520601" cy="2308324"/>
              </a:xfrm>
              <a:prstGeom prst="rect">
                <a:avLst/>
              </a:prstGeom>
              <a:blipFill>
                <a:blip r:embed="rId3"/>
                <a:stretch>
                  <a:fillRect l="-298" t="-1093" b="-218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372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Байесовский АВ тест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0F1934-3AC2-FD48-BA62-E2296B16B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2" y="950878"/>
            <a:ext cx="8037095" cy="386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37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Интерпретация результатов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38ED5-242B-A141-B434-F08FF969E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937372"/>
            <a:ext cx="7908758" cy="3875404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08736F1F-9E96-A648-BD8B-8BD751923AB9}"/>
              </a:ext>
            </a:extLst>
          </p:cNvPr>
          <p:cNvSpPr/>
          <p:nvPr/>
        </p:nvSpPr>
        <p:spPr>
          <a:xfrm>
            <a:off x="4285117" y="4507832"/>
            <a:ext cx="573766" cy="433574"/>
          </a:xfrm>
          <a:custGeom>
            <a:avLst/>
            <a:gdLst>
              <a:gd name="connsiteX0" fmla="*/ 293029 w 573766"/>
              <a:gd name="connsiteY0" fmla="*/ 72626 h 433574"/>
              <a:gd name="connsiteX1" fmla="*/ 236882 w 573766"/>
              <a:gd name="connsiteY1" fmla="*/ 80648 h 433574"/>
              <a:gd name="connsiteX2" fmla="*/ 148650 w 573766"/>
              <a:gd name="connsiteY2" fmla="*/ 88669 h 433574"/>
              <a:gd name="connsiteX3" fmla="*/ 68439 w 573766"/>
              <a:gd name="connsiteY3" fmla="*/ 104711 h 433574"/>
              <a:gd name="connsiteX4" fmla="*/ 20313 w 573766"/>
              <a:gd name="connsiteY4" fmla="*/ 120753 h 433574"/>
              <a:gd name="connsiteX5" fmla="*/ 12292 w 573766"/>
              <a:gd name="connsiteY5" fmla="*/ 313258 h 433574"/>
              <a:gd name="connsiteX6" fmla="*/ 20313 w 573766"/>
              <a:gd name="connsiteY6" fmla="*/ 337321 h 433574"/>
              <a:gd name="connsiteX7" fmla="*/ 68439 w 573766"/>
              <a:gd name="connsiteY7" fmla="*/ 369405 h 433574"/>
              <a:gd name="connsiteX8" fmla="*/ 132608 w 573766"/>
              <a:gd name="connsiteY8" fmla="*/ 401490 h 433574"/>
              <a:gd name="connsiteX9" fmla="*/ 156671 w 573766"/>
              <a:gd name="connsiteY9" fmla="*/ 417532 h 433574"/>
              <a:gd name="connsiteX10" fmla="*/ 244903 w 573766"/>
              <a:gd name="connsiteY10" fmla="*/ 433574 h 433574"/>
              <a:gd name="connsiteX11" fmla="*/ 485534 w 573766"/>
              <a:gd name="connsiteY11" fmla="*/ 425553 h 433574"/>
              <a:gd name="connsiteX12" fmla="*/ 509597 w 573766"/>
              <a:gd name="connsiteY12" fmla="*/ 417532 h 433574"/>
              <a:gd name="connsiteX13" fmla="*/ 533661 w 573766"/>
              <a:gd name="connsiteY13" fmla="*/ 401490 h 433574"/>
              <a:gd name="connsiteX14" fmla="*/ 565745 w 573766"/>
              <a:gd name="connsiteY14" fmla="*/ 329300 h 433574"/>
              <a:gd name="connsiteX15" fmla="*/ 573766 w 573766"/>
              <a:gd name="connsiteY15" fmla="*/ 305237 h 433574"/>
              <a:gd name="connsiteX16" fmla="*/ 565745 w 573766"/>
              <a:gd name="connsiteY16" fmla="*/ 233048 h 433574"/>
              <a:gd name="connsiteX17" fmla="*/ 549703 w 573766"/>
              <a:gd name="connsiteY17" fmla="*/ 217005 h 433574"/>
              <a:gd name="connsiteX18" fmla="*/ 517618 w 573766"/>
              <a:gd name="connsiteY18" fmla="*/ 176900 h 433574"/>
              <a:gd name="connsiteX19" fmla="*/ 493555 w 573766"/>
              <a:gd name="connsiteY19" fmla="*/ 160858 h 433574"/>
              <a:gd name="connsiteX20" fmla="*/ 397303 w 573766"/>
              <a:gd name="connsiteY20" fmla="*/ 80648 h 433574"/>
              <a:gd name="connsiteX21" fmla="*/ 373239 w 573766"/>
              <a:gd name="connsiteY21" fmla="*/ 64605 h 433574"/>
              <a:gd name="connsiteX22" fmla="*/ 276987 w 573766"/>
              <a:gd name="connsiteY22" fmla="*/ 32521 h 433574"/>
              <a:gd name="connsiteX23" fmla="*/ 252924 w 573766"/>
              <a:gd name="connsiteY23" fmla="*/ 24500 h 433574"/>
              <a:gd name="connsiteX24" fmla="*/ 228861 w 573766"/>
              <a:gd name="connsiteY24" fmla="*/ 16479 h 433574"/>
              <a:gd name="connsiteX25" fmla="*/ 84482 w 573766"/>
              <a:gd name="connsiteY25" fmla="*/ 437 h 433574"/>
              <a:gd name="connsiteX26" fmla="*/ 28334 w 573766"/>
              <a:gd name="connsiteY26" fmla="*/ 437 h 43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3766" h="433574">
                <a:moveTo>
                  <a:pt x="293029" y="72626"/>
                </a:moveTo>
                <a:cubicBezTo>
                  <a:pt x="274313" y="75300"/>
                  <a:pt x="255672" y="78560"/>
                  <a:pt x="236882" y="80648"/>
                </a:cubicBezTo>
                <a:cubicBezTo>
                  <a:pt x="207531" y="83909"/>
                  <a:pt x="177885" y="84493"/>
                  <a:pt x="148650" y="88669"/>
                </a:cubicBezTo>
                <a:cubicBezTo>
                  <a:pt x="121658" y="92525"/>
                  <a:pt x="94306" y="96089"/>
                  <a:pt x="68439" y="104711"/>
                </a:cubicBezTo>
                <a:lnTo>
                  <a:pt x="20313" y="120753"/>
                </a:lnTo>
                <a:cubicBezTo>
                  <a:pt x="-9225" y="209368"/>
                  <a:pt x="-1644" y="166927"/>
                  <a:pt x="12292" y="313258"/>
                </a:cubicBezTo>
                <a:cubicBezTo>
                  <a:pt x="13094" y="321675"/>
                  <a:pt x="14334" y="331342"/>
                  <a:pt x="20313" y="337321"/>
                </a:cubicBezTo>
                <a:cubicBezTo>
                  <a:pt x="33946" y="350954"/>
                  <a:pt x="54806" y="355772"/>
                  <a:pt x="68439" y="369405"/>
                </a:cubicBezTo>
                <a:cubicBezTo>
                  <a:pt x="121172" y="422138"/>
                  <a:pt x="22007" y="327756"/>
                  <a:pt x="132608" y="401490"/>
                </a:cubicBezTo>
                <a:cubicBezTo>
                  <a:pt x="140629" y="406837"/>
                  <a:pt x="147810" y="413735"/>
                  <a:pt x="156671" y="417532"/>
                </a:cubicBezTo>
                <a:cubicBezTo>
                  <a:pt x="175581" y="425636"/>
                  <a:pt x="231892" y="431715"/>
                  <a:pt x="244903" y="433574"/>
                </a:cubicBezTo>
                <a:cubicBezTo>
                  <a:pt x="325113" y="430900"/>
                  <a:pt x="405426" y="430408"/>
                  <a:pt x="485534" y="425553"/>
                </a:cubicBezTo>
                <a:cubicBezTo>
                  <a:pt x="493973" y="425042"/>
                  <a:pt x="502035" y="421313"/>
                  <a:pt x="509597" y="417532"/>
                </a:cubicBezTo>
                <a:cubicBezTo>
                  <a:pt x="518220" y="413221"/>
                  <a:pt x="525640" y="406837"/>
                  <a:pt x="533661" y="401490"/>
                </a:cubicBezTo>
                <a:cubicBezTo>
                  <a:pt x="559083" y="363356"/>
                  <a:pt x="546654" y="386572"/>
                  <a:pt x="565745" y="329300"/>
                </a:cubicBezTo>
                <a:lnTo>
                  <a:pt x="573766" y="305237"/>
                </a:lnTo>
                <a:cubicBezTo>
                  <a:pt x="571092" y="281174"/>
                  <a:pt x="572115" y="256406"/>
                  <a:pt x="565745" y="233048"/>
                </a:cubicBezTo>
                <a:cubicBezTo>
                  <a:pt x="563755" y="225752"/>
                  <a:pt x="554427" y="222910"/>
                  <a:pt x="549703" y="217005"/>
                </a:cubicBezTo>
                <a:cubicBezTo>
                  <a:pt x="531173" y="193842"/>
                  <a:pt x="539139" y="194116"/>
                  <a:pt x="517618" y="176900"/>
                </a:cubicBezTo>
                <a:cubicBezTo>
                  <a:pt x="510090" y="170878"/>
                  <a:pt x="500760" y="167262"/>
                  <a:pt x="493555" y="160858"/>
                </a:cubicBezTo>
                <a:cubicBezTo>
                  <a:pt x="400914" y="78511"/>
                  <a:pt x="490550" y="142813"/>
                  <a:pt x="397303" y="80648"/>
                </a:cubicBezTo>
                <a:cubicBezTo>
                  <a:pt x="389282" y="75300"/>
                  <a:pt x="382385" y="67654"/>
                  <a:pt x="373239" y="64605"/>
                </a:cubicBezTo>
                <a:lnTo>
                  <a:pt x="276987" y="32521"/>
                </a:lnTo>
                <a:lnTo>
                  <a:pt x="252924" y="24500"/>
                </a:lnTo>
                <a:cubicBezTo>
                  <a:pt x="244903" y="21826"/>
                  <a:pt x="237201" y="17869"/>
                  <a:pt x="228861" y="16479"/>
                </a:cubicBezTo>
                <a:cubicBezTo>
                  <a:pt x="164272" y="5714"/>
                  <a:pt x="166663" y="4762"/>
                  <a:pt x="84482" y="437"/>
                </a:cubicBezTo>
                <a:cubicBezTo>
                  <a:pt x="65792" y="-547"/>
                  <a:pt x="47050" y="437"/>
                  <a:pt x="28334" y="43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F19C8C2-00CE-DC46-A85D-9964A0D3DD48}"/>
              </a:ext>
            </a:extLst>
          </p:cNvPr>
          <p:cNvSpPr/>
          <p:nvPr/>
        </p:nvSpPr>
        <p:spPr>
          <a:xfrm>
            <a:off x="1532021" y="4226458"/>
            <a:ext cx="417095" cy="281374"/>
          </a:xfrm>
          <a:custGeom>
            <a:avLst/>
            <a:gdLst>
              <a:gd name="connsiteX0" fmla="*/ 256674 w 417095"/>
              <a:gd name="connsiteY0" fmla="*/ 64806 h 281374"/>
              <a:gd name="connsiteX1" fmla="*/ 200527 w 417095"/>
              <a:gd name="connsiteY1" fmla="*/ 72827 h 281374"/>
              <a:gd name="connsiteX2" fmla="*/ 16042 w 417095"/>
              <a:gd name="connsiteY2" fmla="*/ 80848 h 281374"/>
              <a:gd name="connsiteX3" fmla="*/ 24063 w 417095"/>
              <a:gd name="connsiteY3" fmla="*/ 128974 h 281374"/>
              <a:gd name="connsiteX4" fmla="*/ 32085 w 417095"/>
              <a:gd name="connsiteY4" fmla="*/ 185121 h 281374"/>
              <a:gd name="connsiteX5" fmla="*/ 40106 w 417095"/>
              <a:gd name="connsiteY5" fmla="*/ 209185 h 281374"/>
              <a:gd name="connsiteX6" fmla="*/ 88232 w 417095"/>
              <a:gd name="connsiteY6" fmla="*/ 233248 h 281374"/>
              <a:gd name="connsiteX7" fmla="*/ 160421 w 417095"/>
              <a:gd name="connsiteY7" fmla="*/ 265332 h 281374"/>
              <a:gd name="connsiteX8" fmla="*/ 184485 w 417095"/>
              <a:gd name="connsiteY8" fmla="*/ 273353 h 281374"/>
              <a:gd name="connsiteX9" fmla="*/ 208548 w 417095"/>
              <a:gd name="connsiteY9" fmla="*/ 281374 h 281374"/>
              <a:gd name="connsiteX10" fmla="*/ 360948 w 417095"/>
              <a:gd name="connsiteY10" fmla="*/ 257311 h 281374"/>
              <a:gd name="connsiteX11" fmla="*/ 385011 w 417095"/>
              <a:gd name="connsiteY11" fmla="*/ 241269 h 281374"/>
              <a:gd name="connsiteX12" fmla="*/ 401053 w 417095"/>
              <a:gd name="connsiteY12" fmla="*/ 217206 h 281374"/>
              <a:gd name="connsiteX13" fmla="*/ 417095 w 417095"/>
              <a:gd name="connsiteY13" fmla="*/ 169079 h 281374"/>
              <a:gd name="connsiteX14" fmla="*/ 385011 w 417095"/>
              <a:gd name="connsiteY14" fmla="*/ 104911 h 281374"/>
              <a:gd name="connsiteX15" fmla="*/ 336885 w 417095"/>
              <a:gd name="connsiteY15" fmla="*/ 88869 h 281374"/>
              <a:gd name="connsiteX16" fmla="*/ 312821 w 417095"/>
              <a:gd name="connsiteY16" fmla="*/ 80848 h 281374"/>
              <a:gd name="connsiteX17" fmla="*/ 288758 w 417095"/>
              <a:gd name="connsiteY17" fmla="*/ 64806 h 281374"/>
              <a:gd name="connsiteX18" fmla="*/ 216569 w 417095"/>
              <a:gd name="connsiteY18" fmla="*/ 40743 h 281374"/>
              <a:gd name="connsiteX19" fmla="*/ 168442 w 417095"/>
              <a:gd name="connsiteY19" fmla="*/ 24700 h 281374"/>
              <a:gd name="connsiteX20" fmla="*/ 144379 w 417095"/>
              <a:gd name="connsiteY20" fmla="*/ 16679 h 281374"/>
              <a:gd name="connsiteX21" fmla="*/ 104274 w 417095"/>
              <a:gd name="connsiteY21" fmla="*/ 8658 h 281374"/>
              <a:gd name="connsiteX22" fmla="*/ 56148 w 417095"/>
              <a:gd name="connsiteY22" fmla="*/ 637 h 281374"/>
              <a:gd name="connsiteX23" fmla="*/ 0 w 417095"/>
              <a:gd name="connsiteY23" fmla="*/ 637 h 28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7095" h="281374">
                <a:moveTo>
                  <a:pt x="256674" y="64806"/>
                </a:moveTo>
                <a:cubicBezTo>
                  <a:pt x="237958" y="67480"/>
                  <a:pt x="219391" y="71569"/>
                  <a:pt x="200527" y="72827"/>
                </a:cubicBezTo>
                <a:cubicBezTo>
                  <a:pt x="139110" y="76921"/>
                  <a:pt x="74698" y="62185"/>
                  <a:pt x="16042" y="80848"/>
                </a:cubicBezTo>
                <a:cubicBezTo>
                  <a:pt x="544" y="85779"/>
                  <a:pt x="21590" y="112900"/>
                  <a:pt x="24063" y="128974"/>
                </a:cubicBezTo>
                <a:cubicBezTo>
                  <a:pt x="26938" y="147660"/>
                  <a:pt x="28377" y="166582"/>
                  <a:pt x="32085" y="185121"/>
                </a:cubicBezTo>
                <a:cubicBezTo>
                  <a:pt x="33743" y="193412"/>
                  <a:pt x="34824" y="202583"/>
                  <a:pt x="40106" y="209185"/>
                </a:cubicBezTo>
                <a:cubicBezTo>
                  <a:pt x="55430" y="228341"/>
                  <a:pt x="68858" y="223561"/>
                  <a:pt x="88232" y="233248"/>
                </a:cubicBezTo>
                <a:cubicBezTo>
                  <a:pt x="164496" y="271380"/>
                  <a:pt x="36264" y="223947"/>
                  <a:pt x="160421" y="265332"/>
                </a:cubicBezTo>
                <a:lnTo>
                  <a:pt x="184485" y="273353"/>
                </a:lnTo>
                <a:lnTo>
                  <a:pt x="208548" y="281374"/>
                </a:lnTo>
                <a:cubicBezTo>
                  <a:pt x="235067" y="279334"/>
                  <a:pt x="325645" y="280846"/>
                  <a:pt x="360948" y="257311"/>
                </a:cubicBezTo>
                <a:lnTo>
                  <a:pt x="385011" y="241269"/>
                </a:lnTo>
                <a:cubicBezTo>
                  <a:pt x="390358" y="233248"/>
                  <a:pt x="397138" y="226015"/>
                  <a:pt x="401053" y="217206"/>
                </a:cubicBezTo>
                <a:cubicBezTo>
                  <a:pt x="407921" y="201753"/>
                  <a:pt x="417095" y="169079"/>
                  <a:pt x="417095" y="169079"/>
                </a:cubicBezTo>
                <a:cubicBezTo>
                  <a:pt x="410900" y="138104"/>
                  <a:pt x="415344" y="121763"/>
                  <a:pt x="385011" y="104911"/>
                </a:cubicBezTo>
                <a:cubicBezTo>
                  <a:pt x="370229" y="96699"/>
                  <a:pt x="352927" y="94216"/>
                  <a:pt x="336885" y="88869"/>
                </a:cubicBezTo>
                <a:lnTo>
                  <a:pt x="312821" y="80848"/>
                </a:lnTo>
                <a:cubicBezTo>
                  <a:pt x="304800" y="75501"/>
                  <a:pt x="297567" y="68721"/>
                  <a:pt x="288758" y="64806"/>
                </a:cubicBezTo>
                <a:cubicBezTo>
                  <a:pt x="288753" y="64804"/>
                  <a:pt x="228603" y="44755"/>
                  <a:pt x="216569" y="40743"/>
                </a:cubicBezTo>
                <a:lnTo>
                  <a:pt x="168442" y="24700"/>
                </a:lnTo>
                <a:cubicBezTo>
                  <a:pt x="160421" y="22026"/>
                  <a:pt x="152670" y="18337"/>
                  <a:pt x="144379" y="16679"/>
                </a:cubicBezTo>
                <a:lnTo>
                  <a:pt x="104274" y="8658"/>
                </a:lnTo>
                <a:cubicBezTo>
                  <a:pt x="88273" y="5749"/>
                  <a:pt x="72363" y="1884"/>
                  <a:pt x="56148" y="637"/>
                </a:cubicBezTo>
                <a:cubicBezTo>
                  <a:pt x="37487" y="-798"/>
                  <a:pt x="18716" y="637"/>
                  <a:pt x="0" y="63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41933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Ключевые тезисы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73" name="Google Shape;373;p66"/>
          <p:cNvGraphicFramePr/>
          <p:nvPr>
            <p:extLst>
              <p:ext uri="{D42A27DB-BD31-4B8C-83A1-F6EECF244321}">
                <p14:modId xmlns:p14="http://schemas.microsoft.com/office/powerpoint/2010/main" val="3638947606"/>
              </p:ext>
            </p:extLst>
          </p:nvPr>
        </p:nvGraphicFramePr>
        <p:xfrm>
          <a:off x="952500" y="1544194"/>
          <a:ext cx="7239000" cy="925493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Байесовское тестирование позволяет получить более обоснованный ответ при малом количестве данных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dirty="0"/>
                        <a:t>Позволяет дать ответ с какой вероятностью один результат лучше другого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заданием</a:t>
            </a:r>
            <a:endParaRPr/>
          </a:p>
        </p:txBody>
      </p:sp>
      <p:graphicFrame>
        <p:nvGraphicFramePr>
          <p:cNvPr id="390" name="Google Shape;390;p69"/>
          <p:cNvGraphicFramePr/>
          <p:nvPr>
            <p:extLst>
              <p:ext uri="{D42A27DB-BD31-4B8C-83A1-F6EECF244321}">
                <p14:modId xmlns:p14="http://schemas.microsoft.com/office/powerpoint/2010/main" val="2776106500"/>
              </p:ext>
            </p:extLst>
          </p:nvPr>
        </p:nvGraphicFramePr>
        <p:xfrm>
          <a:off x="952500" y="137274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частотный АВ тест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байесовский АВ тест для однопараметрической величины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байесовский АВ тест для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двупараметрической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величины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материалов для изучения</a:t>
            </a:r>
            <a:endParaRPr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500550" y="1191378"/>
            <a:ext cx="7742400" cy="28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indent="-311150">
              <a:spcAft>
                <a:spcPts val="1200"/>
              </a:spcAft>
              <a:buSzPts val="1300"/>
              <a:buFont typeface="Roboto"/>
              <a:buAutoNum type="arabicPeriod"/>
            </a:pPr>
            <a:r>
              <a:rPr lang="en-GB" sz="1300" dirty="0"/>
              <a:t>Bayesian A/B Testing in PyMC3 </a:t>
            </a:r>
            <a:r>
              <a:rPr lang="en-US" sz="1300" dirty="0">
                <a:hlinkClick r:id="rId3"/>
              </a:rPr>
              <a:t>https://towardsdatascience.com/bayesian-a-b-testing-in-pymc3-54dceb87af74</a:t>
            </a:r>
            <a:r>
              <a:rPr lang="en-US" sz="1300" dirty="0"/>
              <a:t>   </a:t>
            </a:r>
          </a:p>
          <a:p>
            <a:pPr indent="-311150">
              <a:spcAft>
                <a:spcPts val="1200"/>
              </a:spcAft>
              <a:buSzPts val="1300"/>
              <a:buFont typeface="Roboto"/>
              <a:buAutoNum type="arabicPeriod"/>
            </a:pPr>
            <a:r>
              <a:rPr lang="en-GB" sz="1300" dirty="0"/>
              <a:t>Bayesian AB Testing (part 1-4) </a:t>
            </a:r>
            <a:r>
              <a:rPr lang="en-GB" sz="1300" dirty="0">
                <a:hlinkClick r:id="rId4"/>
              </a:rPr>
              <a:t>https://medium.com/towards-data-science/bayesian-ab-testing-part-i-conversions-ac2635f878ec</a:t>
            </a:r>
            <a:r>
              <a:rPr lang="en-GB" sz="1300" dirty="0"/>
              <a:t> </a:t>
            </a:r>
          </a:p>
          <a:p>
            <a:pPr indent="-311150">
              <a:spcAft>
                <a:spcPts val="1200"/>
              </a:spcAft>
              <a:buSzPts val="1300"/>
              <a:buFont typeface="Roboto"/>
              <a:buAutoNum type="arabicPeriod"/>
            </a:pPr>
            <a:r>
              <a:rPr lang="en-US" sz="1300" dirty="0"/>
              <a:t> </a:t>
            </a:r>
            <a:r>
              <a:rPr lang="en-GB" sz="1300" dirty="0"/>
              <a:t>Bayesian Analysis for A/B Testing </a:t>
            </a:r>
            <a:r>
              <a:rPr lang="en-GB" sz="1300" dirty="0">
                <a:hlinkClick r:id="rId5"/>
              </a:rPr>
              <a:t>https://medium.com/swlh/bayesian-analysis-for-a-b-testing-a508932ac66c</a:t>
            </a:r>
            <a:r>
              <a:rPr lang="en-GB" sz="1300" dirty="0"/>
              <a:t> </a:t>
            </a:r>
          </a:p>
          <a:p>
            <a:pPr indent="-311150">
              <a:spcAft>
                <a:spcPts val="1200"/>
              </a:spcAft>
              <a:buSzPts val="1300"/>
              <a:buFont typeface="Roboto"/>
              <a:buAutoNum type="arabicPeriod"/>
            </a:pPr>
            <a:r>
              <a:rPr lang="en-US" sz="1300" dirty="0"/>
              <a:t> </a:t>
            </a:r>
            <a:r>
              <a:rPr lang="en-GB" sz="1400" b="0" i="0" u="none" strike="noStrike" dirty="0">
                <a:effectLst/>
                <a:latin typeface="-apple-system"/>
              </a:rPr>
              <a:t>Introduction to Bayesian A/B Testing (</a:t>
            </a:r>
            <a:r>
              <a:rPr lang="en-GB" sz="1400" b="0" i="0" u="none" strike="noStrike" dirty="0" err="1">
                <a:effectLst/>
                <a:latin typeface="-apple-system"/>
              </a:rPr>
              <a:t>PyMC</a:t>
            </a:r>
            <a:r>
              <a:rPr lang="en-GB" sz="1400" b="0" i="0" u="none" strike="noStrike" dirty="0">
                <a:effectLst/>
                <a:latin typeface="-apple-system"/>
              </a:rPr>
              <a:t> Documentation) </a:t>
            </a:r>
            <a:r>
              <a:rPr lang="en-GB" sz="1400" b="0" i="0" u="none" strike="noStrike" dirty="0">
                <a:effectLst/>
                <a:latin typeface="-apple-system"/>
                <a:hlinkClick r:id="rId6"/>
              </a:rPr>
              <a:t>https://www.pymc.io/projects/examples/en/latest/case_studies/bayesian_ab_testing_introduction.html</a:t>
            </a:r>
            <a:r>
              <a:rPr lang="en-GB" sz="1400" b="0" i="0" u="none" strike="noStrike" dirty="0">
                <a:effectLst/>
                <a:latin typeface="-apple-system"/>
              </a:rPr>
              <a:t> </a:t>
            </a:r>
          </a:p>
          <a:p>
            <a:pPr marL="457200" lvl="0" indent="-311150" algn="l" rtl="0">
              <a:spcBef>
                <a:spcPts val="0"/>
              </a:spcBef>
              <a:spcAft>
                <a:spcPts val="1200"/>
              </a:spcAft>
              <a:buSzPts val="1300"/>
              <a:buAutoNum type="arabicPeriod"/>
            </a:pPr>
            <a:endParaRPr sz="13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dirty="0"/>
              <a:t>Bayes AB Testing</a:t>
            </a:r>
            <a:br>
              <a:rPr lang="en-US" sz="3200" dirty="0"/>
            </a:br>
            <a:br>
              <a:rPr lang="en-US" sz="2400" b="0" dirty="0"/>
            </a:br>
            <a:endParaRPr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A103C-F3B2-9942-BE61-45E26582D7F9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/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недостатки частотного подхода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байесовский подход к АВ тестированию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Рассмотреть примеры частотного и байесовского подходов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54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451" name="Google Shape;451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77"/>
          <p:cNvSpPr txBox="1"/>
          <p:nvPr/>
        </p:nvSpPr>
        <p:spPr>
          <a:xfrm>
            <a:off x="1700240" y="23640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77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" name="Google Shape;454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Следующий вебинар</a:t>
            </a:r>
            <a:endParaRPr/>
          </a:p>
        </p:txBody>
      </p:sp>
      <p:sp>
        <p:nvSpPr>
          <p:cNvPr id="461" name="Google Shape;461;p78"/>
          <p:cNvSpPr txBox="1"/>
          <p:nvPr/>
        </p:nvSpPr>
        <p:spPr>
          <a:xfrm>
            <a:off x="1915425" y="1502825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sz="1500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" sz="1500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августа 2023</a:t>
            </a:r>
            <a:endParaRPr sz="1500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78"/>
          <p:cNvSpPr txBox="1"/>
          <p:nvPr/>
        </p:nvSpPr>
        <p:spPr>
          <a:xfrm>
            <a:off x="1915425" y="1826708"/>
            <a:ext cx="6156900" cy="93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" sz="2500" b="1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Б</a:t>
            </a:r>
            <a:r>
              <a:rPr lang="ru-RU" sz="2500" b="1" dirty="0" err="1">
                <a:solidFill>
                  <a:srgbClr val="050505"/>
                </a:solidFill>
                <a:latin typeface="Roboto"/>
                <a:ea typeface="Roboto"/>
                <a:cs typeface="Roboto"/>
              </a:rPr>
              <a:t>айесовские</a:t>
            </a:r>
            <a:r>
              <a:rPr lang="ru-RU" sz="2500" b="1" dirty="0">
                <a:solidFill>
                  <a:srgbClr val="050505"/>
                </a:solidFill>
                <a:latin typeface="Roboto"/>
                <a:ea typeface="Roboto"/>
                <a:cs typeface="Roboto"/>
              </a:rPr>
              <a:t> регрессии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13D85"/>
              </a:solidFill>
            </a:endParaRPr>
          </a:p>
        </p:txBody>
      </p:sp>
      <p:pic>
        <p:nvPicPr>
          <p:cNvPr id="463" name="Google Shape;463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78"/>
          <p:cNvSpPr txBox="1"/>
          <p:nvPr/>
        </p:nvSpPr>
        <p:spPr>
          <a:xfrm>
            <a:off x="1179775" y="3660425"/>
            <a:ext cx="2056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Ссылка на вебинар будет в ЛК за 15 минут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78"/>
          <p:cNvSpPr txBox="1"/>
          <p:nvPr/>
        </p:nvSpPr>
        <p:spPr>
          <a:xfrm>
            <a:off x="3844125" y="3660413"/>
            <a:ext cx="1766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Материалы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к занятию в ЛК — можно изучать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78"/>
          <p:cNvSpPr txBox="1"/>
          <p:nvPr/>
        </p:nvSpPr>
        <p:spPr>
          <a:xfrm>
            <a:off x="6101125" y="3660413"/>
            <a:ext cx="2100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Обязательный материал обозначен красной лентой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7" name="Google Shape;46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150" y="3750544"/>
            <a:ext cx="214313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250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0775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Приходите на следующие вебинары</a:t>
            </a:r>
            <a:endParaRPr/>
          </a:p>
        </p:txBody>
      </p:sp>
      <p:sp>
        <p:nvSpPr>
          <p:cNvPr id="481" name="Google Shape;481;p8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482" name="Google Shape;482;p8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72D406-34B2-E644-8EF5-F43E601BE5FF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Google Shape;208;p48">
            <a:extLst>
              <a:ext uri="{FF2B5EF4-FFF2-40B4-BE49-F238E27FC236}">
                <a16:creationId xmlns:a16="http://schemas.microsoft.com/office/drawing/2014/main" id="{FBD95D38-A00F-524D-8D29-5E6FF525149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17" name="Google Shape;209;p48">
            <a:extLst>
              <a:ext uri="{FF2B5EF4-FFF2-40B4-BE49-F238E27FC236}">
                <a16:creationId xmlns:a16="http://schemas.microsoft.com/office/drawing/2014/main" id="{C837A048-78D8-FF4C-AE52-E9A527E55CB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D5D25-4995-3D4C-AB4C-705D485081EC}"/>
              </a:ext>
            </a:extLst>
          </p:cNvPr>
          <p:cNvSpPr txBox="1"/>
          <p:nvPr/>
        </p:nvSpPr>
        <p:spPr>
          <a:xfrm>
            <a:off x="781970" y="1633308"/>
            <a:ext cx="3382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0.08 </a:t>
            </a:r>
            <a:r>
              <a:rPr lang="en-US" dirty="0"/>
              <a:t>– </a:t>
            </a:r>
            <a:r>
              <a:rPr lang="ru-RU" dirty="0"/>
              <a:t>Байесовское АВ тестирование</a:t>
            </a:r>
            <a:endParaRPr lang="en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ru" sz="1500" b="1">
                <a:latin typeface="Roboto"/>
                <a:ea typeface="Roboto"/>
                <a:cs typeface="Roboto"/>
                <a:sym typeface="Roboto"/>
              </a:rPr>
              <a:t>канал группы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9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9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9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Карта курса</a:t>
            </a:r>
            <a:endParaRPr/>
          </a:p>
        </p:txBody>
      </p:sp>
      <p:sp>
        <p:nvSpPr>
          <p:cNvPr id="250" name="Google Shape;250;p51"/>
          <p:cNvSpPr/>
          <p:nvPr/>
        </p:nvSpPr>
        <p:spPr>
          <a:xfrm>
            <a:off x="5805201" y="627325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Advanced Machine Learning. </a:t>
            </a:r>
            <a:r>
              <a:rPr lang="en-GB" sz="16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AutoML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897875" y="1638275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Production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51"/>
          <p:cNvSpPr/>
          <p:nvPr/>
        </p:nvSpPr>
        <p:spPr>
          <a:xfrm>
            <a:off x="5205883" y="1847803"/>
            <a:ext cx="2203200" cy="5793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Временные ряды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51"/>
          <p:cNvSpPr/>
          <p:nvPr/>
        </p:nvSpPr>
        <p:spPr>
          <a:xfrm>
            <a:off x="1116500" y="3022738"/>
            <a:ext cx="2970600" cy="5793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Графы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51"/>
          <p:cNvSpPr/>
          <p:nvPr/>
        </p:nvSpPr>
        <p:spPr>
          <a:xfrm>
            <a:off x="5840300" y="2778634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Рекомендательные системы.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51"/>
          <p:cNvCxnSpPr>
            <a:stCxn id="251" idx="3"/>
            <a:endCxn id="252" idx="1"/>
          </p:cNvCxnSpPr>
          <p:nvPr/>
        </p:nvCxnSpPr>
        <p:spPr>
          <a:xfrm>
            <a:off x="4371075" y="1927925"/>
            <a:ext cx="834900" cy="2094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51"/>
          <p:cNvCxnSpPr>
            <a:stCxn id="250" idx="1"/>
            <a:endCxn id="251" idx="1"/>
          </p:cNvCxnSpPr>
          <p:nvPr/>
        </p:nvCxnSpPr>
        <p:spPr>
          <a:xfrm flipH="1">
            <a:off x="1898001" y="916975"/>
            <a:ext cx="3907200" cy="1011000"/>
          </a:xfrm>
          <a:prstGeom prst="curvedConnector3">
            <a:avLst>
              <a:gd name="adj1" fmla="val 106098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7" name="Google Shape;257;p51"/>
          <p:cNvSpPr/>
          <p:nvPr/>
        </p:nvSpPr>
        <p:spPr>
          <a:xfrm>
            <a:off x="1677150" y="4121276"/>
            <a:ext cx="30837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Bayesian Learning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p51"/>
          <p:cNvCxnSpPr>
            <a:stCxn id="252" idx="3"/>
            <a:endCxn id="254" idx="3"/>
          </p:cNvCxnSpPr>
          <p:nvPr/>
        </p:nvCxnSpPr>
        <p:spPr>
          <a:xfrm>
            <a:off x="7409083" y="2137453"/>
            <a:ext cx="904500" cy="930900"/>
          </a:xfrm>
          <a:prstGeom prst="curvedConnector3">
            <a:avLst>
              <a:gd name="adj1" fmla="val 126318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51"/>
          <p:cNvCxnSpPr>
            <a:stCxn id="254" idx="1"/>
            <a:endCxn id="253" idx="3"/>
          </p:cNvCxnSpPr>
          <p:nvPr/>
        </p:nvCxnSpPr>
        <p:spPr>
          <a:xfrm flipH="1">
            <a:off x="4087100" y="3068284"/>
            <a:ext cx="1753200" cy="244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51"/>
          <p:cNvCxnSpPr>
            <a:stCxn id="253" idx="1"/>
            <a:endCxn id="257" idx="1"/>
          </p:cNvCxnSpPr>
          <p:nvPr/>
        </p:nvCxnSpPr>
        <p:spPr>
          <a:xfrm rot="10800000" flipH="1" flipV="1">
            <a:off x="1116500" y="3312388"/>
            <a:ext cx="560650" cy="1098538"/>
          </a:xfrm>
          <a:prstGeom prst="curvedConnector3">
            <a:avLst>
              <a:gd name="adj1" fmla="val -40774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" name="Google Shape;257;p51">
            <a:extLst>
              <a:ext uri="{FF2B5EF4-FFF2-40B4-BE49-F238E27FC236}">
                <a16:creationId xmlns:a16="http://schemas.microsoft.com/office/drawing/2014/main" id="{299356DE-B83D-7D49-BFAD-A7BED53D3832}"/>
              </a:ext>
            </a:extLst>
          </p:cNvPr>
          <p:cNvSpPr/>
          <p:nvPr/>
        </p:nvSpPr>
        <p:spPr>
          <a:xfrm>
            <a:off x="5679900" y="4163193"/>
            <a:ext cx="30837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GB" sz="1600" dirty="0">
                <a:solidFill>
                  <a:srgbClr val="1F1F1F"/>
                </a:solidFill>
                <a:latin typeface="Google Sans"/>
              </a:rPr>
              <a:t>Reinforcement Learning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cxnSp>
        <p:nvCxnSpPr>
          <p:cNvPr id="17" name="Google Shape;260;p51">
            <a:extLst>
              <a:ext uri="{FF2B5EF4-FFF2-40B4-BE49-F238E27FC236}">
                <a16:creationId xmlns:a16="http://schemas.microsoft.com/office/drawing/2014/main" id="{98711FCA-522E-384F-8EC1-9826044D2DAC}"/>
              </a:ext>
            </a:extLst>
          </p:cNvPr>
          <p:cNvCxnSpPr>
            <a:cxnSpLocks/>
            <a:stCxn id="257" idx="3"/>
            <a:endCxn id="15" idx="1"/>
          </p:cNvCxnSpPr>
          <p:nvPr/>
        </p:nvCxnSpPr>
        <p:spPr>
          <a:xfrm>
            <a:off x="4760850" y="4410926"/>
            <a:ext cx="919050" cy="4191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267" name="Google Shape;267;p5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5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«классическое» АВ тестирование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Интерпретация результата</a:t>
            </a:r>
          </a:p>
        </p:txBody>
      </p:sp>
      <p:sp>
        <p:nvSpPr>
          <p:cNvPr id="270" name="Google Shape;270;p5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Оценка размера выборки</a:t>
            </a:r>
          </a:p>
        </p:txBody>
      </p:sp>
      <p:sp>
        <p:nvSpPr>
          <p:cNvPr id="271" name="Google Shape;271;p5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Байесовский подход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52"/>
          <p:cNvCxnSpPr>
            <a:stCxn id="267" idx="1"/>
            <a:endCxn id="26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52"/>
          <p:cNvCxnSpPr>
            <a:stCxn id="268" idx="1"/>
            <a:endCxn id="26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52"/>
          <p:cNvCxnSpPr>
            <a:stCxn id="269" idx="1"/>
            <a:endCxn id="27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52"/>
          <p:cNvCxnSpPr>
            <a:stCxn id="270" idx="1"/>
            <a:endCxn id="27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" name="Google Shape;271;p52">
            <a:extLst>
              <a:ext uri="{FF2B5EF4-FFF2-40B4-BE49-F238E27FC236}">
                <a16:creationId xmlns:a16="http://schemas.microsoft.com/office/drawing/2014/main" id="{ADAFD11A-EB3E-3C44-B319-6665A27CAE75}"/>
              </a:ext>
            </a:extLst>
          </p:cNvPr>
          <p:cNvSpPr/>
          <p:nvPr/>
        </p:nvSpPr>
        <p:spPr>
          <a:xfrm>
            <a:off x="786525" y="4103136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" name="Google Shape;276;p52">
            <a:extLst>
              <a:ext uri="{FF2B5EF4-FFF2-40B4-BE49-F238E27FC236}">
                <a16:creationId xmlns:a16="http://schemas.microsoft.com/office/drawing/2014/main" id="{491F4126-E97E-B845-8C69-DEE465AF1A3A}"/>
              </a:ext>
            </a:extLst>
          </p:cNvPr>
          <p:cNvCxnSpPr/>
          <p:nvPr/>
        </p:nvCxnSpPr>
        <p:spPr>
          <a:xfrm>
            <a:off x="785925" y="3714336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1610289823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недостатки частотного подхода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байесовский подход к АВ тестированию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Рассмотреть примеры частотного и байесовского подходов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91" name="Google Shape;291;p54"/>
          <p:cNvGraphicFramePr/>
          <p:nvPr>
            <p:extLst>
              <p:ext uri="{D42A27DB-BD31-4B8C-83A1-F6EECF244321}">
                <p14:modId xmlns:p14="http://schemas.microsoft.com/office/powerpoint/2010/main" val="3510160983"/>
              </p:ext>
            </p:extLst>
          </p:nvPr>
        </p:nvGraphicFramePr>
        <p:xfrm>
          <a:off x="952500" y="1544194"/>
          <a:ext cx="7239000" cy="726421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Roboto"/>
                          <a:cs typeface="Arial"/>
                          <a:sym typeface="Roboto"/>
                        </a:rPr>
                        <a:t>Сравнить подходы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Roboto"/>
                        <a:cs typeface="Arial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Проводить наиболее подходящее исследование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3" name="Google Shape;293;p5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уметь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subTitle" idx="4294967295"/>
          </p:nvPr>
        </p:nvSpPr>
        <p:spPr>
          <a:xfrm>
            <a:off x="2630075" y="1737729"/>
            <a:ext cx="61257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>
                <a:solidFill>
                  <a:srgbClr val="FF9900"/>
                </a:solidFill>
              </a:rPr>
              <a:t>Что такое АВ тестирование?</a:t>
            </a:r>
            <a:endParaRPr sz="1500" b="1" dirty="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>
                <a:solidFill>
                  <a:srgbClr val="FF9900"/>
                </a:solidFill>
              </a:rPr>
              <a:t>Какой смысл имеет </a:t>
            </a:r>
            <a:r>
              <a:rPr lang="en-US" sz="1500" b="1" dirty="0">
                <a:solidFill>
                  <a:srgbClr val="FF9900"/>
                </a:solidFill>
              </a:rPr>
              <a:t>p-value </a:t>
            </a:r>
            <a:r>
              <a:rPr lang="ru-RU" sz="1500" b="1" dirty="0">
                <a:solidFill>
                  <a:srgbClr val="FF9900"/>
                </a:solidFill>
              </a:rPr>
              <a:t>и </a:t>
            </a:r>
            <a:r>
              <a:rPr lang="en-US" sz="1500" b="1" dirty="0">
                <a:solidFill>
                  <a:srgbClr val="FF9900"/>
                </a:solidFill>
              </a:rPr>
              <a:t>confidence </a:t>
            </a:r>
            <a:r>
              <a:rPr lang="en-US" sz="1500" b="1" dirty="0" err="1">
                <a:solidFill>
                  <a:srgbClr val="FF9900"/>
                </a:solidFill>
              </a:rPr>
              <a:t>inteval</a:t>
            </a:r>
            <a:r>
              <a:rPr lang="ru-RU" sz="1500" b="1" dirty="0">
                <a:solidFill>
                  <a:srgbClr val="FF9900"/>
                </a:solidFill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>
                <a:solidFill>
                  <a:srgbClr val="FF9900"/>
                </a:solidFill>
              </a:rPr>
              <a:t>Как оценить размер выборки (продолжительность теста)?</a:t>
            </a:r>
            <a:endParaRPr sz="1500" b="1" dirty="0">
              <a:solidFill>
                <a:srgbClr val="FF9900"/>
              </a:solidFill>
            </a:endParaRPr>
          </a:p>
        </p:txBody>
      </p:sp>
      <p:pic>
        <p:nvPicPr>
          <p:cNvPr id="300" name="Google Shape;30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8777</TotalTime>
  <Words>993</Words>
  <Application>Microsoft Macintosh PowerPoint</Application>
  <PresentationFormat>On-screen Show (16:9)</PresentationFormat>
  <Paragraphs>198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Google Sans</vt:lpstr>
      <vt:lpstr>Roboto</vt:lpstr>
      <vt:lpstr>Cambria Math</vt:lpstr>
      <vt:lpstr>-apple-system</vt:lpstr>
      <vt:lpstr>Arial</vt:lpstr>
      <vt:lpstr>Courier New</vt:lpstr>
      <vt:lpstr>Светлая тема</vt:lpstr>
      <vt:lpstr>Светлая тема</vt:lpstr>
      <vt:lpstr>ML Advanced Bayes AB Testing</vt:lpstr>
      <vt:lpstr>Проверить, идет ли запись</vt:lpstr>
      <vt:lpstr>Bayes AB Testing   </vt:lpstr>
      <vt:lpstr>Правила вебинара</vt:lpstr>
      <vt:lpstr>Карта курса</vt:lpstr>
      <vt:lpstr>Маршрут вебинара</vt:lpstr>
      <vt:lpstr>Цели вебинара</vt:lpstr>
      <vt:lpstr>Смысл</vt:lpstr>
      <vt:lpstr>PowerPoint Presentation</vt:lpstr>
      <vt:lpstr>Проблема</vt:lpstr>
      <vt:lpstr>«классическое» АВ тестирование</vt:lpstr>
      <vt:lpstr>«классическое» АВ тестирование</vt:lpstr>
      <vt:lpstr>Проблемы</vt:lpstr>
      <vt:lpstr>Расчет АВ теста</vt:lpstr>
      <vt:lpstr>Оценка минимальной выборки</vt:lpstr>
      <vt:lpstr>Байесовский подход</vt:lpstr>
      <vt:lpstr>Интерпретация результатов</vt:lpstr>
      <vt:lpstr>Увеличение объемов выборки</vt:lpstr>
      <vt:lpstr>Влияние prior’a</vt:lpstr>
      <vt:lpstr> Сравнение распределенных величин</vt:lpstr>
      <vt:lpstr>Модель</vt:lpstr>
      <vt:lpstr>Байесовский АВ тест</vt:lpstr>
      <vt:lpstr>Интерпретация результатов</vt:lpstr>
      <vt:lpstr>Ключевые тезисы  </vt:lpstr>
      <vt:lpstr>Практика</vt:lpstr>
      <vt:lpstr>Слайд с заданием</vt:lpstr>
      <vt:lpstr>Список материалов для изучения</vt:lpstr>
      <vt:lpstr>Вопросы?</vt:lpstr>
      <vt:lpstr>Рефлексия</vt:lpstr>
      <vt:lpstr>Цели вебинара</vt:lpstr>
      <vt:lpstr>Рефлексия</vt:lpstr>
      <vt:lpstr>Следующий вебинар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Advanced Введение в вероятностное моделирование, апостериорные оценки, сэмплирование</dc:title>
  <cp:lastModifiedBy>Стурейко Игорь Олегович</cp:lastModifiedBy>
  <cp:revision>49</cp:revision>
  <dcterms:modified xsi:type="dcterms:W3CDTF">2023-08-09T08:40:24Z</dcterms:modified>
</cp:coreProperties>
</file>