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5"/>
  </p:notesMasterIdLst>
  <p:sldIdLst>
    <p:sldId id="432" r:id="rId2"/>
    <p:sldId id="429" r:id="rId3"/>
    <p:sldId id="334" r:id="rId4"/>
    <p:sldId id="430" r:id="rId5"/>
    <p:sldId id="431" r:id="rId6"/>
    <p:sldId id="349" r:id="rId7"/>
    <p:sldId id="433" r:id="rId8"/>
    <p:sldId id="435" r:id="rId9"/>
    <p:sldId id="436" r:id="rId10"/>
    <p:sldId id="437" r:id="rId11"/>
    <p:sldId id="438" r:id="rId12"/>
    <p:sldId id="439" r:id="rId13"/>
    <p:sldId id="434" r:id="rId14"/>
    <p:sldId id="440" r:id="rId15"/>
    <p:sldId id="441" r:id="rId16"/>
    <p:sldId id="442" r:id="rId17"/>
    <p:sldId id="444" r:id="rId18"/>
    <p:sldId id="443" r:id="rId19"/>
    <p:sldId id="445" r:id="rId20"/>
    <p:sldId id="446" r:id="rId21"/>
    <p:sldId id="447" r:id="rId22"/>
    <p:sldId id="389" r:id="rId23"/>
    <p:sldId id="390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E6A93D-E22E-496A-AE55-A62C1E3046BF}">
  <a:tblStyle styleId="{23E6A93D-E22E-496A-AE55-A62C1E304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9"/>
    <p:restoredTop sz="94609"/>
  </p:normalViewPr>
  <p:slideViewPr>
    <p:cSldViewPr snapToGrid="0">
      <p:cViewPr varScale="1">
        <p:scale>
          <a:sx n="205" d="100"/>
          <a:sy n="205" d="100"/>
        </p:scale>
        <p:origin x="360" y="17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70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72f1f578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72f1f578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66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97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3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21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63" r:id="rId7"/>
    <p:sldLayoutId id="2147483664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inkedin.com/in/igor-stureik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ML Basic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Исследование зависимостей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Независимость событий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B9F1868-70C3-E744-ACF0-A203D14CD9B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3350" indent="0">
                  <a:buNone/>
                </a:pPr>
                <a:r>
                  <a:rPr lang="ru-RU" b="1" dirty="0"/>
                  <a:t>Внимание вопрос: </a:t>
                </a:r>
                <a:r>
                  <a:rPr lang="ru-RU" dirty="0"/>
                  <a:t>бросаем монету. Два раза выпал орел. Какова вероятность того, что в третий раз выпадет орел?</a:t>
                </a:r>
              </a:p>
              <a:p>
                <a:pPr marL="133350" indent="0">
                  <a:buNone/>
                </a:pPr>
                <a:endParaRPr lang="ru-RU" dirty="0"/>
              </a:p>
              <a:p>
                <a:pPr marL="133350" indent="0">
                  <a:buNone/>
                </a:pPr>
                <a:r>
                  <a:rPr lang="ru-RU" b="1" dirty="0"/>
                  <a:t>Вероятность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ru-R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/>
                  <a:t> События независимы!</a:t>
                </a:r>
              </a:p>
              <a:p>
                <a:pPr marL="13335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B9F1868-70C3-E744-ACF0-A203D14CD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9141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Независимость событий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F1868-70C3-E744-ACF0-A203D14CD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ru-RU" b="1" dirty="0"/>
              <a:t>Внимание вопрос: </a:t>
            </a:r>
            <a:r>
              <a:rPr lang="ru-RU" dirty="0"/>
              <a:t>бросаем три монеты. Какова вероятность того, что на всех трех выпадет орел?</a:t>
            </a:r>
          </a:p>
          <a:p>
            <a:pPr marL="133350" indent="0">
              <a:buNone/>
            </a:pP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4055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Независимость событий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B9F1868-70C3-E744-ACF0-A203D14CD9B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3350" indent="0">
                  <a:buNone/>
                </a:pPr>
                <a:r>
                  <a:rPr lang="ru-RU" b="1" dirty="0"/>
                  <a:t>Внимание вопрос: </a:t>
                </a:r>
                <a:r>
                  <a:rPr lang="ru-RU" dirty="0"/>
                  <a:t>бросаем три монеты. Какова вероятность того, что на всех трех выпадет орел?</a:t>
                </a:r>
              </a:p>
              <a:p>
                <a:pPr marL="133350" indent="0">
                  <a:buNone/>
                </a:pPr>
                <a:endParaRPr lang="ru-RU" dirty="0"/>
              </a:p>
              <a:p>
                <a:pPr marL="133350" indent="0">
                  <a:buNone/>
                </a:pPr>
                <a:r>
                  <a:rPr lang="ru-RU" b="1" dirty="0"/>
                  <a:t>Вероятность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ru-RU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ru-R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/>
                  <a:t> События независимы!</a:t>
                </a:r>
              </a:p>
              <a:p>
                <a:pPr marL="13335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B9F1868-70C3-E744-ACF0-A203D14CD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7357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E536634-D016-6744-A6C8-591CFD395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96853"/>
              </p:ext>
            </p:extLst>
          </p:nvPr>
        </p:nvGraphicFramePr>
        <p:xfrm>
          <a:off x="928750" y="2173997"/>
          <a:ext cx="7664200" cy="1112520"/>
        </p:xfrm>
        <a:graphic>
          <a:graphicData uri="http://schemas.openxmlformats.org/drawingml/2006/table">
            <a:tbl>
              <a:tblPr firstRow="1" bandRow="1">
                <a:tableStyleId>{23E6A93D-E22E-496A-AE55-A62C1E3046BF}</a:tableStyleId>
              </a:tblPr>
              <a:tblGrid>
                <a:gridCol w="1916050">
                  <a:extLst>
                    <a:ext uri="{9D8B030D-6E8A-4147-A177-3AD203B41FA5}">
                      <a16:colId xmlns:a16="http://schemas.microsoft.com/office/drawing/2014/main" val="2489338553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1505035652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3718487918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167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Аналоговые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Неопределено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часы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&lt;=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113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1CD9C-5B3C-4A4A-9FE2-E9E2E448E33C}"/>
              </a:ext>
            </a:extLst>
          </p:cNvPr>
          <p:cNvSpPr txBox="1"/>
          <p:nvPr/>
        </p:nvSpPr>
        <p:spPr>
          <a:xfrm>
            <a:off x="928750" y="1374843"/>
            <a:ext cx="4697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ли возраст людей на тип носимых ими часов?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E536634-D016-6744-A6C8-591CFD395134}"/>
              </a:ext>
            </a:extLst>
          </p:cNvPr>
          <p:cNvGraphicFramePr>
            <a:graphicFrameLocks noGrp="1"/>
          </p:cNvGraphicFramePr>
          <p:nvPr/>
        </p:nvGraphicFramePr>
        <p:xfrm>
          <a:off x="928750" y="2173997"/>
          <a:ext cx="7664200" cy="1112520"/>
        </p:xfrm>
        <a:graphic>
          <a:graphicData uri="http://schemas.openxmlformats.org/drawingml/2006/table">
            <a:tbl>
              <a:tblPr firstRow="1" bandRow="1">
                <a:tableStyleId>{23E6A93D-E22E-496A-AE55-A62C1E3046BF}</a:tableStyleId>
              </a:tblPr>
              <a:tblGrid>
                <a:gridCol w="1916050">
                  <a:extLst>
                    <a:ext uri="{9D8B030D-6E8A-4147-A177-3AD203B41FA5}">
                      <a16:colId xmlns:a16="http://schemas.microsoft.com/office/drawing/2014/main" val="2489338553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1505035652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3718487918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167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Аналоговые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Неопределено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часы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&lt;=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113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1CD9C-5B3C-4A4A-9FE2-E9E2E448E33C}"/>
              </a:ext>
            </a:extLst>
          </p:cNvPr>
          <p:cNvSpPr txBox="1"/>
          <p:nvPr/>
        </p:nvSpPr>
        <p:spPr>
          <a:xfrm>
            <a:off x="928750" y="1374843"/>
            <a:ext cx="4697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ли возраст людей на тип носимых ими часов?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12BEE-8F4D-D744-B01D-6F4C03B4DBD2}"/>
              </a:ext>
            </a:extLst>
          </p:cNvPr>
          <p:cNvSpPr txBox="1"/>
          <p:nvPr/>
        </p:nvSpPr>
        <p:spPr>
          <a:xfrm>
            <a:off x="985737" y="3774332"/>
            <a:ext cx="7607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Нам нужно ответить на вопрос, являются ли значения в каждой их ячеек таблицы независимыми величинами.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2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E536634-D016-6744-A6C8-591CFD395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55392"/>
              </p:ext>
            </p:extLst>
          </p:nvPr>
        </p:nvGraphicFramePr>
        <p:xfrm>
          <a:off x="957243" y="1356602"/>
          <a:ext cx="7664200" cy="1112520"/>
        </p:xfrm>
        <a:graphic>
          <a:graphicData uri="http://schemas.openxmlformats.org/drawingml/2006/table">
            <a:tbl>
              <a:tblPr firstRow="1" bandRow="1">
                <a:tableStyleId>{23E6A93D-E22E-496A-AE55-A62C1E3046BF}</a:tableStyleId>
              </a:tblPr>
              <a:tblGrid>
                <a:gridCol w="1916050">
                  <a:extLst>
                    <a:ext uri="{9D8B030D-6E8A-4147-A177-3AD203B41FA5}">
                      <a16:colId xmlns:a16="http://schemas.microsoft.com/office/drawing/2014/main" val="2489338553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1505035652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3718487918"/>
                    </a:ext>
                  </a:extLst>
                </a:gridCol>
                <a:gridCol w="1916050">
                  <a:extLst>
                    <a:ext uri="{9D8B030D-6E8A-4147-A177-3AD203B41FA5}">
                      <a16:colId xmlns:a16="http://schemas.microsoft.com/office/drawing/2014/main" val="167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Аналоговые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Неопределено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часы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&lt;=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113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1CD9C-5B3C-4A4A-9FE2-E9E2E448E33C}"/>
              </a:ext>
            </a:extLst>
          </p:cNvPr>
          <p:cNvSpPr txBox="1"/>
          <p:nvPr/>
        </p:nvSpPr>
        <p:spPr>
          <a:xfrm>
            <a:off x="928750" y="1050588"/>
            <a:ext cx="4697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ли возраст людей на тип носимых ими часов?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12BEE-8F4D-D744-B01D-6F4C03B4DBD2}"/>
                  </a:ext>
                </a:extLst>
              </p:cNvPr>
              <p:cNvSpPr txBox="1"/>
              <p:nvPr/>
            </p:nvSpPr>
            <p:spPr>
              <a:xfrm>
                <a:off x="957243" y="2571750"/>
                <a:ext cx="760721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Нам нужно ответить на вопрос, являются ли значения в каждой их ячеек таблицы независимыми величинами.</a:t>
                </a:r>
              </a:p>
              <a:p>
                <a:endParaRPr lang="ru-RU" dirty="0"/>
              </a:p>
              <a:p>
                <a:r>
                  <a:rPr lang="ru-RU" dirty="0" err="1"/>
                  <a:t>Т.е</a:t>
                </a:r>
                <a:r>
                  <a:rPr lang="ru-RU" dirty="0"/>
                  <a:t> нам нужно доказать (например для одного случая), что вероятность того, что человек носит аналоговые часы и ему меньше 30 лет является произведением этих двух вероятностей:</a:t>
                </a:r>
                <a:endParaRPr lang="en-US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𝑤𝑎𝑡𝑐h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 &lt;30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𝑤𝑎𝑡𝑐h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(&lt;30)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B12BEE-8F4D-D744-B01D-6F4C03B4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43" y="2571750"/>
                <a:ext cx="7607213" cy="1815882"/>
              </a:xfrm>
              <a:prstGeom prst="rect">
                <a:avLst/>
              </a:prstGeom>
              <a:blipFill>
                <a:blip r:embed="rId2"/>
                <a:stretch>
                  <a:fillRect l="-333" t="-694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35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E536634-D016-6744-A6C8-591CFD395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62582"/>
              </p:ext>
            </p:extLst>
          </p:nvPr>
        </p:nvGraphicFramePr>
        <p:xfrm>
          <a:off x="928750" y="1817045"/>
          <a:ext cx="7664200" cy="1630680"/>
        </p:xfrm>
        <a:graphic>
          <a:graphicData uri="http://schemas.openxmlformats.org/drawingml/2006/table">
            <a:tbl>
              <a:tblPr firstRow="1" bandRow="1">
                <a:tableStyleId>{23E6A93D-E22E-496A-AE55-A62C1E3046BF}</a:tableStyleId>
              </a:tblPr>
              <a:tblGrid>
                <a:gridCol w="1532840">
                  <a:extLst>
                    <a:ext uri="{9D8B030D-6E8A-4147-A177-3AD203B41FA5}">
                      <a16:colId xmlns:a16="http://schemas.microsoft.com/office/drawing/2014/main" val="2489338553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505035652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3718487918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6787471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3316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Аналоговые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Неопределено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Возраст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&lt;=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64/129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65/129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1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Тип часов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41/129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39/129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49/129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129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030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1CD9C-5B3C-4A4A-9FE2-E9E2E448E33C}"/>
              </a:ext>
            </a:extLst>
          </p:cNvPr>
          <p:cNvSpPr txBox="1"/>
          <p:nvPr/>
        </p:nvSpPr>
        <p:spPr>
          <a:xfrm>
            <a:off x="928750" y="1189087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Частотная вероятность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22508B0-E86A-AB42-A328-D75E5470748E}"/>
              </a:ext>
            </a:extLst>
          </p:cNvPr>
          <p:cNvSpPr/>
          <p:nvPr/>
        </p:nvSpPr>
        <p:spPr>
          <a:xfrm>
            <a:off x="2464340" y="2334638"/>
            <a:ext cx="4584971" cy="739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BEECB-E4EC-F347-821A-FD0AA288EA71}"/>
              </a:ext>
            </a:extLst>
          </p:cNvPr>
          <p:cNvCxnSpPr>
            <a:cxnSpLocks/>
          </p:cNvCxnSpPr>
          <p:nvPr/>
        </p:nvCxnSpPr>
        <p:spPr>
          <a:xfrm>
            <a:off x="7023370" y="3028544"/>
            <a:ext cx="596630" cy="2334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5342E-A790-DD40-8469-CEF1083BB24C}"/>
                  </a:ext>
                </a:extLst>
              </p:cNvPr>
              <p:cNvSpPr txBox="1"/>
              <p:nvPr/>
            </p:nvSpPr>
            <p:spPr>
              <a:xfrm>
                <a:off x="2464340" y="3716788"/>
                <a:ext cx="345665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𝑤𝑎𝑡𝑐h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129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5342E-A790-DD40-8469-CEF1083BB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340" y="3716788"/>
                <a:ext cx="3456651" cy="497059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70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E536634-D016-6744-A6C8-591CFD395134}"/>
              </a:ext>
            </a:extLst>
          </p:cNvPr>
          <p:cNvGraphicFramePr>
            <a:graphicFrameLocks noGrp="1"/>
          </p:cNvGraphicFramePr>
          <p:nvPr/>
        </p:nvGraphicFramePr>
        <p:xfrm>
          <a:off x="928750" y="1817045"/>
          <a:ext cx="7664200" cy="1630680"/>
        </p:xfrm>
        <a:graphic>
          <a:graphicData uri="http://schemas.openxmlformats.org/drawingml/2006/table">
            <a:tbl>
              <a:tblPr firstRow="1" bandRow="1">
                <a:tableStyleId>{23E6A93D-E22E-496A-AE55-A62C1E3046BF}</a:tableStyleId>
              </a:tblPr>
              <a:tblGrid>
                <a:gridCol w="1532840">
                  <a:extLst>
                    <a:ext uri="{9D8B030D-6E8A-4147-A177-3AD203B41FA5}">
                      <a16:colId xmlns:a16="http://schemas.microsoft.com/office/drawing/2014/main" val="2489338553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505035652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3718487918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6787471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3316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Аналоговые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Неопределено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Возраст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&lt;=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64/129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65/129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1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Тип часов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41/129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39/129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49/129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129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030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1CD9C-5B3C-4A4A-9FE2-E9E2E448E33C}"/>
              </a:ext>
            </a:extLst>
          </p:cNvPr>
          <p:cNvSpPr txBox="1"/>
          <p:nvPr/>
        </p:nvSpPr>
        <p:spPr>
          <a:xfrm>
            <a:off x="928750" y="1189087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Частотная вероятность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22508B0-E86A-AB42-A328-D75E5470748E}"/>
              </a:ext>
            </a:extLst>
          </p:cNvPr>
          <p:cNvSpPr/>
          <p:nvPr/>
        </p:nvSpPr>
        <p:spPr>
          <a:xfrm>
            <a:off x="2464340" y="2334638"/>
            <a:ext cx="4584971" cy="739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BEECB-E4EC-F347-821A-FD0AA288EA71}"/>
              </a:ext>
            </a:extLst>
          </p:cNvPr>
          <p:cNvCxnSpPr>
            <a:cxnSpLocks/>
          </p:cNvCxnSpPr>
          <p:nvPr/>
        </p:nvCxnSpPr>
        <p:spPr>
          <a:xfrm>
            <a:off x="7023370" y="3028544"/>
            <a:ext cx="596630" cy="2334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85342E-A790-DD40-8469-CEF1083BB24C}"/>
              </a:ext>
            </a:extLst>
          </p:cNvPr>
          <p:cNvSpPr txBox="1"/>
          <p:nvPr/>
        </p:nvSpPr>
        <p:spPr>
          <a:xfrm>
            <a:off x="824394" y="3747693"/>
            <a:ext cx="776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Вычислим вероятности носить аналоговые часы и вероятность быть моложе 30 лет из нашей выборки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1DE25-2249-AB49-BBFC-5D4E00CFD063}"/>
              </a:ext>
            </a:extLst>
          </p:cNvPr>
          <p:cNvSpPr txBox="1"/>
          <p:nvPr/>
        </p:nvSpPr>
        <p:spPr>
          <a:xfrm>
            <a:off x="6308350" y="1496864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Наблюдаемые величины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endParaRPr lang="ru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E536634-D016-6744-A6C8-591CFD395134}"/>
              </a:ext>
            </a:extLst>
          </p:cNvPr>
          <p:cNvGraphicFramePr>
            <a:graphicFrameLocks noGrp="1"/>
          </p:cNvGraphicFramePr>
          <p:nvPr/>
        </p:nvGraphicFramePr>
        <p:xfrm>
          <a:off x="928750" y="1817045"/>
          <a:ext cx="7664200" cy="1630680"/>
        </p:xfrm>
        <a:graphic>
          <a:graphicData uri="http://schemas.openxmlformats.org/drawingml/2006/table">
            <a:tbl>
              <a:tblPr firstRow="1" bandRow="1">
                <a:tableStyleId>{23E6A93D-E22E-496A-AE55-A62C1E3046BF}</a:tableStyleId>
              </a:tblPr>
              <a:tblGrid>
                <a:gridCol w="1532840">
                  <a:extLst>
                    <a:ext uri="{9D8B030D-6E8A-4147-A177-3AD203B41FA5}">
                      <a16:colId xmlns:a16="http://schemas.microsoft.com/office/drawing/2014/main" val="2489338553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505035652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3718487918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6787471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3316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Аналоговые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Неопределено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Возраст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&lt;=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64/129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65/129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1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Тип часов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41/129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39/129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1" dirty="0"/>
                        <a:t>49/129</a:t>
                      </a:r>
                      <a:endParaRPr lang="en-US" b="1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129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030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1CD9C-5B3C-4A4A-9FE2-E9E2E448E33C}"/>
              </a:ext>
            </a:extLst>
          </p:cNvPr>
          <p:cNvSpPr txBox="1"/>
          <p:nvPr/>
        </p:nvSpPr>
        <p:spPr>
          <a:xfrm>
            <a:off x="928750" y="1189087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Частотная вероятность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22508B0-E86A-AB42-A328-D75E5470748E}"/>
              </a:ext>
            </a:extLst>
          </p:cNvPr>
          <p:cNvSpPr/>
          <p:nvPr/>
        </p:nvSpPr>
        <p:spPr>
          <a:xfrm>
            <a:off x="2464340" y="2334638"/>
            <a:ext cx="4584971" cy="739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BEECB-E4EC-F347-821A-FD0AA288EA71}"/>
              </a:ext>
            </a:extLst>
          </p:cNvPr>
          <p:cNvCxnSpPr>
            <a:cxnSpLocks/>
          </p:cNvCxnSpPr>
          <p:nvPr/>
        </p:nvCxnSpPr>
        <p:spPr>
          <a:xfrm>
            <a:off x="7023370" y="3028544"/>
            <a:ext cx="596630" cy="2334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556FC0-48A1-BA4C-929A-101A1DBC2B0C}"/>
              </a:ext>
            </a:extLst>
          </p:cNvPr>
          <p:cNvGrpSpPr/>
          <p:nvPr/>
        </p:nvGrpSpPr>
        <p:grpSpPr>
          <a:xfrm>
            <a:off x="928750" y="3728936"/>
            <a:ext cx="6870792" cy="712503"/>
            <a:chOff x="928750" y="3728936"/>
            <a:chExt cx="6870792" cy="712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85342E-A790-DD40-8469-CEF1083BB24C}"/>
                    </a:ext>
                  </a:extLst>
                </p:cNvPr>
                <p:cNvSpPr txBox="1"/>
                <p:nvPr/>
              </p:nvSpPr>
              <p:spPr>
                <a:xfrm>
                  <a:off x="928750" y="3728936"/>
                  <a:ext cx="6870792" cy="712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Количество ожидаемых людей в предположении, что переменные независимы: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𝑒𝑥𝑝𝑒𝑐𝑡𝑒𝑑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𝑤𝑎𝑡𝑐h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&lt;30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129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129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∙129≅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85342E-A790-DD40-8469-CEF1083BB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750" y="3728936"/>
                  <a:ext cx="6870792" cy="712503"/>
                </a:xfrm>
                <a:prstGeom prst="rect">
                  <a:avLst/>
                </a:prstGeom>
                <a:blipFill>
                  <a:blip r:embed="rId2"/>
                  <a:stretch>
                    <a:fillRect l="-185" t="-1754" b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5F77EE-F2C8-C741-8897-3965B95B86D0}"/>
                </a:ext>
              </a:extLst>
            </p:cNvPr>
            <p:cNvCxnSpPr/>
            <p:nvPr/>
          </p:nvCxnSpPr>
          <p:spPr>
            <a:xfrm flipH="1">
              <a:off x="5486400" y="4226086"/>
              <a:ext cx="350196" cy="1811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36C913-FCB8-E04E-91FA-C0E259CEA937}"/>
                </a:ext>
              </a:extLst>
            </p:cNvPr>
            <p:cNvCxnSpPr/>
            <p:nvPr/>
          </p:nvCxnSpPr>
          <p:spPr>
            <a:xfrm flipH="1">
              <a:off x="5943600" y="4134681"/>
              <a:ext cx="350196" cy="1811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3FA5AE-BAA7-474E-8FF0-BDA0C438A0C7}"/>
              </a:ext>
            </a:extLst>
          </p:cNvPr>
          <p:cNvSpPr txBox="1"/>
          <p:nvPr/>
        </p:nvSpPr>
        <p:spPr>
          <a:xfrm>
            <a:off x="6308350" y="1496864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Наблюдаемые величины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3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переменные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9E536634-D016-6744-A6C8-591CFD395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612613"/>
                  </p:ext>
                </p:extLst>
              </p:nvPr>
            </p:nvGraphicFramePr>
            <p:xfrm>
              <a:off x="928750" y="1817045"/>
              <a:ext cx="7664200" cy="1647572"/>
            </p:xfrm>
            <a:graphic>
              <a:graphicData uri="http://schemas.openxmlformats.org/drawingml/2006/table">
                <a:tbl>
                  <a:tblPr firstRow="1" bandRow="1">
                    <a:tableStyleId>{23E6A93D-E22E-496A-AE55-A62C1E3046BF}</a:tableStyleId>
                  </a:tblPr>
                  <a:tblGrid>
                    <a:gridCol w="1532840">
                      <a:extLst>
                        <a:ext uri="{9D8B030D-6E8A-4147-A177-3AD203B41FA5}">
                          <a16:colId xmlns:a16="http://schemas.microsoft.com/office/drawing/2014/main" val="2489338553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1505035652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3718487918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16787471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331685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Аналоговые часы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err="1"/>
                            <a:t>Неопределено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Цифровые часы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Возраст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71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Возраст </a:t>
                          </a:r>
                          <a:r>
                            <a:rPr lang="en-US" dirty="0"/>
                            <a:t>&lt;= 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0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num>
                                  <m:den>
                                    <m:r>
                                      <a:rPr lang="ru-RU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∙129=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39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∙129=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𝟑𝟓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∙129=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64/129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0737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Возраст </a:t>
                          </a:r>
                          <a:r>
                            <a:rPr lang="en-US" dirty="0"/>
                            <a:t>&gt; </a:t>
                          </a:r>
                          <a:r>
                            <a:rPr lang="ru-RU" dirty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∙129=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𝟔𝟔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39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∙129=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𝟔𝟓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den>
                                </m:f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∙129=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00" b="1" i="1" smtClean="0">
                                    <a:latin typeface="Cambria Math" panose="02040503050406030204" pitchFamily="18" charset="0"/>
                                  </a:rPr>
                                  <m:t>𝟔𝟗</m:t>
                                </m:r>
                              </m:oMath>
                            </m:oMathPara>
                          </a14:m>
                          <a:endParaRPr lang="en-US" sz="1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65/129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811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/>
                            <a:t>Тип часов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41/129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39/129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49/129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129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0103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9E536634-D016-6744-A6C8-591CFD395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612613"/>
                  </p:ext>
                </p:extLst>
              </p:nvPr>
            </p:nvGraphicFramePr>
            <p:xfrm>
              <a:off x="928750" y="1817045"/>
              <a:ext cx="7664200" cy="1647572"/>
            </p:xfrm>
            <a:graphic>
              <a:graphicData uri="http://schemas.openxmlformats.org/drawingml/2006/table">
                <a:tbl>
                  <a:tblPr firstRow="1" bandRow="1">
                    <a:tableStyleId>{23E6A93D-E22E-496A-AE55-A62C1E3046BF}</a:tableStyleId>
                  </a:tblPr>
                  <a:tblGrid>
                    <a:gridCol w="1532840">
                      <a:extLst>
                        <a:ext uri="{9D8B030D-6E8A-4147-A177-3AD203B41FA5}">
                          <a16:colId xmlns:a16="http://schemas.microsoft.com/office/drawing/2014/main" val="2489338553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1505035652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3718487918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16787471"/>
                        </a:ext>
                      </a:extLst>
                    </a:gridCol>
                    <a:gridCol w="1532840">
                      <a:extLst>
                        <a:ext uri="{9D8B030D-6E8A-4147-A177-3AD203B41FA5}">
                          <a16:colId xmlns:a16="http://schemas.microsoft.com/office/drawing/2014/main" val="3316858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Аналоговые часы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err="1"/>
                            <a:t>Неопределено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Цифровые часы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Возраст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71745"/>
                      </a:ext>
                    </a:extLst>
                  </a:tr>
                  <a:tr h="377762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Возраст </a:t>
                          </a:r>
                          <a:r>
                            <a:rPr lang="en-US" dirty="0"/>
                            <a:t>&lt;= 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2"/>
                          <a:stretch>
                            <a:fillRect l="-100826" t="-14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2"/>
                          <a:stretch>
                            <a:fillRect l="-202500" t="-140000" r="-2025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40000" r="-10082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64/129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0737943"/>
                      </a:ext>
                    </a:extLst>
                  </a:tr>
                  <a:tr h="38081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Возраст </a:t>
                          </a:r>
                          <a:r>
                            <a:rPr lang="en-US" dirty="0"/>
                            <a:t>&gt; </a:t>
                          </a:r>
                          <a:r>
                            <a:rPr lang="ru-RU" dirty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2"/>
                          <a:stretch>
                            <a:fillRect l="-100826" t="-240000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2"/>
                          <a:stretch>
                            <a:fillRect l="-202500" t="-240000" r="-202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40000" r="-1008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65/129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811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/>
                            <a:t>Тип часов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41/129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39/129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i="1" dirty="0"/>
                            <a:t>49/129</a:t>
                          </a:r>
                          <a:endParaRPr lang="en-US" b="1" i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129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01030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F1CD9C-5B3C-4A4A-9FE2-E9E2E448E33C}"/>
              </a:ext>
            </a:extLst>
          </p:cNvPr>
          <p:cNvSpPr txBox="1"/>
          <p:nvPr/>
        </p:nvSpPr>
        <p:spPr>
          <a:xfrm>
            <a:off x="928750" y="1189087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Частотная вероятность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FA5AE-BAA7-474E-8FF0-BDA0C438A0C7}"/>
              </a:ext>
            </a:extLst>
          </p:cNvPr>
          <p:cNvSpPr txBox="1"/>
          <p:nvPr/>
        </p:nvSpPr>
        <p:spPr>
          <a:xfrm>
            <a:off x="6308350" y="1496864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Ожидаемые величины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40CA6-6AE0-DC4A-B9A1-7843CE1A2B07}"/>
              </a:ext>
            </a:extLst>
          </p:cNvPr>
          <p:cNvSpPr txBox="1"/>
          <p:nvPr/>
        </p:nvSpPr>
        <p:spPr>
          <a:xfrm>
            <a:off x="928751" y="3800524"/>
            <a:ext cx="7664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</a:t>
            </a:r>
            <a:r>
              <a:rPr lang="ru-RU" b="1" dirty="0"/>
              <a:t>все</a:t>
            </a:r>
            <a:r>
              <a:rPr lang="ru-RU" dirty="0"/>
              <a:t> категории являются </a:t>
            </a:r>
            <a:r>
              <a:rPr lang="ru-RU" b="1" dirty="0"/>
              <a:t>независимыми</a:t>
            </a:r>
            <a:r>
              <a:rPr lang="ru-RU" dirty="0"/>
              <a:t>, то и переменные </a:t>
            </a:r>
            <a:r>
              <a:rPr lang="ru-RU" b="1" dirty="0"/>
              <a:t>в целом </a:t>
            </a:r>
            <a:r>
              <a:rPr lang="ru-RU" dirty="0"/>
              <a:t>можно считать </a:t>
            </a:r>
            <a:r>
              <a:rPr lang="ru-RU" b="1" dirty="0"/>
              <a:t>независимыми</a:t>
            </a:r>
          </a:p>
          <a:p>
            <a:endParaRPr lang="ru-RU" b="1" dirty="0"/>
          </a:p>
          <a:p>
            <a:r>
              <a:rPr lang="ru-RU" dirty="0"/>
              <a:t>Если </a:t>
            </a:r>
            <a:r>
              <a:rPr lang="ru-RU" b="1" dirty="0"/>
              <a:t>хотя бы одна группа окажется зависимой </a:t>
            </a:r>
            <a:r>
              <a:rPr lang="ru-RU" dirty="0"/>
              <a:t>– то и переменные </a:t>
            </a:r>
            <a:r>
              <a:rPr lang="ru-RU" b="1" dirty="0"/>
              <a:t>нельзя считать независимыми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3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хи-квадрат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20</a:t>
            </a:fld>
            <a:endParaRPr lang="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FD7F2-D1BD-5E47-867D-D9AB3423F8F6}"/>
                  </a:ext>
                </a:extLst>
              </p:cNvPr>
              <p:cNvSpPr txBox="1"/>
              <p:nvPr/>
            </p:nvSpPr>
            <p:spPr>
              <a:xfrm>
                <a:off x="3640645" y="1395110"/>
                <a:ext cx="1940531" cy="624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FD7F2-D1BD-5E47-867D-D9AB3423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45" y="1395110"/>
                <a:ext cx="1940531" cy="624851"/>
              </a:xfrm>
              <a:prstGeom prst="rect">
                <a:avLst/>
              </a:prstGeom>
              <a:blipFill>
                <a:blip r:embed="rId2"/>
                <a:stretch>
                  <a:fillRect l="-11039" t="-110000" b="-17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EDE5D1-B3CA-B24B-A674-453DBD403558}"/>
                  </a:ext>
                </a:extLst>
              </p:cNvPr>
              <p:cNvSpPr txBox="1"/>
              <p:nvPr/>
            </p:nvSpPr>
            <p:spPr>
              <a:xfrm>
                <a:off x="862519" y="2241308"/>
                <a:ext cx="3590278" cy="557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наблюдаемые величины (</a:t>
                </a:r>
                <a:r>
                  <a:rPr lang="en-US" dirty="0"/>
                  <a:t>observed)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ожидаемые величины (</a:t>
                </a:r>
                <a:r>
                  <a:rPr lang="en-US" dirty="0"/>
                  <a:t>expected</a:t>
                </a:r>
                <a:r>
                  <a:rPr lang="ru-RU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EDE5D1-B3CA-B24B-A674-453DBD40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9" y="2241308"/>
                <a:ext cx="3590278" cy="557845"/>
              </a:xfrm>
              <a:prstGeom prst="rect">
                <a:avLst/>
              </a:prstGeom>
              <a:blipFill>
                <a:blip r:embed="rId3"/>
                <a:stretch>
                  <a:fillRect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B8E690E7-204D-444D-959E-25951A724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54743"/>
              </p:ext>
            </p:extLst>
          </p:nvPr>
        </p:nvGraphicFramePr>
        <p:xfrm>
          <a:off x="1545230" y="3060720"/>
          <a:ext cx="6131360" cy="1259840"/>
        </p:xfrm>
        <a:graphic>
          <a:graphicData uri="http://schemas.openxmlformats.org/drawingml/2006/table">
            <a:tbl>
              <a:tblPr firstRow="1" bandRow="1">
                <a:tableStyleId>{23E6A93D-E22E-496A-AE55-A62C1E3046BF}</a:tableStyleId>
              </a:tblPr>
              <a:tblGrid>
                <a:gridCol w="1532840">
                  <a:extLst>
                    <a:ext uri="{9D8B030D-6E8A-4147-A177-3AD203B41FA5}">
                      <a16:colId xmlns:a16="http://schemas.microsoft.com/office/drawing/2014/main" val="2489338553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505035652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3718487918"/>
                    </a:ext>
                  </a:extLst>
                </a:gridCol>
                <a:gridCol w="1532840">
                  <a:extLst>
                    <a:ext uri="{9D8B030D-6E8A-4147-A177-3AD203B41FA5}">
                      <a16:colId xmlns:a16="http://schemas.microsoft.com/office/drawing/2014/main" val="167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Аналоговые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Неопределено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Цифровые часы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&lt;=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(10 – 20.34)</a:t>
                      </a:r>
                      <a:r>
                        <a:rPr lang="en-US" sz="1000" b="0" baseline="30000" dirty="0"/>
                        <a:t>2</a:t>
                      </a:r>
                      <a:r>
                        <a:rPr lang="en-US" sz="1000" b="0" dirty="0"/>
                        <a:t> = </a:t>
                      </a:r>
                      <a:r>
                        <a:rPr lang="en-US" sz="1000" b="1" dirty="0"/>
                        <a:t>106.9</a:t>
                      </a:r>
                      <a:endParaRPr lang="en-US" sz="10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(17 – 19.35)</a:t>
                      </a:r>
                      <a:r>
                        <a:rPr lang="en-US" sz="1000" b="0" baseline="30000" dirty="0"/>
                        <a:t>2</a:t>
                      </a:r>
                      <a:r>
                        <a:rPr lang="en-US" sz="1000" b="0" dirty="0"/>
                        <a:t> = </a:t>
                      </a:r>
                      <a:r>
                        <a:rPr lang="en-US" sz="1000" b="1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(37 – 24.31)</a:t>
                      </a:r>
                      <a:r>
                        <a:rPr lang="en-US" sz="1000" b="0" baseline="30000" dirty="0"/>
                        <a:t>2</a:t>
                      </a:r>
                      <a:r>
                        <a:rPr lang="en-US" sz="1000" b="0" dirty="0"/>
                        <a:t> = </a:t>
                      </a:r>
                      <a:r>
                        <a:rPr lang="en-US" sz="1000" b="1" dirty="0"/>
                        <a:t>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7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Возраст 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(31 – 20.66)</a:t>
                      </a:r>
                      <a:r>
                        <a:rPr lang="en-US" sz="1000" b="0" baseline="30000" dirty="0"/>
                        <a:t>2</a:t>
                      </a:r>
                      <a:r>
                        <a:rPr lang="en-US" sz="1000" b="0" dirty="0"/>
                        <a:t> = </a:t>
                      </a:r>
                      <a:r>
                        <a:rPr lang="en-US" sz="1000" b="1" dirty="0"/>
                        <a:t>106.9</a:t>
                      </a:r>
                      <a:r>
                        <a:rPr lang="en-US" sz="1000" b="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(22 – 19.65)</a:t>
                      </a:r>
                      <a:r>
                        <a:rPr lang="en-US" sz="1000" b="0" baseline="30000" dirty="0"/>
                        <a:t>2</a:t>
                      </a:r>
                      <a:r>
                        <a:rPr lang="en-US" sz="1000" b="0" dirty="0"/>
                        <a:t> = </a:t>
                      </a:r>
                      <a:r>
                        <a:rPr lang="en-US" sz="1000" b="1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(12 – 24.69)</a:t>
                      </a:r>
                      <a:r>
                        <a:rPr lang="en-US" sz="1000" b="0" baseline="30000" dirty="0"/>
                        <a:t>2</a:t>
                      </a:r>
                      <a:r>
                        <a:rPr lang="en-US" sz="1000" b="0" dirty="0"/>
                        <a:t> = </a:t>
                      </a:r>
                      <a:r>
                        <a:rPr lang="en-US" sz="1000" b="1" dirty="0"/>
                        <a:t>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811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97E765-7B7D-784A-AE12-9D25141ADAD3}"/>
                  </a:ext>
                </a:extLst>
              </p:cNvPr>
              <p:cNvSpPr txBox="1"/>
              <p:nvPr/>
            </p:nvSpPr>
            <p:spPr>
              <a:xfrm>
                <a:off x="4139992" y="4520286"/>
                <a:ext cx="925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=24.14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97E765-7B7D-784A-AE12-9D25141AD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92" y="4520286"/>
                <a:ext cx="925318" cy="215444"/>
              </a:xfrm>
              <a:prstGeom prst="rect">
                <a:avLst/>
              </a:prstGeom>
              <a:blipFill>
                <a:blip r:embed="rId4"/>
                <a:stretch>
                  <a:fillRect l="-2703" r="-405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3B7CA4-48C4-A14C-A1FE-B02EB803E800}"/>
              </a:ext>
            </a:extLst>
          </p:cNvPr>
          <p:cNvSpPr/>
          <p:nvPr/>
        </p:nvSpPr>
        <p:spPr>
          <a:xfrm>
            <a:off x="3962402" y="4429328"/>
            <a:ext cx="1284050" cy="4306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хи-квадрат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21</a:t>
            </a:fld>
            <a:endParaRPr lang="r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540724-0A63-074D-A06C-4718CF47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49" y="886919"/>
            <a:ext cx="7094301" cy="42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03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Вопросы?</a:t>
            </a:r>
            <a:endParaRPr dirty="0"/>
          </a:p>
        </p:txBody>
      </p:sp>
      <p:pic>
        <p:nvPicPr>
          <p:cNvPr id="297" name="Google Shape;29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98CF9D2-628E-C34E-8B65-6B4E58685E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22</a:t>
            </a:fld>
            <a:endParaRPr lang="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256C3-07D0-7344-AC32-1F6D226281ED}"/>
              </a:ext>
            </a:extLst>
          </p:cNvPr>
          <p:cNvSpPr txBox="1"/>
          <p:nvPr/>
        </p:nvSpPr>
        <p:spPr>
          <a:xfrm>
            <a:off x="651425" y="4487194"/>
            <a:ext cx="1386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Опрос и </a:t>
            </a:r>
            <a:r>
              <a:rPr lang="ru-RU" dirty="0" err="1">
                <a:solidFill>
                  <a:schemeClr val="bg1"/>
                </a:solidFill>
              </a:rPr>
              <a:t>дз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29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336" name="Google Shape;336;p46"/>
          <p:cNvSpPr txBox="1"/>
          <p:nvPr/>
        </p:nvSpPr>
        <p:spPr>
          <a:xfrm>
            <a:off x="1915425" y="1558024"/>
            <a:ext cx="61569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Практика: Исследование зависимостей и </a:t>
            </a:r>
            <a:b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</a:b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А/Б тесты</a:t>
            </a:r>
            <a:endParaRPr sz="2000" dirty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40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Basic</a:t>
            </a:r>
            <a:br>
              <a:rPr lang="en-US" dirty="0"/>
            </a:br>
            <a:r>
              <a:rPr lang="ru-RU" dirty="0"/>
              <a:t>Исследование зависимостей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FDA211B5-D839-2D46-A709-5E6E9DC808C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213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425575" indent="-1417638"/>
            <a:r>
              <a:rPr lang="ru-RU" sz="1150" b="1" dirty="0"/>
              <a:t>Руководитель курсов: </a:t>
            </a:r>
            <a:r>
              <a:rPr lang="en-US" sz="1150" b="1" dirty="0"/>
              <a:t>	Reinforcement Learning</a:t>
            </a:r>
            <a:r>
              <a:rPr lang="ru-RU" sz="1150" b="1" dirty="0"/>
              <a:t>, </a:t>
            </a:r>
            <a:r>
              <a:rPr lang="en-US" sz="1150" b="1" dirty="0"/>
              <a:t>ML Professional, ML Basic, </a:t>
            </a:r>
            <a:br>
              <a:rPr lang="en-US" sz="1150" b="1" dirty="0"/>
            </a:br>
            <a:r>
              <a:rPr lang="en-US" sz="1150" b="1" dirty="0" err="1"/>
              <a:t>MLOps</a:t>
            </a:r>
            <a:r>
              <a:rPr lang="en-US" sz="1150" b="1" dirty="0"/>
              <a:t>, </a:t>
            </a:r>
            <a:r>
              <a:rPr lang="en-US" sz="1150" b="1" dirty="0" err="1"/>
              <a:t>FinML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</a:t>
            </a:r>
            <a:r>
              <a:rPr lang="en-US" sz="1150" b="1" dirty="0"/>
              <a:t>, 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Физический факультет МГУ, </a:t>
            </a:r>
            <a:r>
              <a:rPr lang="en-US" sz="1150" b="1" dirty="0"/>
              <a:t>PhD </a:t>
            </a:r>
            <a:r>
              <a:rPr lang="ru-RU" sz="1150" b="1" dirty="0"/>
              <a:t>теоретическая физика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Анализ временных рядов, эволюционные модели, финансовые модели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LinkedIn: </a:t>
            </a:r>
            <a:r>
              <a:rPr lang="en-US" sz="1150" dirty="0">
                <a:hlinkClick r:id="rId4"/>
              </a:rPr>
              <a:t>igor-stureiko</a:t>
            </a:r>
            <a:r>
              <a:rPr lang="en-US" sz="115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738008" y="1426469"/>
            <a:ext cx="2665379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114808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sz="2200" dirty="0"/>
          </a:p>
          <a:p>
            <a:pPr marL="0" marR="28067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/>
          </a:p>
          <a:p>
            <a:pPr marL="133350" indent="0">
              <a:lnSpc>
                <a:spcPct val="100000"/>
              </a:lnSpc>
              <a:spcBef>
                <a:spcPts val="0"/>
              </a:spcBef>
              <a:buNone/>
            </a:pPr>
            <a:endParaRPr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35" dirty="0" err="1"/>
              <a:t>Задаем</a:t>
            </a:r>
            <a:r>
              <a:rPr spc="-45" dirty="0"/>
              <a:t> </a:t>
            </a:r>
            <a:r>
              <a:rPr spc="-5" dirty="0" err="1"/>
              <a:t>вопрос</a:t>
            </a:r>
            <a:r>
              <a:rPr lang="ru-RU" spc="-5" dirty="0"/>
              <a:t> </a:t>
            </a:r>
            <a:br>
              <a:rPr lang="ru-RU" spc="-5" dirty="0"/>
            </a:b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lang="ru-RU" spc="-3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200" spc="-1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spc="-10" dirty="0"/>
          </a:p>
          <a:p>
            <a:pPr marL="0" marR="5080" indent="0">
              <a:lnSpc>
                <a:spcPct val="100000"/>
              </a:lnSpc>
              <a:spcBef>
                <a:spcPts val="0"/>
              </a:spcBef>
              <a:buNone/>
            </a:pPr>
            <a:r>
              <a:rPr spc="-10" dirty="0" err="1"/>
              <a:t>Вопросы</a:t>
            </a:r>
            <a:r>
              <a:rPr spc="-10" dirty="0"/>
              <a:t>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EC7AAE1-F612-A948-BBCA-1CDECDA2E53E}"/>
              </a:ext>
            </a:extLst>
          </p:cNvPr>
          <p:cNvGrpSpPr/>
          <p:nvPr/>
        </p:nvGrpSpPr>
        <p:grpSpPr>
          <a:xfrm>
            <a:off x="6046470" y="1135"/>
            <a:ext cx="3097530" cy="5135880"/>
            <a:chOff x="6046470" y="1135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470" y="1135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9332" y="190441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9332" y="238450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9332" y="286460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9332" y="334469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9332" y="382478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9332" y="430488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4294967295"/>
          </p:nvPr>
        </p:nvSpPr>
        <p:spPr>
          <a:xfrm>
            <a:off x="7277100" y="1116013"/>
            <a:ext cx="1866900" cy="3535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29591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pc="-10" dirty="0">
                <a:solidFill>
                  <a:schemeClr val="bg1"/>
                </a:solidFill>
              </a:rPr>
              <a:t>Условные </a:t>
            </a:r>
            <a:r>
              <a:rPr spc="-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обозначения</a:t>
            </a:r>
          </a:p>
          <a:p>
            <a:pPr marL="161290" indent="0">
              <a:lnSpc>
                <a:spcPct val="100000"/>
              </a:lnSpc>
              <a:spcBef>
                <a:spcPts val="1895"/>
              </a:spcBef>
              <a:buNone/>
            </a:pPr>
            <a:r>
              <a:rPr sz="1100" b="0" spc="-10" dirty="0">
                <a:solidFill>
                  <a:schemeClr val="bg1"/>
                </a:solidFill>
                <a:latin typeface="Roboto"/>
                <a:cs typeface="Roboto"/>
              </a:rPr>
              <a:t>Индивидуально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25"/>
              </a:spcBef>
              <a:buNone/>
            </a:pPr>
            <a:endParaRPr sz="145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marR="5080" indent="0">
              <a:lnSpc>
                <a:spcPct val="100000"/>
              </a:lnSpc>
              <a:spcBef>
                <a:spcPts val="5"/>
              </a:spcBef>
              <a:buNone/>
            </a:pP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на</a:t>
            </a:r>
            <a:r>
              <a:rPr sz="1100" b="0" spc="-1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активность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20"/>
              </a:spcBef>
              <a:buNone/>
            </a:pPr>
            <a:endParaRPr sz="16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buNone/>
            </a:pPr>
            <a:r>
              <a:rPr sz="1100" b="0" dirty="0">
                <a:solidFill>
                  <a:schemeClr val="bg1"/>
                </a:solidFill>
                <a:latin typeface="Roboto"/>
                <a:cs typeface="Roboto"/>
              </a:rPr>
              <a:t>Пишем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dirty="0">
                <a:solidFill>
                  <a:schemeClr val="bg1"/>
                </a:solidFill>
                <a:latin typeface="Roboto"/>
                <a:cs typeface="Roboto"/>
              </a:rPr>
              <a:t>в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чат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buNone/>
            </a:pPr>
            <a:endParaRPr sz="13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spcBef>
                <a:spcPts val="950"/>
              </a:spcBef>
              <a:buNone/>
            </a:pPr>
            <a:r>
              <a:rPr sz="1100" b="0" spc="-20" dirty="0">
                <a:solidFill>
                  <a:schemeClr val="bg1"/>
                </a:solidFill>
                <a:latin typeface="Roboto"/>
                <a:cs typeface="Roboto"/>
              </a:rPr>
              <a:t>Говорим</a:t>
            </a:r>
            <a:r>
              <a:rPr sz="1100" b="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голосом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buNone/>
            </a:pPr>
            <a:endParaRPr sz="13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indent="0">
              <a:lnSpc>
                <a:spcPct val="100000"/>
              </a:lnSpc>
              <a:spcBef>
                <a:spcPts val="805"/>
              </a:spcBef>
              <a:buNone/>
            </a:pPr>
            <a:r>
              <a:rPr sz="1100" b="0" spc="-15" dirty="0">
                <a:solidFill>
                  <a:schemeClr val="bg1"/>
                </a:solidFill>
                <a:latin typeface="Roboto"/>
                <a:cs typeface="Roboto"/>
              </a:rPr>
              <a:t>Документ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0650" indent="0">
              <a:lnSpc>
                <a:spcPct val="100000"/>
              </a:lnSpc>
              <a:spcBef>
                <a:spcPts val="55"/>
              </a:spcBef>
              <a:buNone/>
            </a:pPr>
            <a:endParaRPr sz="145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61290" marR="161925" indent="0">
              <a:lnSpc>
                <a:spcPct val="100000"/>
              </a:lnSpc>
              <a:buNone/>
            </a:pP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Ответьте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себе </a:t>
            </a:r>
            <a:r>
              <a:rPr sz="1100" b="0" spc="10" dirty="0">
                <a:solidFill>
                  <a:schemeClr val="bg1"/>
                </a:solidFill>
                <a:latin typeface="Roboto"/>
                <a:cs typeface="Roboto"/>
              </a:rPr>
              <a:t>или </a:t>
            </a:r>
            <a:r>
              <a:rPr sz="1100" b="0" spc="-2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25" dirty="0">
                <a:solidFill>
                  <a:schemeClr val="bg1"/>
                </a:solidFill>
                <a:latin typeface="Roboto"/>
                <a:cs typeface="Roboto"/>
              </a:rPr>
              <a:t>задайте</a:t>
            </a:r>
            <a:r>
              <a:rPr sz="1100" b="0" spc="-2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100" b="0" spc="-5" dirty="0">
                <a:solidFill>
                  <a:schemeClr val="bg1"/>
                </a:solidFill>
                <a:latin typeface="Roboto"/>
                <a:cs typeface="Roboto"/>
              </a:rPr>
              <a:t>вопрос</a:t>
            </a:r>
            <a:endParaRPr sz="1100" dirty="0">
              <a:solidFill>
                <a:schemeClr val="bg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Введение в </a:t>
            </a:r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822876" y="2215059"/>
            <a:ext cx="2871318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Python </a:t>
            </a:r>
            <a:r>
              <a:rPr lang="ru-RU">
                <a:solidFill>
                  <a:schemeClr val="tx1"/>
                </a:solidFill>
              </a:rPr>
              <a:t>для </a:t>
            </a:r>
            <a:r>
              <a:rPr lang="en-US" dirty="0">
                <a:solidFill>
                  <a:schemeClr val="tx1"/>
                </a:solidFill>
              </a:rPr>
              <a:t>ML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844986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pc="-10">
                <a:solidFill>
                  <a:schemeClr val="tx1"/>
                </a:solidFill>
                <a:latin typeface="Roboto"/>
                <a:cs typeface="Roboto"/>
              </a:rPr>
              <a:t>Математика для </a:t>
            </a:r>
            <a:r>
              <a:rPr lang="en-US" spc="-10">
                <a:solidFill>
                  <a:schemeClr val="tx1"/>
                </a:solidFill>
                <a:latin typeface="Roboto"/>
                <a:cs typeface="Roboto"/>
              </a:rPr>
              <a:t>ML</a:t>
            </a:r>
            <a:endParaRPr lang="en-US" spc="-1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roboto" panose="02000000000000000000" pitchFamily="2" charset="0"/>
              </a:rPr>
              <a:t>Основные методы </a:t>
            </a:r>
            <a:r>
              <a:rPr lang="en-US">
                <a:solidFill>
                  <a:schemeClr val="tx1"/>
                </a:solidFill>
                <a:latin typeface="roboto" panose="02000000000000000000" pitchFamily="2" charset="0"/>
              </a:rPr>
              <a:t>ML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cxnSpLocks/>
            <a:stCxn id="27" idx="1"/>
            <a:endCxn id="12" idx="3"/>
          </p:cNvCxnSpPr>
          <p:nvPr/>
        </p:nvCxnSpPr>
        <p:spPr>
          <a:xfrm rot="10800000" flipV="1">
            <a:off x="2983317" y="1368349"/>
            <a:ext cx="2481341" cy="166244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5478033" y="1697921"/>
            <a:ext cx="363227" cy="1930903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185218"/>
            <a:ext cx="2704017" cy="166471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70D3979-C0E5-2F4B-AC3A-6740724DC1A7}"/>
              </a:ext>
            </a:extLst>
          </p:cNvPr>
          <p:cNvSpPr/>
          <p:nvPr/>
        </p:nvSpPr>
        <p:spPr>
          <a:xfrm>
            <a:off x="662436" y="1284892"/>
            <a:ext cx="2320880" cy="499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 ООП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6DC31A5-5702-914E-B4E6-630020165793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 rot="16200000" flipH="1">
            <a:off x="2325323" y="1281846"/>
            <a:ext cx="430765" cy="1435659"/>
          </a:xfrm>
          <a:prstGeom prst="curvedConnector3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Случайные величины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6F7EEA-CFB2-FB45-BFE3-1E2E99EA3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753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переменных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F1868-70C3-E744-ACF0-A203D14CD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Категориальные – например район города</a:t>
            </a:r>
          </a:p>
          <a:p>
            <a:r>
              <a:rPr lang="ru-RU" dirty="0"/>
              <a:t>Непрерывные – цена, температура</a:t>
            </a:r>
          </a:p>
          <a:p>
            <a:r>
              <a:rPr lang="ru-RU" dirty="0"/>
              <a:t>Дискретные – количество объектов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2555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Независимость событий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B9F1868-70C3-E744-ACF0-A203D14CD9B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33350" indent="0">
                  <a:buNone/>
                </a:pPr>
                <a:r>
                  <a:rPr lang="ru-RU" dirty="0"/>
                  <a:t>Если вероятность пересечения событий равна произведению вероятностей – события независимы.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33350" indent="0">
                  <a:buNone/>
                </a:pPr>
                <a:endParaRPr lang="en-US" dirty="0"/>
              </a:p>
              <a:p>
                <a:pPr marL="133350" indent="0">
                  <a:buNone/>
                </a:pPr>
                <a:r>
                  <a:rPr lang="ru-RU" b="1" dirty="0"/>
                  <a:t>Например: </a:t>
                </a:r>
                <a:r>
                  <a:rPr lang="ru-RU" dirty="0"/>
                  <a:t>бросаем монету. Тогда вероятность того что два раза выпадет орел:</a:t>
                </a:r>
              </a:p>
              <a:p>
                <a:pPr marL="13335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орел, орел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B9F1868-70C3-E744-ACF0-A203D14CD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1740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EBC6F-BD3E-6F4A-BA26-07D4492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Независимость событий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F1868-70C3-E744-ACF0-A203D14CD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ru-RU" b="1" dirty="0"/>
              <a:t>Внимание вопрос: </a:t>
            </a:r>
            <a:r>
              <a:rPr lang="ru-RU" dirty="0"/>
              <a:t>бросаем монету. Два раза выпал орел. Какова вероятность того, что в третий раз выпадет орел?</a:t>
            </a:r>
          </a:p>
          <a:p>
            <a:pPr marL="133350" indent="0">
              <a:buNone/>
            </a:pPr>
            <a:endParaRPr lang="ru-RU" b="0" i="1" dirty="0">
              <a:latin typeface="Cambria Math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BAB41-0138-F14D-9450-B319B4F3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51569387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9066</TotalTime>
  <Words>892</Words>
  <Application>Microsoft Macintosh PowerPoint</Application>
  <PresentationFormat>On-screen Show (16:9)</PresentationFormat>
  <Paragraphs>261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Roboto</vt:lpstr>
      <vt:lpstr>Cambria Math</vt:lpstr>
      <vt:lpstr>Roboto</vt:lpstr>
      <vt:lpstr>Arial</vt:lpstr>
      <vt:lpstr>Светлая тема</vt:lpstr>
      <vt:lpstr>ML Basic Исследование зависимостей</vt:lpstr>
      <vt:lpstr>Проверить, идет ли запись</vt:lpstr>
      <vt:lpstr>ML Basic Исследование зависимостей</vt:lpstr>
      <vt:lpstr>Правила вебинара</vt:lpstr>
      <vt:lpstr>Карта курса</vt:lpstr>
      <vt:lpstr>Случайные величины</vt:lpstr>
      <vt:lpstr>Типы переменных</vt:lpstr>
      <vt:lpstr>Независимость событий</vt:lpstr>
      <vt:lpstr>Независимость событий</vt:lpstr>
      <vt:lpstr>Независимость событий</vt:lpstr>
      <vt:lpstr>Независимость событий</vt:lpstr>
      <vt:lpstr>Независимость событий</vt:lpstr>
      <vt:lpstr>Категориальные переменные</vt:lpstr>
      <vt:lpstr>Категориальные переменные</vt:lpstr>
      <vt:lpstr>Категориальные переменные</vt:lpstr>
      <vt:lpstr>Категориальные переменные</vt:lpstr>
      <vt:lpstr>Категориальные переменные</vt:lpstr>
      <vt:lpstr>Категориальные переменные</vt:lpstr>
      <vt:lpstr>Категориальные переменные</vt:lpstr>
      <vt:lpstr>Распределение хи-квадрат</vt:lpstr>
      <vt:lpstr>Распределение хи-квадрат</vt:lpstr>
      <vt:lpstr>Вопросы?</vt:lpstr>
      <vt:lpstr>Следующий вебинар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17. Основы статистики</dc:title>
  <cp:lastModifiedBy>Стурейко Игорь Олегович</cp:lastModifiedBy>
  <cp:revision>56</cp:revision>
  <dcterms:modified xsi:type="dcterms:W3CDTF">2024-09-03T18:20:00Z</dcterms:modified>
</cp:coreProperties>
</file>