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44"/>
  </p:notesMasterIdLst>
  <p:sldIdLst>
    <p:sldId id="256" r:id="rId3"/>
    <p:sldId id="257" r:id="rId4"/>
    <p:sldId id="334" r:id="rId5"/>
    <p:sldId id="259" r:id="rId6"/>
    <p:sldId id="260" r:id="rId7"/>
    <p:sldId id="336" r:id="rId8"/>
    <p:sldId id="337" r:id="rId9"/>
    <p:sldId id="263" r:id="rId10"/>
    <p:sldId id="264" r:id="rId11"/>
    <p:sldId id="339" r:id="rId12"/>
    <p:sldId id="340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6" r:id="rId23"/>
    <p:sldId id="342" r:id="rId24"/>
    <p:sldId id="293" r:id="rId25"/>
    <p:sldId id="341" r:id="rId26"/>
    <p:sldId id="317" r:id="rId27"/>
    <p:sldId id="318" r:id="rId28"/>
    <p:sldId id="338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299" r:id="rId39"/>
    <p:sldId id="300" r:id="rId40"/>
    <p:sldId id="301" r:id="rId41"/>
    <p:sldId id="302" r:id="rId42"/>
    <p:sldId id="335" r:id="rId4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351A0E0-5FEF-B24D-A38E-79AFEFCF74D6}">
          <p14:sldIdLst>
            <p14:sldId id="256"/>
            <p14:sldId id="257"/>
            <p14:sldId id="334"/>
            <p14:sldId id="259"/>
            <p14:sldId id="260"/>
            <p14:sldId id="336"/>
            <p14:sldId id="337"/>
            <p14:sldId id="263"/>
          </p14:sldIdLst>
        </p14:section>
        <p14:section name="Feature generation" id="{5174EB19-86E9-1E4F-96FD-10B06C2488C1}">
          <p14:sldIdLst>
            <p14:sldId id="264"/>
            <p14:sldId id="339"/>
            <p14:sldId id="340"/>
            <p14:sldId id="306"/>
            <p14:sldId id="307"/>
            <p14:sldId id="308"/>
          </p14:sldIdLst>
        </p14:section>
        <p14:section name="Featuretools" id="{47651423-4CC0-5846-B238-4C4A128A4D72}">
          <p14:sldIdLst>
            <p14:sldId id="309"/>
            <p14:sldId id="310"/>
            <p14:sldId id="311"/>
            <p14:sldId id="312"/>
            <p14:sldId id="313"/>
          </p14:sldIdLst>
        </p14:section>
        <p14:section name="Time series" id="{83A4325E-EFDF-CC4B-A9EF-0D11F96A22E2}">
          <p14:sldIdLst>
            <p14:sldId id="314"/>
            <p14:sldId id="316"/>
            <p14:sldId id="342"/>
            <p14:sldId id="293"/>
          </p14:sldIdLst>
        </p14:section>
        <p14:section name="Feature selection" id="{CE16FB07-BA4C-AF48-AC8E-171B762ECF08}">
          <p14:sldIdLst>
            <p14:sldId id="341"/>
            <p14:sldId id="317"/>
            <p14:sldId id="318"/>
            <p14:sldId id="33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299"/>
          </p14:sldIdLst>
        </p14:section>
        <p14:section name="Conclusions" id="{BCE55853-B694-9242-8FA7-C8FD4A09D69A}">
          <p14:sldIdLst>
            <p14:sldId id="300"/>
            <p14:sldId id="301"/>
            <p14:sldId id="302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2"/>
    <p:restoredTop sz="94774"/>
  </p:normalViewPr>
  <p:slideViewPr>
    <p:cSldViewPr snapToGrid="0">
      <p:cViewPr varScale="1">
        <p:scale>
          <a:sx n="196" d="100"/>
          <a:sy n="196" d="100"/>
        </p:scale>
        <p:origin x="528" y="176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892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11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8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l="99" r="98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6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8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8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9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B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predict-idlab/tsflex" TargetMode="External"/><Relationship Id="rId4" Type="http://schemas.openxmlformats.org/officeDocument/2006/relationships/hyperlink" Target="https://github.com/fraunhoferportugal/tsfe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otus.ru</a:t>
            </a:r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886930" cy="23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ML Advanced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b="1" dirty="0" err="1">
                <a:latin typeface="Roboto"/>
                <a:ea typeface="Roboto"/>
                <a:cs typeface="Roboto"/>
                <a:sym typeface="Roboto"/>
              </a:rPr>
              <a:t>Featuretools</a:t>
            </a: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 - а вы что, за меня и признаки придумывать будете?</a:t>
            </a:r>
            <a:endParaRPr lang="en-US" sz="5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639E7-F5E3-515E-88B9-6B1779DE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7FFC0-5C9D-124A-913E-FA41C1D1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46" y="229664"/>
            <a:ext cx="2431104" cy="1452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277EB2-A7E5-EC4C-AC33-E2E7333E7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23365"/>
              </p:ext>
            </p:extLst>
          </p:nvPr>
        </p:nvGraphicFramePr>
        <p:xfrm>
          <a:off x="500550" y="1880681"/>
          <a:ext cx="8142900" cy="30331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71450">
                  <a:extLst>
                    <a:ext uri="{9D8B030D-6E8A-4147-A177-3AD203B41FA5}">
                      <a16:colId xmlns:a16="http://schemas.microsoft.com/office/drawing/2014/main" val="550117657"/>
                    </a:ext>
                  </a:extLst>
                </a:gridCol>
                <a:gridCol w="4071450">
                  <a:extLst>
                    <a:ext uri="{9D8B030D-6E8A-4147-A177-3AD203B41FA5}">
                      <a16:colId xmlns:a16="http://schemas.microsoft.com/office/drawing/2014/main" val="1193917509"/>
                    </a:ext>
                  </a:extLst>
                </a:gridCol>
              </a:tblGrid>
              <a:tr h="400398">
                <a:tc gridSpan="2">
                  <a:txBody>
                    <a:bodyPr/>
                    <a:lstStyle/>
                    <a:p>
                      <a:pPr algn="ctr"/>
                      <a:r>
                        <a:rPr lang="en-TR" dirty="0"/>
                        <a:t>Traditional                        vs.                      Automated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TR" dirty="0"/>
                        <a:t>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30765"/>
                  </a:ext>
                </a:extLst>
              </a:tr>
              <a:tr h="2632757">
                <a:tc>
                  <a:txBody>
                    <a:bodyPr/>
                    <a:lstStyle/>
                    <a:p>
                      <a:pPr marL="0" indent="0">
                        <a:spcAft>
                          <a:spcPts val="2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Выполняется специалистами по данным</a:t>
                      </a:r>
                    </a:p>
                    <a:p>
                      <a:pPr marL="0" indent="0">
                        <a:spcAft>
                          <a:spcPts val="2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В значительной степени полагается на выбранную модель и опыт в предметной области</a:t>
                      </a:r>
                    </a:p>
                    <a:p>
                      <a:pPr marL="0" indent="0">
                        <a:spcAft>
                          <a:spcPts val="2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Признаки разработаны методом проб и ошибок</a:t>
                      </a:r>
                      <a:r>
                        <a:rPr lang="en-US" dirty="0"/>
                        <a:t>.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Выполняется специалистами по данным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Не требует опыта в предметной области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Сокращает время проб и ошибок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Увеличивает ширину и глубину поиска лучших признаков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Может сопровождаться автоматическим подбором модели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9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73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639E7-F5E3-515E-88B9-6B1779DE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B5E1D-56B4-5D4C-B228-AEE2E3B9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40" y="1811123"/>
            <a:ext cx="508000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BFF918-A860-3B4A-925A-CB584AFF1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45" y="878674"/>
            <a:ext cx="1980440" cy="9902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C22A165-1BAE-3043-9DCC-15256E590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439" y="3078551"/>
            <a:ext cx="2336766" cy="1557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292422-318F-2A49-A63B-AE7E1DBCFE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033" y="3264550"/>
            <a:ext cx="3262009" cy="774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35BA17-B200-2B46-940B-1E69C69A29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4099" y="3972542"/>
            <a:ext cx="1025321" cy="10253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279869-63F2-6748-A30B-837A57CD2A4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591"/>
          <a:stretch/>
        </p:blipFill>
        <p:spPr>
          <a:xfrm>
            <a:off x="6678870" y="1090871"/>
            <a:ext cx="2151790" cy="1440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E01EAC-1DD4-6A45-AC9C-11DA503E596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299"/>
          <a:stretch/>
        </p:blipFill>
        <p:spPr>
          <a:xfrm>
            <a:off x="6678870" y="3145463"/>
            <a:ext cx="2217906" cy="16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108EE-8520-DB14-E914-764299B2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построить хорошие признаки?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ED46D-E575-AF42-B429-9D8C73B98F2F}"/>
              </a:ext>
            </a:extLst>
          </p:cNvPr>
          <p:cNvSpPr txBox="1"/>
          <p:nvPr/>
        </p:nvSpPr>
        <p:spPr>
          <a:xfrm>
            <a:off x="504000" y="1440000"/>
            <a:ext cx="8520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/>
              <a:t>Генератор признаков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Генераторы доменных признаков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Генераторы признаков общего </a:t>
            </a:r>
            <a:br>
              <a:rPr lang="ru-RU" sz="2000" dirty="0"/>
            </a:br>
            <a:r>
              <a:rPr lang="ru-RU" sz="2000" dirty="0"/>
              <a:t>назначения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2000" dirty="0"/>
          </a:p>
          <a:p>
            <a:pPr>
              <a:spcAft>
                <a:spcPts val="600"/>
              </a:spcAft>
            </a:pPr>
            <a:r>
              <a:rPr lang="ru-RU" sz="2000" b="1" dirty="0"/>
              <a:t>Алгоритм отбора признаков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Степень «</a:t>
            </a:r>
            <a:r>
              <a:rPr lang="ru-RU" sz="2000" dirty="0" err="1"/>
              <a:t>хорошести</a:t>
            </a:r>
            <a:r>
              <a:rPr lang="ru-RU" sz="2000" dirty="0"/>
              <a:t>» признаков связана как с данными, так и с моделью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Необходимо сочетать с эффективным выбором модели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8E62F-0759-F749-91EA-B0016C74F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95" y="1038426"/>
            <a:ext cx="3703363" cy="25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4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EB52-582E-5F94-68B5-274D319B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Доменные признаки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E0CF3-B3D1-B049-9D83-509956EA4035}"/>
              </a:ext>
            </a:extLst>
          </p:cNvPr>
          <p:cNvSpPr txBox="1"/>
          <p:nvPr/>
        </p:nvSpPr>
        <p:spPr>
          <a:xfrm>
            <a:off x="504000" y="1440000"/>
            <a:ext cx="85206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/>
              <a:t>Текстовые данные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Bag of words, TF-IDF, Word2Vec embeddings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ru-RU" sz="2000" b="1" dirty="0"/>
              <a:t>Картинки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Цвет, текстура, </a:t>
            </a:r>
            <a:r>
              <a:rPr lang="ru-RU" sz="2000" dirty="0" err="1"/>
              <a:t>вейвлет</a:t>
            </a:r>
            <a:r>
              <a:rPr lang="ru-RU" sz="2000" dirty="0"/>
              <a:t>-коэффициенты, масштабно-</a:t>
            </a:r>
            <a:r>
              <a:rPr lang="ru-RU" sz="2000" dirty="0" err="1"/>
              <a:t>инвариативные</a:t>
            </a:r>
            <a:r>
              <a:rPr lang="ru-RU" sz="2000" dirty="0"/>
              <a:t> признаки (</a:t>
            </a:r>
            <a:r>
              <a:rPr lang="en-US" sz="2000" dirty="0"/>
              <a:t>SIFT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признаки из нейронной сети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2000" dirty="0"/>
          </a:p>
          <a:p>
            <a:pPr>
              <a:spcAft>
                <a:spcPts val="600"/>
              </a:spcAft>
            </a:pPr>
            <a:r>
              <a:rPr lang="ru-RU" sz="2000" b="1" dirty="0"/>
              <a:t>Временные ряды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Спектральные признаки, </a:t>
            </a:r>
            <a:r>
              <a:rPr lang="en-US" sz="2000" dirty="0"/>
              <a:t>motifs, </a:t>
            </a:r>
            <a:r>
              <a:rPr lang="en-US" sz="2000" dirty="0" err="1"/>
              <a:t>shapelets</a:t>
            </a:r>
            <a:r>
              <a:rPr lang="en-US" sz="2000" dirty="0"/>
              <a:t>, discords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59045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08923-EA90-D58C-85EC-654F0D06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 общего назначения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20C43-752C-264B-9F01-0F1DFA36182E}"/>
              </a:ext>
            </a:extLst>
          </p:cNvPr>
          <p:cNvSpPr txBox="1"/>
          <p:nvPr/>
        </p:nvSpPr>
        <p:spPr>
          <a:xfrm>
            <a:off x="369652" y="1011677"/>
            <a:ext cx="852060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/>
              <a:t>Преобразования одной переменной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Логарифмический, экспоненциальный, частотный, однократное кодирование, нормализация</a:t>
            </a:r>
          </a:p>
          <a:p>
            <a:pPr>
              <a:spcAft>
                <a:spcPts val="600"/>
              </a:spcAft>
            </a:pPr>
            <a:r>
              <a:rPr lang="ru-RU" sz="1600" b="1" dirty="0"/>
              <a:t>Комбинация двух переменных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Сумма, разность, деление, произведение</a:t>
            </a:r>
          </a:p>
          <a:p>
            <a:pPr>
              <a:spcAft>
                <a:spcPts val="600"/>
              </a:spcAft>
            </a:pPr>
            <a:r>
              <a:rPr lang="ru-RU" sz="1600" b="1" dirty="0"/>
              <a:t>Многомерные и модельные методы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Unsupervised learning</a:t>
            </a:r>
          </a:p>
          <a:p>
            <a:pPr marL="582613" lvl="4" indent="-3175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/>
              <a:t>РСА,</a:t>
            </a:r>
            <a:r>
              <a:rPr lang="en-US" dirty="0"/>
              <a:t> </a:t>
            </a:r>
            <a:r>
              <a:rPr lang="ru-RU" dirty="0"/>
              <a:t>случайные проекции, </a:t>
            </a:r>
            <a:r>
              <a:rPr lang="en-US" dirty="0"/>
              <a:t>distance/cluster based features</a:t>
            </a:r>
            <a:endParaRPr lang="en-TR" dirty="0"/>
          </a:p>
          <a:p>
            <a:pPr marL="2857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Supervised learning</a:t>
            </a:r>
          </a:p>
          <a:p>
            <a:pPr marL="582613" lvl="4" indent="-3175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/>
              <a:t>Линейный </a:t>
            </a:r>
            <a:r>
              <a:rPr lang="ru-RU" dirty="0" err="1"/>
              <a:t>дискрименантный</a:t>
            </a:r>
            <a:r>
              <a:rPr lang="ru-RU" dirty="0"/>
              <a:t> анализ </a:t>
            </a:r>
            <a:r>
              <a:rPr lang="en-US" dirty="0"/>
              <a:t>(LDA), </a:t>
            </a:r>
            <a:br>
              <a:rPr lang="en-US" dirty="0"/>
            </a:br>
            <a:r>
              <a:rPr lang="en-US" dirty="0"/>
              <a:t>supervised dictionary learning</a:t>
            </a:r>
          </a:p>
          <a:p>
            <a:pPr marL="285750" lvl="4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Deep learning</a:t>
            </a:r>
          </a:p>
          <a:p>
            <a:pPr marL="582613" lvl="4" indent="-3175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 err="1"/>
              <a:t>Автокодировщики</a:t>
            </a:r>
            <a:r>
              <a:rPr lang="ru-RU" dirty="0"/>
              <a:t>, промежуточные уровни обученных сетей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10415-A773-5A49-86FB-458D51C1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008" y="1891783"/>
            <a:ext cx="2905694" cy="1477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56745-CD0D-D240-BC41-ADF0A3BB3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28"/>
          <a:stretch/>
        </p:blipFill>
        <p:spPr>
          <a:xfrm>
            <a:off x="6404017" y="3884782"/>
            <a:ext cx="2486236" cy="106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2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067F7-B68F-B44D-94F3-85238D10AA4D}"/>
              </a:ext>
            </a:extLst>
          </p:cNvPr>
          <p:cNvSpPr txBox="1"/>
          <p:nvPr/>
        </p:nvSpPr>
        <p:spPr>
          <a:xfrm>
            <a:off x="421532" y="1342417"/>
            <a:ext cx="84909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фреймворк</a:t>
            </a:r>
            <a:r>
              <a:rPr lang="ru-RU" dirty="0"/>
              <a:t>, используемый для автоматизации процесса генерации признаков.</a:t>
            </a:r>
          </a:p>
          <a:p>
            <a:r>
              <a:rPr lang="ru-RU" dirty="0"/>
              <a:t>Работает путем преобразования транзакционных и реляционных наборов данных в матрицы признаков для машинного обучения.</a:t>
            </a:r>
            <a:endParaRPr lang="en-TR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1FC4CE-C33D-084E-8455-CE365A9984C3}"/>
              </a:ext>
            </a:extLst>
          </p:cNvPr>
          <p:cNvGrpSpPr/>
          <p:nvPr/>
        </p:nvGrpSpPr>
        <p:grpSpPr>
          <a:xfrm>
            <a:off x="4805464" y="2296524"/>
            <a:ext cx="4106979" cy="2686459"/>
            <a:chOff x="278672" y="2476008"/>
            <a:chExt cx="4658399" cy="255248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61E16A1-AA4B-0040-8C22-F8767E4C0EE6}"/>
                </a:ext>
              </a:extLst>
            </p:cNvPr>
            <p:cNvSpPr/>
            <p:nvPr/>
          </p:nvSpPr>
          <p:spPr>
            <a:xfrm>
              <a:off x="2249625" y="2476008"/>
              <a:ext cx="1102468" cy="56501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R" sz="1100" dirty="0">
                  <a:solidFill>
                    <a:sysClr val="windowText" lastClr="000000"/>
                  </a:solidFill>
                </a:rPr>
                <a:t>Applicants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9C30FFE-0BAB-0E49-B50D-7A4DB6CD0D6C}"/>
                </a:ext>
              </a:extLst>
            </p:cNvPr>
            <p:cNvSpPr/>
            <p:nvPr/>
          </p:nvSpPr>
          <p:spPr>
            <a:xfrm>
              <a:off x="1086068" y="3317134"/>
              <a:ext cx="1102468" cy="56501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R" sz="1100" dirty="0">
                  <a:solidFill>
                    <a:sysClr val="windowText" lastClr="000000"/>
                  </a:solidFill>
                </a:rPr>
                <a:t>Credit cards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6B845BE-2655-F944-A74E-91DDD5A62C41}"/>
                </a:ext>
              </a:extLst>
            </p:cNvPr>
            <p:cNvSpPr/>
            <p:nvPr/>
          </p:nvSpPr>
          <p:spPr>
            <a:xfrm>
              <a:off x="3469532" y="3317134"/>
              <a:ext cx="1102468" cy="56501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R" sz="1100" dirty="0">
                  <a:solidFill>
                    <a:sysClr val="windowText" lastClr="000000"/>
                  </a:solidFill>
                </a:rPr>
                <a:t>Other loans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BC6A9C4-6169-0744-BBBD-834B694FB0C8}"/>
                </a:ext>
              </a:extLst>
            </p:cNvPr>
            <p:cNvSpPr/>
            <p:nvPr/>
          </p:nvSpPr>
          <p:spPr>
            <a:xfrm>
              <a:off x="278672" y="4118045"/>
              <a:ext cx="1102468" cy="56501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R" sz="1100" dirty="0">
                  <a:solidFill>
                    <a:sysClr val="windowText" lastClr="000000"/>
                  </a:solidFill>
                </a:rPr>
                <a:t>Balances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75CBB01-D5F6-B342-8BA5-069D008F36AB}"/>
                </a:ext>
              </a:extLst>
            </p:cNvPr>
            <p:cNvSpPr/>
            <p:nvPr/>
          </p:nvSpPr>
          <p:spPr>
            <a:xfrm>
              <a:off x="1698391" y="4118045"/>
              <a:ext cx="1102468" cy="56501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R" sz="1100" dirty="0">
                  <a:solidFill>
                    <a:sysClr val="windowText" lastClr="000000"/>
                  </a:solidFill>
                </a:rPr>
                <a:t>Payments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4D660CC-A7E3-A948-BFBC-8BDC00A52D8C}"/>
                </a:ext>
              </a:extLst>
            </p:cNvPr>
            <p:cNvSpPr/>
            <p:nvPr/>
          </p:nvSpPr>
          <p:spPr>
            <a:xfrm>
              <a:off x="3834603" y="4118045"/>
              <a:ext cx="1102468" cy="56501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R" sz="1100" dirty="0">
                  <a:solidFill>
                    <a:sysClr val="windowText" lastClr="000000"/>
                  </a:solidFill>
                </a:rPr>
                <a:t>Balances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0B3D632-3DCD-0545-A7F2-28C3FAE1F3D3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1637302" y="3041025"/>
              <a:ext cx="1163557" cy="2761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62C2F2-A370-7D4D-9849-CE6A558441E7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2800859" y="3041025"/>
              <a:ext cx="1219907" cy="2761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B681DF-D311-BB4B-A7C6-CF60AD466ABF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flipH="1">
              <a:off x="829906" y="3882151"/>
              <a:ext cx="807396" cy="2358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5EC7C8-E319-5B4A-A3E2-6677B32EB613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1637302" y="3882151"/>
              <a:ext cx="612323" cy="2358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AF0F88-823F-9144-84CD-4AA762920D9F}"/>
                </a:ext>
              </a:extLst>
            </p:cNvPr>
            <p:cNvCxnSpPr>
              <a:stCxn id="8" idx="2"/>
              <a:endCxn id="11" idx="0"/>
            </p:cNvCxnSpPr>
            <p:nvPr/>
          </p:nvCxnSpPr>
          <p:spPr>
            <a:xfrm>
              <a:off x="4020766" y="3882151"/>
              <a:ext cx="365071" cy="2358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DB7354D-4765-B042-B702-AAE67B186995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2457855" y="3041025"/>
              <a:ext cx="343004" cy="2761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72AABD-3C90-2B4A-A8DC-FF7A5BA48BBB}"/>
                </a:ext>
              </a:extLst>
            </p:cNvPr>
            <p:cNvCxnSpPr>
              <a:cxnSpLocks/>
            </p:cNvCxnSpPr>
            <p:nvPr/>
          </p:nvCxnSpPr>
          <p:spPr>
            <a:xfrm>
              <a:off x="2782220" y="3041024"/>
              <a:ext cx="343004" cy="2761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C6A1AB-7FB4-AF4C-9F09-59916C355096}"/>
                </a:ext>
              </a:extLst>
            </p:cNvPr>
            <p:cNvSpPr txBox="1"/>
            <p:nvPr/>
          </p:nvSpPr>
          <p:spPr>
            <a:xfrm>
              <a:off x="2620149" y="3445753"/>
              <a:ext cx="334478" cy="248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100" dirty="0"/>
                <a:t>…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7358BC5-D3CB-5442-A93F-58FE68CCC48C}"/>
                </a:ext>
              </a:extLst>
            </p:cNvPr>
            <p:cNvCxnSpPr>
              <a:stCxn id="10" idx="2"/>
            </p:cNvCxnSpPr>
            <p:nvPr/>
          </p:nvCxnSpPr>
          <p:spPr>
            <a:xfrm>
              <a:off x="2249625" y="4683062"/>
              <a:ext cx="0" cy="19373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675A00-2C02-5244-86DB-8DC77093A8F8}"/>
                </a:ext>
              </a:extLst>
            </p:cNvPr>
            <p:cNvSpPr txBox="1"/>
            <p:nvPr/>
          </p:nvSpPr>
          <p:spPr>
            <a:xfrm>
              <a:off x="2082386" y="4779931"/>
              <a:ext cx="334477" cy="248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100" dirty="0"/>
                <a:t>…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C2ECB1FD-6796-B842-95EB-CA0760C9F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58" y="95036"/>
            <a:ext cx="5080000" cy="1181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D786892-78BF-4D49-BFF9-BC2BE5E7F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261"/>
          <a:stretch/>
        </p:blipFill>
        <p:spPr>
          <a:xfrm>
            <a:off x="254312" y="2187021"/>
            <a:ext cx="1964486" cy="103301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FE143D-83EB-8E40-83BF-120B396B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39" r="33978"/>
          <a:stretch/>
        </p:blipFill>
        <p:spPr>
          <a:xfrm>
            <a:off x="1352306" y="3061036"/>
            <a:ext cx="1964486" cy="101039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F18307A-3FB9-4F4C-AF31-ED4201139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96" t="-4633" r="-271" b="4633"/>
          <a:stretch/>
        </p:blipFill>
        <p:spPr>
          <a:xfrm>
            <a:off x="2708451" y="3903255"/>
            <a:ext cx="1643067" cy="1010396"/>
          </a:xfrm>
          <a:prstGeom prst="rect">
            <a:avLst/>
          </a:prstGeom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FD5DC65-B02D-3544-B3B6-A50C5CDCDCE9}"/>
              </a:ext>
            </a:extLst>
          </p:cNvPr>
          <p:cNvCxnSpPr>
            <a:stCxn id="33" idx="3"/>
          </p:cNvCxnSpPr>
          <p:nvPr/>
        </p:nvCxnSpPr>
        <p:spPr>
          <a:xfrm>
            <a:off x="2218798" y="2703531"/>
            <a:ext cx="122325" cy="47826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53CC3C6-3F92-2D4D-97A1-D2687D429CB1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2447021" y="3958960"/>
            <a:ext cx="291626" cy="516570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6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5969C-9703-B769-8F61-F19CAF1A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8F1B3-B4B0-054C-9E3A-F60E8FA9345B}"/>
              </a:ext>
            </a:extLst>
          </p:cNvPr>
          <p:cNvSpPr txBox="1"/>
          <p:nvPr/>
        </p:nvSpPr>
        <p:spPr>
          <a:xfrm>
            <a:off x="372894" y="1199746"/>
            <a:ext cx="477034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000" b="1" dirty="0"/>
              <a:t>Entity</a:t>
            </a:r>
          </a:p>
          <a:p>
            <a:r>
              <a:rPr lang="en-TR" dirty="0"/>
              <a:t>Entity </a:t>
            </a:r>
            <a:r>
              <a:rPr lang="ru-RU" dirty="0"/>
              <a:t>это таблица (</a:t>
            </a:r>
            <a:r>
              <a:rPr lang="en-TR" dirty="0"/>
              <a:t>dataframe). </a:t>
            </a:r>
            <a:r>
              <a:rPr lang="ru-RU" dirty="0"/>
              <a:t>У каждой </a:t>
            </a:r>
            <a:r>
              <a:rPr lang="en-US" dirty="0"/>
              <a:t>entity </a:t>
            </a:r>
            <a:r>
              <a:rPr lang="ru-RU" dirty="0"/>
              <a:t>обязательно должен быть индекс.</a:t>
            </a:r>
          </a:p>
          <a:p>
            <a:pPr>
              <a:spcBef>
                <a:spcPts val="1800"/>
              </a:spcBef>
            </a:pPr>
            <a:r>
              <a:rPr lang="en-US" sz="2000" b="1" dirty="0" err="1"/>
              <a:t>Entityset</a:t>
            </a:r>
            <a:endParaRPr lang="en-US" sz="2000" b="1" dirty="0"/>
          </a:p>
          <a:p>
            <a:r>
              <a:rPr lang="en-US" dirty="0" err="1"/>
              <a:t>Entityset</a:t>
            </a:r>
            <a:r>
              <a:rPr lang="en-US" dirty="0"/>
              <a:t> </a:t>
            </a:r>
            <a:r>
              <a:rPr lang="ru-RU" dirty="0"/>
              <a:t>это структура (словарь) состоящая из множества отдельных </a:t>
            </a:r>
            <a:r>
              <a:rPr lang="en-US" dirty="0"/>
              <a:t>entity </a:t>
            </a:r>
            <a:r>
              <a:rPr lang="ru-RU" dirty="0"/>
              <a:t>и связей между ними.</a:t>
            </a:r>
          </a:p>
          <a:p>
            <a:pPr>
              <a:spcBef>
                <a:spcPts val="1800"/>
              </a:spcBef>
            </a:pPr>
            <a:r>
              <a:rPr lang="en-US" sz="2000" b="1" dirty="0"/>
              <a:t>Relationship</a:t>
            </a:r>
          </a:p>
          <a:p>
            <a:r>
              <a:rPr lang="en-TR" dirty="0"/>
              <a:t>Relationship </a:t>
            </a:r>
            <a:r>
              <a:rPr lang="ru-RU" dirty="0"/>
              <a:t>это отношения между таблицами в </a:t>
            </a:r>
            <a:r>
              <a:rPr lang="en-US" dirty="0" err="1"/>
              <a:t>Entityset</a:t>
            </a:r>
            <a:r>
              <a:rPr lang="en-US" dirty="0"/>
              <a:t>. </a:t>
            </a:r>
            <a:r>
              <a:rPr lang="ru-RU" dirty="0"/>
              <a:t>Отношения родитель-потомок (один ко многим), для одного родителя может быть несколько потомков.</a:t>
            </a:r>
            <a:endParaRPr lang="en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694EF2-662F-6840-A76D-553A34ED4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57"/>
          <a:stretch/>
        </p:blipFill>
        <p:spPr>
          <a:xfrm>
            <a:off x="5143241" y="869003"/>
            <a:ext cx="3860800" cy="356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4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E9E3E-7DCC-AACE-E7DB-C15FDD91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66E0E-0A5F-EC42-90B2-57E32729A6E4}"/>
              </a:ext>
            </a:extLst>
          </p:cNvPr>
          <p:cNvSpPr txBox="1"/>
          <p:nvPr/>
        </p:nvSpPr>
        <p:spPr>
          <a:xfrm>
            <a:off x="306846" y="1426624"/>
            <a:ext cx="83366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Feature Primitives</a:t>
            </a:r>
            <a:endParaRPr lang="en-TR" sz="2000" b="1" dirty="0"/>
          </a:p>
          <a:p>
            <a:r>
              <a:rPr lang="ru-RU" dirty="0"/>
              <a:t>Это базовые операции, которые используются для формирования новых признаков, могут применяться к наборам данных и могут накладываться друг на друга для создания сложных признаков.</a:t>
            </a:r>
          </a:p>
          <a:p>
            <a:endParaRPr lang="ru-RU" dirty="0"/>
          </a:p>
          <a:p>
            <a:r>
              <a:rPr lang="ru-RU" dirty="0"/>
              <a:t>Две основные группы:</a:t>
            </a:r>
          </a:p>
          <a:p>
            <a:endParaRPr lang="ru-RU" dirty="0"/>
          </a:p>
          <a:p>
            <a:r>
              <a:rPr lang="en-US" sz="1800" b="1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Last, </a:t>
            </a:r>
            <a:r>
              <a:rPr lang="en-US" dirty="0" err="1"/>
              <a:t>num_unique</a:t>
            </a:r>
            <a:r>
              <a:rPr lang="en-US" dirty="0"/>
              <a:t>, max, std, </a:t>
            </a:r>
            <a:r>
              <a:rPr lang="en-US" dirty="0" err="1"/>
              <a:t>time_since_last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b="1" dirty="0"/>
              <a:t>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Absolute, </a:t>
            </a:r>
            <a:r>
              <a:rPr lang="en-US" dirty="0" err="1"/>
              <a:t>isin</a:t>
            </a:r>
            <a:r>
              <a:rPr lang="en-US" dirty="0"/>
              <a:t>, </a:t>
            </a:r>
            <a:r>
              <a:rPr lang="en-US" dirty="0" err="1"/>
              <a:t>numwords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38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82503-4208-9FDC-ED54-1BC78A0D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Глубокий синтез признаков (</a:t>
            </a:r>
            <a:r>
              <a:rPr lang="en-US" dirty="0"/>
              <a:t>DFS)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C6869-9414-8C41-BCA5-513C97196C60}"/>
              </a:ext>
            </a:extLst>
          </p:cNvPr>
          <p:cNvSpPr txBox="1"/>
          <p:nvPr/>
        </p:nvSpPr>
        <p:spPr>
          <a:xfrm>
            <a:off x="347551" y="1426624"/>
            <a:ext cx="8448897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TR" sz="1800" b="1" dirty="0"/>
              <a:t>DFS</a:t>
            </a:r>
            <a:r>
              <a:rPr lang="en-TR" sz="1800" dirty="0"/>
              <a:t> – </a:t>
            </a:r>
            <a:r>
              <a:rPr lang="ru-RU" sz="1800" dirty="0"/>
              <a:t>это автоматизированный метод создания признаков для реляционных и многотабличных данных. </a:t>
            </a:r>
            <a:r>
              <a:rPr lang="en-US" sz="1800" dirty="0"/>
              <a:t>DFS </a:t>
            </a:r>
            <a:r>
              <a:rPr lang="ru-RU" sz="1800" dirty="0"/>
              <a:t>работает, используя концепцию объединения примитивов для получения более глубоких признаков.</a:t>
            </a:r>
          </a:p>
          <a:p>
            <a:pPr>
              <a:lnSpc>
                <a:spcPct val="150000"/>
              </a:lnSpc>
            </a:pP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b="1" dirty="0"/>
              <a:t>Глубина признака </a:t>
            </a:r>
            <a:r>
              <a:rPr lang="ru-RU" sz="1800" dirty="0"/>
              <a:t>– это количество примитивов, необходимых для его создания. Признак, основанный на одном преобразовании или агрегации будет иметь глубину равную единице, признак который создается из двух примитивов будет иметь глубину два.</a:t>
            </a:r>
            <a:endParaRPr lang="en-TR" sz="1800" dirty="0"/>
          </a:p>
        </p:txBody>
      </p:sp>
    </p:spTree>
    <p:extLst>
      <p:ext uri="{BB962C8B-B14F-4D97-AF65-F5344CB8AC3E}">
        <p14:creationId xmlns:p14="http://schemas.microsoft.com/office/powerpoint/2010/main" val="774957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B9CD1-C1CC-8EA2-47E9-BF94C26A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Featuretools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183CD-E64E-C040-AA30-AE4586B032A2}"/>
              </a:ext>
            </a:extLst>
          </p:cNvPr>
          <p:cNvSpPr txBox="1"/>
          <p:nvPr/>
        </p:nvSpPr>
        <p:spPr>
          <a:xfrm>
            <a:off x="596630" y="1199745"/>
            <a:ext cx="8046820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/>
              <a:t>Преимущества: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1800" dirty="0"/>
              <a:t>популярен, много материалов для изучения.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1800" dirty="0"/>
              <a:t>Примитивы можно создавать самому.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1800" dirty="0"/>
              <a:t>Позволяет учитывать временные структуры (временные ряды)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b="1" dirty="0"/>
              <a:t>Недостатки: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1800" dirty="0"/>
              <a:t>Может создавать </a:t>
            </a:r>
            <a:r>
              <a:rPr lang="ru-RU" sz="1800" dirty="0" err="1"/>
              <a:t>ооочень</a:t>
            </a:r>
            <a:r>
              <a:rPr lang="ru-RU" sz="1800" dirty="0"/>
              <a:t> много признаков.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1800" dirty="0"/>
              <a:t>Нельзя использовать неструктурированные данные.</a:t>
            </a:r>
            <a:endParaRPr lang="en-TR" sz="1800" dirty="0"/>
          </a:p>
        </p:txBody>
      </p:sp>
    </p:spTree>
    <p:extLst>
      <p:ext uri="{BB962C8B-B14F-4D97-AF65-F5344CB8AC3E}">
        <p14:creationId xmlns:p14="http://schemas.microsoft.com/office/powerpoint/2010/main" val="259990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2100"/>
              <a:t>Проверить, идет ли запись</a:t>
            </a:r>
            <a:endParaRPr sz="2100"/>
          </a:p>
        </p:txBody>
      </p:sp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/>
              <a:t>Меня хорошо видно</a:t>
            </a:r>
            <a:endParaRPr sz="4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4000"/>
              <a:t>&amp;&amp; слышно?</a:t>
            </a:r>
            <a:endParaRPr sz="4000"/>
          </a:p>
        </p:txBody>
      </p:sp>
      <p:pic>
        <p:nvPicPr>
          <p:cNvPr id="133" name="Google Shape;133;p31"/>
          <p:cNvPicPr preferRelativeResize="0"/>
          <p:nvPr/>
        </p:nvPicPr>
        <p:blipFill rotWithShape="1">
          <a:blip r:embed="rId3">
            <a:alphaModFix/>
          </a:blip>
          <a:srcRect l="99" r="98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1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544B-DAF7-21F5-6173-7B367800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AutoFeat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1FBBE-896F-1145-8735-287FA754E780}"/>
              </a:ext>
            </a:extLst>
          </p:cNvPr>
          <p:cNvSpPr txBox="1"/>
          <p:nvPr/>
        </p:nvSpPr>
        <p:spPr>
          <a:xfrm>
            <a:off x="272376" y="1169988"/>
            <a:ext cx="5865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AutoFeat </a:t>
            </a:r>
            <a:r>
              <a:rPr lang="ru-RU" sz="1600" dirty="0"/>
              <a:t>– библиотека </a:t>
            </a:r>
            <a:r>
              <a:rPr lang="en-US" sz="1600" dirty="0"/>
              <a:t>Python</a:t>
            </a:r>
            <a:r>
              <a:rPr lang="ru-RU" sz="1600" dirty="0"/>
              <a:t>, которая предоставляет модели линейной регрессии и классификации в стиле </a:t>
            </a:r>
            <a:r>
              <a:rPr lang="en-US" sz="1600" dirty="0"/>
              <a:t>scikit-learn </a:t>
            </a:r>
            <a:r>
              <a:rPr lang="ru-RU" sz="1600" dirty="0"/>
              <a:t>с возможностями автоматического создания и отбора признаков.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E6B09-3EB2-D34F-93DF-F5BAD0F5CED2}"/>
                  </a:ext>
                </a:extLst>
              </p:cNvPr>
              <p:cNvSpPr txBox="1"/>
              <p:nvPr/>
            </p:nvSpPr>
            <p:spPr>
              <a:xfrm>
                <a:off x="272377" y="2490281"/>
                <a:ext cx="8748774" cy="2064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Нелинейные признаки создаются в чередующемся многоэтапном процессе, сначала применяя нелинейные преобразования (могут быть выбраны пользователем) к элементам (например </a:t>
                </a:r>
                <a:r>
                  <a:rPr lang="en-US" sz="1600" dirty="0"/>
                  <a:t>log(x),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R" sz="1600" dirty="0"/>
                  <a:t>)</a:t>
                </a:r>
                <a:r>
                  <a:rPr lang="ru-RU" sz="1600" dirty="0"/>
                  <a:t>, а затем комбинируя их с различными операторами.</a:t>
                </a:r>
              </a:p>
              <a:p>
                <a:endParaRPr lang="ru-RU" sz="1600" dirty="0"/>
              </a:p>
              <a:p>
                <a:r>
                  <a:rPr lang="en-US" sz="1600" b="1" dirty="0" err="1"/>
                  <a:t>AutoFeat</a:t>
                </a:r>
                <a:r>
                  <a:rPr lang="en-US" sz="1600" dirty="0"/>
                  <a:t> </a:t>
                </a:r>
                <a:r>
                  <a:rPr lang="ru-RU" sz="1600" dirty="0"/>
                  <a:t>также позволяет определять единицы входных переменных, чтобы предотвратить создание физически бессмысленных признаков.</a:t>
                </a:r>
                <a:endParaRPr lang="en-TR" sz="1600" dirty="0"/>
              </a:p>
              <a:p>
                <a:endParaRPr lang="en-TR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E6B09-3EB2-D34F-93DF-F5BAD0F5C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7" y="2490281"/>
                <a:ext cx="8748774" cy="2064861"/>
              </a:xfrm>
              <a:prstGeom prst="rect">
                <a:avLst/>
              </a:prstGeom>
              <a:blipFill>
                <a:blip r:embed="rId2"/>
                <a:stretch>
                  <a:fillRect l="-435" t="-1227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BDA90F4-9E78-EA4F-B8D0-7625F29D8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88" y="805486"/>
            <a:ext cx="2883440" cy="14417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340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D59D2D-C30A-9B45-AFEF-B6AF3ADA55F3}"/>
              </a:ext>
            </a:extLst>
          </p:cNvPr>
          <p:cNvSpPr txBox="1"/>
          <p:nvPr/>
        </p:nvSpPr>
        <p:spPr>
          <a:xfrm>
            <a:off x="500549" y="1854738"/>
            <a:ext cx="3312694" cy="287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1600" dirty="0"/>
              <a:t>Автоматически извлекает 100 признаков из данных временного ряда, которые описывают как основные, так и сложные характеристики временного ряда (например количество пиков, среднее значение, максимум и минимум, статистика симметрии по обращению времени и </a:t>
            </a:r>
            <a:r>
              <a:rPr lang="ru-RU" sz="1600" dirty="0" err="1"/>
              <a:t>т.д</a:t>
            </a:r>
            <a:r>
              <a:rPr lang="ru-RU" sz="1600" dirty="0"/>
              <a:t>)</a:t>
            </a:r>
            <a:endParaRPr lang="en-TR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DC1BC-1431-CC4B-9FE8-E7D55C9D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965" y="1077673"/>
            <a:ext cx="4898937" cy="315676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8FDFE43-9D55-6C4F-93F0-25B27FAF1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27" y="69172"/>
            <a:ext cx="2678349" cy="17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70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FD98-7363-BE4D-A90B-F971A418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временными рядами</a:t>
            </a:r>
            <a:endParaRPr lang="en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24136-135B-2F48-946D-B38D38B57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76" y="1498114"/>
            <a:ext cx="2254655" cy="2254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85033-036D-D640-A09C-7A90B0828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95" y="2007544"/>
            <a:ext cx="5203612" cy="1235794"/>
          </a:xfrm>
          <a:prstGeom prst="rect">
            <a:avLst/>
          </a:prstGeom>
        </p:spPr>
      </p:pic>
      <p:sp>
        <p:nvSpPr>
          <p:cNvPr id="7" name="TextBox 6">
            <a:hlinkClick r:id="rId4"/>
            <a:extLst>
              <a:ext uri="{FF2B5EF4-FFF2-40B4-BE49-F238E27FC236}">
                <a16:creationId xmlns:a16="http://schemas.microsoft.com/office/drawing/2014/main" id="{5FAD0C9A-A301-3542-9971-4263C2491FB9}"/>
              </a:ext>
            </a:extLst>
          </p:cNvPr>
          <p:cNvSpPr txBox="1"/>
          <p:nvPr/>
        </p:nvSpPr>
        <p:spPr>
          <a:xfrm>
            <a:off x="1605907" y="3768716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tsFel</a:t>
            </a:r>
            <a:endParaRPr lang="en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171DD-FFF0-F44A-A69B-F9FF17B15534}"/>
              </a:ext>
            </a:extLst>
          </p:cNvPr>
          <p:cNvSpPr txBox="1"/>
          <p:nvPr/>
        </p:nvSpPr>
        <p:spPr>
          <a:xfrm>
            <a:off x="5835721" y="376871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hlinkClick r:id="rId5"/>
              </a:rPr>
              <a:t>tsFlex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29429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434" name="Google Shape;434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7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6" name="Google Shape;436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7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>
            <a:spLocks noGrp="1"/>
          </p:cNvSpPr>
          <p:nvPr>
            <p:ph type="title"/>
          </p:nvPr>
        </p:nvSpPr>
        <p:spPr>
          <a:xfrm>
            <a:off x="525780" y="396394"/>
            <a:ext cx="854202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4400" dirty="0"/>
              <a:t>Feature Selection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707339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6EF91-178B-5434-C0D5-E1F92428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отбирать признаки?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BFDBC-69C6-3D40-8BBE-30F53C49A6B0}"/>
              </a:ext>
            </a:extLst>
          </p:cNvPr>
          <p:cNvSpPr txBox="1"/>
          <p:nvPr/>
        </p:nvSpPr>
        <p:spPr>
          <a:xfrm>
            <a:off x="318967" y="1569297"/>
            <a:ext cx="5508239" cy="3036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ru-RU" sz="2000" dirty="0"/>
              <a:t>Легче интерпретировать</a:t>
            </a:r>
          </a:p>
          <a:p>
            <a:pPr>
              <a:lnSpc>
                <a:spcPct val="250000"/>
              </a:lnSpc>
            </a:pPr>
            <a:r>
              <a:rPr lang="ru-RU" sz="2000" dirty="0"/>
              <a:t>Быстрее учиться</a:t>
            </a:r>
          </a:p>
          <a:p>
            <a:pPr>
              <a:lnSpc>
                <a:spcPct val="250000"/>
              </a:lnSpc>
            </a:pPr>
            <a:r>
              <a:rPr lang="ru-RU" sz="2000" dirty="0"/>
              <a:t>Меньше переобучение → лучше обобщение</a:t>
            </a:r>
          </a:p>
          <a:p>
            <a:pPr>
              <a:lnSpc>
                <a:spcPct val="250000"/>
              </a:lnSpc>
            </a:pPr>
            <a:r>
              <a:rPr lang="ru-RU" sz="2000" dirty="0" err="1"/>
              <a:t>Мультиколлениарность</a:t>
            </a:r>
            <a:endParaRPr lang="en-T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A00FD-61AF-D94B-9E42-587A26D08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760" y="1108952"/>
            <a:ext cx="3678390" cy="2302214"/>
          </a:xfrm>
          <a:prstGeom prst="roundRect">
            <a:avLst>
              <a:gd name="adj" fmla="val 906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77653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8E5F3-F04C-4652-CB98-93215B51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vs. Dimensionality Reduction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FB766-0B24-ED4B-BF64-3E1BF00E4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93" t="6960" b="17372"/>
          <a:stretch/>
        </p:blipFill>
        <p:spPr>
          <a:xfrm>
            <a:off x="7107303" y="1046769"/>
            <a:ext cx="1424561" cy="1433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E4C5C-E5CE-2444-8AB7-04435101E4D2}"/>
              </a:ext>
            </a:extLst>
          </p:cNvPr>
          <p:cNvSpPr txBox="1"/>
          <p:nvPr/>
        </p:nvSpPr>
        <p:spPr>
          <a:xfrm>
            <a:off x="366225" y="1685552"/>
            <a:ext cx="6436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800" b="1" dirty="0"/>
              <a:t>FeatureSelection</a:t>
            </a:r>
            <a:r>
              <a:rPr lang="en-TR" sz="1800" dirty="0"/>
              <a:t> – </a:t>
            </a:r>
            <a:r>
              <a:rPr lang="ru-RU" sz="1800" dirty="0"/>
              <a:t>процесс, который выбирает и исключает некоторые признаки, не изменяя их.</a:t>
            </a:r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r>
              <a:rPr lang="en-US" sz="1800" b="1" dirty="0"/>
              <a:t>Dimensionality Reduction </a:t>
            </a:r>
            <a:r>
              <a:rPr lang="ru-RU" sz="1800" dirty="0"/>
              <a:t>изменяет или преобразует объекты в более низкую размерность. По сути, уменьшение размерности создает совершенно новое пространство признаков, которое описывает примерно то же, что и исходное, но меньше по размерам.</a:t>
            </a:r>
            <a:endParaRPr lang="en-TR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C9F61-0E90-8E47-BD8F-43B6A5C7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751" y="3040380"/>
            <a:ext cx="2285666" cy="1623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9782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FB7E-3989-9540-AC33-1FC1D7A6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CBB08-61B3-A74D-9DB3-E45FFDFEB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3"/>
          <a:stretch/>
        </p:blipFill>
        <p:spPr>
          <a:xfrm>
            <a:off x="2516221" y="519659"/>
            <a:ext cx="6627779" cy="4565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56DBE-7A97-4843-832A-73CB12AD828C}"/>
              </a:ext>
            </a:extLst>
          </p:cNvPr>
          <p:cNvSpPr txBox="1"/>
          <p:nvPr/>
        </p:nvSpPr>
        <p:spPr>
          <a:xfrm>
            <a:off x="160564" y="1765788"/>
            <a:ext cx="24140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200" b="1" dirty="0"/>
              <a:t>Filter </a:t>
            </a:r>
            <a:r>
              <a:rPr lang="en-US" sz="1200" b="1" dirty="0"/>
              <a:t>m</a:t>
            </a:r>
            <a:r>
              <a:rPr lang="en-TR" sz="1200" b="1" dirty="0"/>
              <a:t>ethods </a:t>
            </a:r>
            <a:r>
              <a:rPr lang="en-TR" sz="1200" dirty="0"/>
              <a:t>– </a:t>
            </a:r>
            <a:r>
              <a:rPr lang="ru-RU" sz="1200" dirty="0"/>
              <a:t>используют только характеристики признаков</a:t>
            </a:r>
          </a:p>
          <a:p>
            <a:endParaRPr lang="en-US" sz="1200" dirty="0"/>
          </a:p>
          <a:p>
            <a:endParaRPr lang="ru-RU" sz="1200" dirty="0"/>
          </a:p>
          <a:p>
            <a:r>
              <a:rPr lang="en-US" sz="1200" b="1" dirty="0"/>
              <a:t>Wrapper methods </a:t>
            </a:r>
            <a:r>
              <a:rPr lang="en-US" sz="1200" dirty="0"/>
              <a:t>– </a:t>
            </a:r>
            <a:r>
              <a:rPr lang="ru-RU" sz="1200" dirty="0"/>
              <a:t>для выбранного метода </a:t>
            </a:r>
            <a:r>
              <a:rPr lang="en-US" sz="1200" dirty="0"/>
              <a:t>ML </a:t>
            </a:r>
            <a:r>
              <a:rPr lang="ru-RU" sz="1200" dirty="0"/>
              <a:t>находят наилучший набор признаков, сравнивая качество модели по выбранной метрики</a:t>
            </a:r>
          </a:p>
          <a:p>
            <a:endParaRPr lang="en-US" sz="1200" dirty="0"/>
          </a:p>
          <a:p>
            <a:endParaRPr lang="ru-RU" sz="1200" dirty="0"/>
          </a:p>
          <a:p>
            <a:r>
              <a:rPr lang="en-US" sz="1200" b="1" dirty="0"/>
              <a:t>Embedded methods </a:t>
            </a:r>
            <a:r>
              <a:rPr lang="en-US" sz="1200" dirty="0"/>
              <a:t>– </a:t>
            </a:r>
            <a:r>
              <a:rPr lang="ru-RU" sz="1200" dirty="0"/>
              <a:t>отбор признаков происходит как часть процесса построения модели</a:t>
            </a:r>
            <a:endParaRPr lang="en-TR" sz="1200" dirty="0"/>
          </a:p>
        </p:txBody>
      </p:sp>
    </p:spTree>
    <p:extLst>
      <p:ext uri="{BB962C8B-B14F-4D97-AF65-F5344CB8AC3E}">
        <p14:creationId xmlns:p14="http://schemas.microsoft.com/office/powerpoint/2010/main" val="1483460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E7347-0AC5-680A-CB9E-127CDB71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Methods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C65F8-75BA-4547-9DE1-7A849FC38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64" y="1120795"/>
            <a:ext cx="2901910" cy="29019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1EDDE-C108-4F48-B8B5-F73778DE3B01}"/>
              </a:ext>
            </a:extLst>
          </p:cNvPr>
          <p:cNvSpPr txBox="1"/>
          <p:nvPr/>
        </p:nvSpPr>
        <p:spPr>
          <a:xfrm>
            <a:off x="500550" y="1334901"/>
            <a:ext cx="53242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000" b="1" dirty="0"/>
              <a:t>Basic Filter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2000" dirty="0"/>
              <a:t>Constant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2000" dirty="0"/>
              <a:t>Quasi-Constant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2000" dirty="0"/>
              <a:t>Duplicated Features</a:t>
            </a:r>
          </a:p>
          <a:p>
            <a:endParaRPr lang="en-TR" sz="2000" b="1" dirty="0"/>
          </a:p>
          <a:p>
            <a:r>
              <a:rPr lang="en-TR" sz="2000" b="1" dirty="0"/>
              <a:t>Correlation Filter methods</a:t>
            </a:r>
          </a:p>
          <a:p>
            <a:endParaRPr lang="en-TR" sz="2000" b="1" dirty="0"/>
          </a:p>
          <a:p>
            <a:r>
              <a:rPr lang="en-TR" sz="2000" b="1" dirty="0"/>
              <a:t>Statistical &amp; Ranking Filter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2000" dirty="0"/>
              <a:t>Mutual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2000" dirty="0"/>
              <a:t>Chi-squared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2000" dirty="0"/>
              <a:t>Univariate ROC-AUC / RMSE</a:t>
            </a:r>
          </a:p>
        </p:txBody>
      </p:sp>
    </p:spTree>
    <p:extLst>
      <p:ext uri="{BB962C8B-B14F-4D97-AF65-F5344CB8AC3E}">
        <p14:creationId xmlns:p14="http://schemas.microsoft.com/office/powerpoint/2010/main" val="418857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355DB-111D-17A1-54FF-8A7D2EED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Methods: Process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FB388-FDA7-EA4A-96B4-3AD8E4AD408B}"/>
              </a:ext>
            </a:extLst>
          </p:cNvPr>
          <p:cNvSpPr txBox="1"/>
          <p:nvPr/>
        </p:nvSpPr>
        <p:spPr>
          <a:xfrm>
            <a:off x="408561" y="2876866"/>
            <a:ext cx="83268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600" b="1" dirty="0"/>
              <a:t>Выбор подмножества признаков </a:t>
            </a:r>
            <a:r>
              <a:rPr lang="ru-RU" sz="1600" dirty="0"/>
              <a:t>– используя один из алгоритмов поиска, выбираем подмножество признаков</a:t>
            </a:r>
          </a:p>
          <a:p>
            <a:pPr>
              <a:spcAft>
                <a:spcPts val="1200"/>
              </a:spcAft>
            </a:pPr>
            <a:r>
              <a:rPr lang="ru-RU" sz="1600" b="1" dirty="0"/>
              <a:t>Обучение модели </a:t>
            </a:r>
            <a:r>
              <a:rPr lang="ru-RU" sz="1600" dirty="0"/>
              <a:t>– обучаем на выбранном подмножестве</a:t>
            </a:r>
          </a:p>
          <a:p>
            <a:pPr>
              <a:spcAft>
                <a:spcPts val="1200"/>
              </a:spcAft>
            </a:pPr>
            <a:r>
              <a:rPr lang="ru-RU" sz="1600" b="1" dirty="0"/>
              <a:t>Оценивание качества модели </a:t>
            </a:r>
          </a:p>
          <a:p>
            <a:pPr>
              <a:spcAft>
                <a:spcPts val="1200"/>
              </a:spcAft>
            </a:pPr>
            <a:r>
              <a:rPr lang="ru-RU" sz="1600" b="1" dirty="0"/>
              <a:t>Повторение</a:t>
            </a:r>
            <a:r>
              <a:rPr lang="ru-RU" sz="1600" dirty="0"/>
              <a:t> – повторяем до достижения заданного критерия качества модели</a:t>
            </a:r>
            <a:endParaRPr lang="en-TR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FD945-DAEA-4E4D-9C9E-6EA6741FD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68" b="24005"/>
          <a:stretch/>
        </p:blipFill>
        <p:spPr>
          <a:xfrm>
            <a:off x="1076148" y="993637"/>
            <a:ext cx="6991701" cy="157811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0635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Advanced</a:t>
            </a:r>
            <a:br>
              <a:rPr lang="en-US" dirty="0"/>
            </a:br>
            <a:r>
              <a:rPr lang="ru-RU" sz="3200" b="1" dirty="0" err="1">
                <a:latin typeface="Roboto"/>
                <a:ea typeface="Roboto"/>
                <a:cs typeface="Roboto"/>
                <a:sym typeface="Roboto"/>
              </a:rPr>
              <a:t>Featuretools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A103C-F3B2-9942-BE61-45E26582D7F9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89A2C-726A-750B-FE69-E4B5A4BE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Methods: Methods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F9810-6BDD-9249-83DD-06C3DFA11349}"/>
              </a:ext>
            </a:extLst>
          </p:cNvPr>
          <p:cNvSpPr txBox="1"/>
          <p:nvPr/>
        </p:nvSpPr>
        <p:spPr>
          <a:xfrm>
            <a:off x="551234" y="1264596"/>
            <a:ext cx="84699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Forward Feature Selection </a:t>
            </a:r>
            <a:r>
              <a:rPr lang="en-US" sz="1800" dirty="0"/>
              <a:t>– </a:t>
            </a:r>
            <a:r>
              <a:rPr lang="ru-RU" sz="1800" dirty="0"/>
              <a:t>начинает с пустого множества и добавляет один признак за итерацию.</a:t>
            </a:r>
            <a:endParaRPr lang="en-US" sz="1800" dirty="0"/>
          </a:p>
          <a:p>
            <a:endParaRPr lang="ru-RU" sz="1800" dirty="0"/>
          </a:p>
          <a:p>
            <a:r>
              <a:rPr lang="en-US" sz="1800" b="1" dirty="0"/>
              <a:t>Backward Feature Elimination </a:t>
            </a:r>
            <a:r>
              <a:rPr lang="en-US" sz="1800" dirty="0"/>
              <a:t>– </a:t>
            </a:r>
            <a:r>
              <a:rPr lang="ru-RU" sz="1800" dirty="0"/>
              <a:t>начинает с полного набора и удаляет один признак за итерацию.</a:t>
            </a:r>
            <a:endParaRPr lang="en-US" sz="1800" dirty="0"/>
          </a:p>
          <a:p>
            <a:endParaRPr lang="ru-RU" sz="1800" dirty="0"/>
          </a:p>
          <a:p>
            <a:r>
              <a:rPr lang="en-US" sz="1800" b="1" dirty="0"/>
              <a:t>Exhaustive Feature Selection </a:t>
            </a:r>
            <a:r>
              <a:rPr lang="en-US" sz="1800" dirty="0"/>
              <a:t>– </a:t>
            </a:r>
            <a:r>
              <a:rPr lang="ru-RU" sz="1800" dirty="0"/>
              <a:t>оценивает все возможные комбинации признаков.</a:t>
            </a:r>
            <a:endParaRPr lang="en-US" sz="1800" dirty="0"/>
          </a:p>
          <a:p>
            <a:endParaRPr lang="ru-RU" sz="1800" dirty="0"/>
          </a:p>
          <a:p>
            <a:r>
              <a:rPr lang="en-US" sz="1800" b="1" dirty="0"/>
              <a:t>Sequential Floating </a:t>
            </a:r>
            <a:r>
              <a:rPr lang="en-US" sz="1800" dirty="0"/>
              <a:t>– </a:t>
            </a:r>
            <a:r>
              <a:rPr lang="ru-RU" sz="1800" dirty="0"/>
              <a:t>попеременно проводит </a:t>
            </a:r>
            <a:r>
              <a:rPr lang="en-US" sz="1800" dirty="0"/>
              <a:t>forward </a:t>
            </a:r>
            <a:r>
              <a:rPr lang="ru-RU" sz="1800" dirty="0"/>
              <a:t>и </a:t>
            </a:r>
            <a:r>
              <a:rPr lang="en-US" sz="1800" dirty="0"/>
              <a:t>backward feature selection.</a:t>
            </a:r>
            <a:endParaRPr lang="en-TR" sz="1800" dirty="0"/>
          </a:p>
        </p:txBody>
      </p:sp>
    </p:spTree>
    <p:extLst>
      <p:ext uri="{BB962C8B-B14F-4D97-AF65-F5344CB8AC3E}">
        <p14:creationId xmlns:p14="http://schemas.microsoft.com/office/powerpoint/2010/main" val="2376171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CAF75-B97A-5F5B-B6C0-488ADF37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Methods: Advantages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397F4-1E7B-BE46-83F2-75EF32717F90}"/>
              </a:ext>
            </a:extLst>
          </p:cNvPr>
          <p:cNvSpPr txBox="1"/>
          <p:nvPr/>
        </p:nvSpPr>
        <p:spPr>
          <a:xfrm>
            <a:off x="305998" y="1741073"/>
            <a:ext cx="45452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dirty="0"/>
              <a:t>Учитывают </a:t>
            </a:r>
            <a:r>
              <a:rPr lang="ru-RU" sz="2000" dirty="0" err="1"/>
              <a:t>межпризнаковое</a:t>
            </a:r>
            <a:r>
              <a:rPr lang="ru-RU" sz="2000" dirty="0"/>
              <a:t> взаимодействие как </a:t>
            </a:r>
            <a:r>
              <a:rPr lang="en-US" sz="2000" dirty="0"/>
              <a:t>wrapper </a:t>
            </a:r>
            <a:r>
              <a:rPr lang="ru-RU" sz="2000" dirty="0"/>
              <a:t>методы</a:t>
            </a:r>
          </a:p>
          <a:p>
            <a:pPr>
              <a:spcAft>
                <a:spcPts val="1200"/>
              </a:spcAft>
            </a:pPr>
            <a:r>
              <a:rPr lang="ru-RU" sz="2000" dirty="0"/>
              <a:t>Быстры как </a:t>
            </a:r>
            <a:r>
              <a:rPr lang="en-US" sz="2000" dirty="0"/>
              <a:t>filter </a:t>
            </a:r>
            <a:r>
              <a:rPr lang="ru-RU" sz="2000" dirty="0"/>
              <a:t>методы</a:t>
            </a:r>
          </a:p>
          <a:p>
            <a:pPr>
              <a:spcAft>
                <a:spcPts val="1200"/>
              </a:spcAft>
            </a:pPr>
            <a:r>
              <a:rPr lang="ru-RU" sz="2000" dirty="0"/>
              <a:t>Точнее </a:t>
            </a:r>
            <a:r>
              <a:rPr lang="en-US" sz="2000" dirty="0"/>
              <a:t>filter </a:t>
            </a:r>
            <a:r>
              <a:rPr lang="ru-RU" sz="2000" dirty="0"/>
              <a:t>методов</a:t>
            </a:r>
          </a:p>
          <a:p>
            <a:pPr>
              <a:spcAft>
                <a:spcPts val="1200"/>
              </a:spcAft>
            </a:pPr>
            <a:r>
              <a:rPr lang="ru-RU" sz="2000" dirty="0"/>
              <a:t>Находят лучший набор признаков для своего алгоритма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F9CAA-38F1-DE42-8061-E01930A11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3" t="21309" r="21266" b="6430"/>
          <a:stretch/>
        </p:blipFill>
        <p:spPr>
          <a:xfrm>
            <a:off x="4987414" y="1005192"/>
            <a:ext cx="4033736" cy="3716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8083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499DE-77DB-0C13-C3A1-6E06B7D8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Methods: Process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6CBE7-C822-6F4F-9D72-2B17EBE21231}"/>
              </a:ext>
            </a:extLst>
          </p:cNvPr>
          <p:cNvSpPr txBox="1"/>
          <p:nvPr/>
        </p:nvSpPr>
        <p:spPr>
          <a:xfrm>
            <a:off x="629056" y="1426624"/>
            <a:ext cx="8346332" cy="213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1800"/>
              </a:spcAft>
            </a:pPr>
            <a:r>
              <a:rPr lang="ru-RU" sz="1800" dirty="0"/>
              <a:t>Обучаем модель на всех признаках</a:t>
            </a:r>
          </a:p>
          <a:p>
            <a:pPr>
              <a:spcAft>
                <a:spcPts val="1800"/>
              </a:spcAft>
            </a:pPr>
            <a:r>
              <a:rPr lang="ru-RU" sz="1800" dirty="0"/>
              <a:t>Подсчитываем </a:t>
            </a:r>
            <a:r>
              <a:rPr lang="en-US" sz="1800" dirty="0"/>
              <a:t>feature importance </a:t>
            </a:r>
            <a:r>
              <a:rPr lang="ru-RU" sz="1800" dirty="0"/>
              <a:t>модели и оцениваем важность каждого из признаков</a:t>
            </a:r>
          </a:p>
          <a:p>
            <a:pPr>
              <a:lnSpc>
                <a:spcPct val="200000"/>
              </a:lnSpc>
              <a:spcAft>
                <a:spcPts val="1800"/>
              </a:spcAft>
            </a:pPr>
            <a:r>
              <a:rPr lang="ru-RU" sz="1800" dirty="0"/>
              <a:t>Удаляем бесполезные по </a:t>
            </a:r>
            <a:r>
              <a:rPr lang="en-US" sz="1800" dirty="0"/>
              <a:t>feature importance </a:t>
            </a:r>
            <a:r>
              <a:rPr lang="ru-RU" sz="1800" dirty="0"/>
              <a:t>признаки</a:t>
            </a:r>
            <a:endParaRPr lang="en-TR" sz="1800" dirty="0"/>
          </a:p>
        </p:txBody>
      </p:sp>
    </p:spTree>
    <p:extLst>
      <p:ext uri="{BB962C8B-B14F-4D97-AF65-F5344CB8AC3E}">
        <p14:creationId xmlns:p14="http://schemas.microsoft.com/office/powerpoint/2010/main" val="893081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ED5BC-343B-847D-3CF0-65EDD369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Methods: Methods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9AD11-6228-6B41-98F6-478F9B922E33}"/>
              </a:ext>
            </a:extLst>
          </p:cNvPr>
          <p:cNvSpPr txBox="1"/>
          <p:nvPr/>
        </p:nvSpPr>
        <p:spPr>
          <a:xfrm>
            <a:off x="402076" y="1373287"/>
            <a:ext cx="5072222" cy="2805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TR" sz="2000" b="1" dirty="0"/>
              <a:t>L1-regularization</a:t>
            </a:r>
          </a:p>
          <a:p>
            <a:pPr>
              <a:lnSpc>
                <a:spcPct val="150000"/>
              </a:lnSpc>
            </a:pPr>
            <a:endParaRPr lang="en-TR" sz="2000" dirty="0"/>
          </a:p>
          <a:p>
            <a:pPr>
              <a:lnSpc>
                <a:spcPct val="150000"/>
              </a:lnSpc>
            </a:pPr>
            <a:endParaRPr lang="en-TR" sz="2000" dirty="0"/>
          </a:p>
          <a:p>
            <a:pPr>
              <a:lnSpc>
                <a:spcPct val="150000"/>
              </a:lnSpc>
            </a:pPr>
            <a:r>
              <a:rPr lang="en-TR" sz="2000" b="1" dirty="0"/>
              <a:t>Tree-based Feature importance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R" sz="2000" dirty="0"/>
              <a:t>Random Forest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R" sz="2000" dirty="0"/>
              <a:t>Gradient boosting (LightGBM, CatBoost)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E123C-A1C0-964A-97C1-0F66AB189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994" y="2978899"/>
            <a:ext cx="2856689" cy="1475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8B5458-7F73-CC45-B858-9490A675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936" y="1197867"/>
            <a:ext cx="2658893" cy="158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70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A2C9A-5017-C2F6-B7BC-C7BACCC2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407230" cy="1095900"/>
          </a:xfrm>
        </p:spPr>
        <p:txBody>
          <a:bodyPr/>
          <a:lstStyle/>
          <a:p>
            <a:r>
              <a:rPr lang="en-US" dirty="0"/>
              <a:t>Hybrid Methods: Recursive Feature Elimination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6094E-9AE0-1146-874B-40DCF46791B7}"/>
              </a:ext>
            </a:extLst>
          </p:cNvPr>
          <p:cNvSpPr txBox="1"/>
          <p:nvPr/>
        </p:nvSpPr>
        <p:spPr>
          <a:xfrm>
            <a:off x="447472" y="1822315"/>
            <a:ext cx="84072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/>
              <a:t>Обучаем модель на всех признаках. Считаем </a:t>
            </a:r>
            <a:r>
              <a:rPr lang="en-US" sz="1800" dirty="0"/>
              <a:t>feature importance </a:t>
            </a:r>
            <a:r>
              <a:rPr lang="ru-RU" sz="1800" dirty="0"/>
              <a:t>и оцениваем качество по выбранной метрике.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/>
              <a:t>Удаляем наименее важный признак и повторно обучаем модель на оставшихся.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/>
              <a:t>Если значение метрики упало, значит признак важен. Иначе удаляем его.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/>
              <a:t>Повторяем пока не останется признаков для удаления.</a:t>
            </a:r>
            <a:endParaRPr lang="en-TR" sz="1800" dirty="0"/>
          </a:p>
        </p:txBody>
      </p:sp>
    </p:spTree>
    <p:extLst>
      <p:ext uri="{BB962C8B-B14F-4D97-AF65-F5344CB8AC3E}">
        <p14:creationId xmlns:p14="http://schemas.microsoft.com/office/powerpoint/2010/main" val="3525386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5C17E-9E39-B700-C270-0A822C09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Methods: Permutation importance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6228D-5E61-CF45-929E-344083D5AFE6}"/>
              </a:ext>
            </a:extLst>
          </p:cNvPr>
          <p:cNvSpPr txBox="1"/>
          <p:nvPr/>
        </p:nvSpPr>
        <p:spPr>
          <a:xfrm>
            <a:off x="583660" y="1322962"/>
            <a:ext cx="8437490" cy="3028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sz="1800" dirty="0"/>
              <a:t>Оцениваем важность признака, измеряя увеличение ошибки прогнозирования модели после перестановки его значений. Таким образом мы нарушаем связь признака и </a:t>
            </a:r>
            <a:r>
              <a:rPr lang="ru-RU" sz="1800" dirty="0" err="1"/>
              <a:t>таргета</a:t>
            </a:r>
            <a:r>
              <a:rPr lang="ru-RU" sz="1800" dirty="0"/>
              <a:t>.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sz="1800" dirty="0"/>
              <a:t>Признак является «важным», если перетасовка его значений увеличивает ошибку модели. В этом случае модель полагается на признак при прогнозировании.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sz="1800" dirty="0"/>
              <a:t>Признак считается «не важным», если при перетасовке его значений ошибка модели остается неизменной. </a:t>
            </a:r>
            <a:endParaRPr lang="en-TR" sz="1800" dirty="0"/>
          </a:p>
        </p:txBody>
      </p:sp>
    </p:spTree>
    <p:extLst>
      <p:ext uri="{BB962C8B-B14F-4D97-AF65-F5344CB8AC3E}">
        <p14:creationId xmlns:p14="http://schemas.microsoft.com/office/powerpoint/2010/main" val="1489353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AAEC7-9006-E311-D2D0-77E67DB1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мысли</a:t>
            </a:r>
          </a:p>
        </p:txBody>
      </p:sp>
      <p:sp>
        <p:nvSpPr>
          <p:cNvPr id="67" name="Заголовок 1">
            <a:extLst>
              <a:ext uri="{FF2B5EF4-FFF2-40B4-BE49-F238E27FC236}">
                <a16:creationId xmlns:a16="http://schemas.microsoft.com/office/drawing/2014/main" id="{7C07D16A-DC6C-8212-1AF5-99F845A1E02A}"/>
              </a:ext>
            </a:extLst>
          </p:cNvPr>
          <p:cNvSpPr txBox="1">
            <a:spLocks/>
          </p:cNvSpPr>
          <p:nvPr/>
        </p:nvSpPr>
        <p:spPr>
          <a:xfrm>
            <a:off x="330740" y="1426624"/>
            <a:ext cx="4954622" cy="280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457200">
              <a:lnSpc>
                <a:spcPct val="150000"/>
              </a:lnSpc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ru-RU" sz="2000" b="0" dirty="0"/>
              <a:t>Генерировать признаки руками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ru-RU" sz="2000" b="0" dirty="0"/>
              <a:t>Генерировать автоматически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2000" b="0" dirty="0" err="1"/>
              <a:t>TsFresh</a:t>
            </a:r>
            <a:r>
              <a:rPr lang="en-US" sz="2000" b="0" dirty="0"/>
              <a:t> for TS</a:t>
            </a:r>
            <a:endParaRPr lang="ru-RU" sz="2000" b="0" dirty="0"/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ru-RU" sz="2000" b="0" dirty="0"/>
              <a:t>Отфильтровать признаки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ru-RU" sz="2000" b="0" dirty="0"/>
              <a:t>Отобрать признаки моделью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ru-RU" sz="2000" b="0" dirty="0"/>
              <a:t>Повторять до сходимости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A409B-1453-DC4B-A098-AFBF8E26C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799" y="1841769"/>
            <a:ext cx="3911572" cy="245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86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472" name="Google Shape;472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73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4" name="Google Shape;474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73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Рефлексия</a:t>
            </a:r>
            <a:endParaRPr/>
          </a:p>
        </p:txBody>
      </p:sp>
      <p:pic>
        <p:nvPicPr>
          <p:cNvPr id="486" name="Google Shape;48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5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75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sz="3200" b="1"/>
              <a:t>Правила вебинара</a:t>
            </a:r>
            <a:endParaRPr sz="3200" b="1"/>
          </a:p>
        </p:txBody>
      </p:sp>
      <p:pic>
        <p:nvPicPr>
          <p:cNvPr id="151" name="Google Shape;15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7650" y="2171509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3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чат или голосом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1654525" y="204930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3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3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3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3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/>
              <a:t>Заполните, пожалуйста,</a:t>
            </a:r>
            <a:endParaRPr sz="3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/>
              <a:t>опрос о занятии</a:t>
            </a:r>
            <a:endParaRPr sz="3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A103C-F3B2-9942-BE61-45E26582D7F9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2" name="Google Shape;499;p77">
            <a:extLst>
              <a:ext uri="{FF2B5EF4-FFF2-40B4-BE49-F238E27FC236}">
                <a16:creationId xmlns:a16="http://schemas.microsoft.com/office/drawing/2014/main" id="{582ECAAA-AF1D-254F-9EEA-3E6087D0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Aft>
                <a:spcPts val="0"/>
              </a:spcAft>
              <a:buSzPts val="3200"/>
              <a:buNone/>
            </a:pPr>
            <a:r>
              <a:rPr lang="ru-RU" dirty="0"/>
              <a:t>Приходите на следующие </a:t>
            </a:r>
            <a:r>
              <a:rPr lang="ru-RU" dirty="0" err="1"/>
              <a:t>вебинары</a:t>
            </a:r>
            <a:br>
              <a:rPr lang="ru-RU" dirty="0"/>
            </a:br>
            <a:r>
              <a:rPr lang="en-US" sz="1800" dirty="0"/>
              <a:t>H2O, TPOT, Automatic Model Selection and Pipeline Building</a:t>
            </a:r>
            <a:endParaRPr dirty="0"/>
          </a:p>
        </p:txBody>
      </p:sp>
      <p:sp>
        <p:nvSpPr>
          <p:cNvPr id="13" name="Google Shape;500;p77">
            <a:extLst>
              <a:ext uri="{FF2B5EF4-FFF2-40B4-BE49-F238E27FC236}">
                <a16:creationId xmlns:a16="http://schemas.microsoft.com/office/drawing/2014/main" id="{E0455609-6D75-8B47-AD05-D96CCF37EC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9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Карта курса</a:t>
            </a:r>
            <a:endParaRPr/>
          </a:p>
        </p:txBody>
      </p:sp>
      <p:sp>
        <p:nvSpPr>
          <p:cNvPr id="178" name="Google Shape;178;p34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>
                <a:solidFill>
                  <a:srgbClr val="1F1F1F"/>
                </a:solidFill>
                <a:latin typeface="Google Sans"/>
                <a:sym typeface="Roboto"/>
              </a:rPr>
              <a:t>Advanced Machine Learning. AutoML</a:t>
            </a:r>
            <a:endParaRPr sz="160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179" name="Google Shape;179;p34"/>
          <p:cNvSpPr/>
          <p:nvPr/>
        </p:nvSpPr>
        <p:spPr>
          <a:xfrm>
            <a:off x="1897875" y="163827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Production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4"/>
          <p:cNvSpPr/>
          <p:nvPr/>
        </p:nvSpPr>
        <p:spPr>
          <a:xfrm>
            <a:off x="5205883" y="1847803"/>
            <a:ext cx="220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Временные ряды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4"/>
          <p:cNvSpPr/>
          <p:nvPr/>
        </p:nvSpPr>
        <p:spPr>
          <a:xfrm>
            <a:off x="1116500" y="3022738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Графы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5840300" y="2778634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Рекомендательные системы. Задача ранжирования</a:t>
            </a: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34"/>
          <p:cNvCxnSpPr>
            <a:stCxn id="179" idx="3"/>
            <a:endCxn id="180" idx="1"/>
          </p:cNvCxnSpPr>
          <p:nvPr/>
        </p:nvCxnSpPr>
        <p:spPr>
          <a:xfrm>
            <a:off x="4371075" y="1927925"/>
            <a:ext cx="834900" cy="2094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4" name="Google Shape;184;p34"/>
          <p:cNvCxnSpPr>
            <a:stCxn id="178" idx="1"/>
            <a:endCxn id="179" idx="1"/>
          </p:cNvCxnSpPr>
          <p:nvPr/>
        </p:nvCxnSpPr>
        <p:spPr>
          <a:xfrm flipH="1">
            <a:off x="1898001" y="916975"/>
            <a:ext cx="3907200" cy="1011000"/>
          </a:xfrm>
          <a:prstGeom prst="curvedConnector3">
            <a:avLst>
              <a:gd name="adj1" fmla="val 106098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5" name="Google Shape;185;p34"/>
          <p:cNvSpPr/>
          <p:nvPr/>
        </p:nvSpPr>
        <p:spPr>
          <a:xfrm>
            <a:off x="1501750" y="4031600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Bayesian Learning, PyMC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Google Shape;186;p34"/>
          <p:cNvCxnSpPr>
            <a:stCxn id="180" idx="3"/>
            <a:endCxn id="182" idx="3"/>
          </p:cNvCxnSpPr>
          <p:nvPr/>
        </p:nvCxnSpPr>
        <p:spPr>
          <a:xfrm>
            <a:off x="7409083" y="2137453"/>
            <a:ext cx="904500" cy="930900"/>
          </a:xfrm>
          <a:prstGeom prst="curvedConnector3">
            <a:avLst>
              <a:gd name="adj1" fmla="val 126318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7" name="Google Shape;187;p34"/>
          <p:cNvCxnSpPr>
            <a:stCxn id="182" idx="1"/>
            <a:endCxn id="181" idx="3"/>
          </p:cNvCxnSpPr>
          <p:nvPr/>
        </p:nvCxnSpPr>
        <p:spPr>
          <a:xfrm flipH="1">
            <a:off x="4087100" y="3068284"/>
            <a:ext cx="1753200" cy="244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8" name="Google Shape;188;p34"/>
          <p:cNvCxnSpPr>
            <a:stCxn id="181" idx="1"/>
            <a:endCxn id="185" idx="1"/>
          </p:cNvCxnSpPr>
          <p:nvPr/>
        </p:nvCxnSpPr>
        <p:spPr>
          <a:xfrm>
            <a:off x="1116500" y="3312388"/>
            <a:ext cx="385200" cy="1008900"/>
          </a:xfrm>
          <a:prstGeom prst="curvedConnector3">
            <a:avLst>
              <a:gd name="adj1" fmla="val -6181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9" name="Google Shape;189;p34"/>
          <p:cNvSpPr/>
          <p:nvPr/>
        </p:nvSpPr>
        <p:spPr>
          <a:xfrm>
            <a:off x="5083000" y="4031600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34"/>
          <p:cNvCxnSpPr>
            <a:stCxn id="185" idx="3"/>
            <a:endCxn id="189" idx="1"/>
          </p:cNvCxnSpPr>
          <p:nvPr/>
        </p:nvCxnSpPr>
        <p:spPr>
          <a:xfrm>
            <a:off x="4585450" y="4321250"/>
            <a:ext cx="49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К концу занятия вы сможете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750378"/>
              </p:ext>
            </p:extLst>
          </p:nvPr>
        </p:nvGraphicFramePr>
        <p:xfrm>
          <a:off x="846750" y="1649963"/>
          <a:ext cx="7239000" cy="6970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Познакомиться с библиотекой </a:t>
                      </a:r>
                      <a:r>
                        <a:rPr lang="en-US" sz="1300" dirty="0" err="1">
                          <a:sym typeface="Roboto"/>
                        </a:rPr>
                        <a:t>Featuretools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Понять как автоматически проводить </a:t>
                      </a:r>
                      <a:r>
                        <a:rPr lang="en-US" sz="1300" dirty="0">
                          <a:sym typeface="Roboto"/>
                        </a:rPr>
                        <a:t>Feature Engineering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10" name="Google Shape;210;p38"/>
          <p:cNvGraphicFramePr/>
          <p:nvPr>
            <p:extLst>
              <p:ext uri="{D42A27DB-BD31-4B8C-83A1-F6EECF244321}">
                <p14:modId xmlns:p14="http://schemas.microsoft.com/office/powerpoint/2010/main" val="2778896551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в соревнованиях 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хакатонах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в работе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1" name="Google Shape;211;p3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знать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234" name="Google Shape;234;p37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786525" y="177090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енерация признаков</a:t>
            </a:r>
            <a:endParaRPr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5056967" y="346704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9" name="Google Shape;239;p37"/>
          <p:cNvCxnSpPr>
            <a:cxnSpLocks/>
            <a:stCxn id="234" idx="1"/>
            <a:endCxn id="235" idx="1"/>
          </p:cNvCxnSpPr>
          <p:nvPr/>
        </p:nvCxnSpPr>
        <p:spPr>
          <a:xfrm rot="10800000" flipV="1">
            <a:off x="786525" y="1393625"/>
            <a:ext cx="12700" cy="565380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235;p37">
            <a:extLst>
              <a:ext uri="{FF2B5EF4-FFF2-40B4-BE49-F238E27FC236}">
                <a16:creationId xmlns:a16="http://schemas.microsoft.com/office/drawing/2014/main" id="{C954C94D-30D4-2F44-93E4-17D5348ABD48}"/>
              </a:ext>
            </a:extLst>
          </p:cNvPr>
          <p:cNvSpPr/>
          <p:nvPr/>
        </p:nvSpPr>
        <p:spPr>
          <a:xfrm>
            <a:off x="799226" y="233628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Featuretools</a:t>
            </a:r>
            <a:endParaRPr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235;p37">
            <a:extLst>
              <a:ext uri="{FF2B5EF4-FFF2-40B4-BE49-F238E27FC236}">
                <a16:creationId xmlns:a16="http://schemas.microsoft.com/office/drawing/2014/main" id="{CAEEF2E9-C5F5-644A-8829-32F1F41AFAFB}"/>
              </a:ext>
            </a:extLst>
          </p:cNvPr>
          <p:cNvSpPr/>
          <p:nvPr/>
        </p:nvSpPr>
        <p:spPr>
          <a:xfrm>
            <a:off x="799226" y="290166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Autofeat</a:t>
            </a:r>
            <a:endParaRPr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235;p37">
            <a:extLst>
              <a:ext uri="{FF2B5EF4-FFF2-40B4-BE49-F238E27FC236}">
                <a16:creationId xmlns:a16="http://schemas.microsoft.com/office/drawing/2014/main" id="{8667E6E9-4D77-764F-8C63-FBB221BA9719}"/>
              </a:ext>
            </a:extLst>
          </p:cNvPr>
          <p:cNvSpPr/>
          <p:nvPr/>
        </p:nvSpPr>
        <p:spPr>
          <a:xfrm>
            <a:off x="799226" y="346704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tsFresh</a:t>
            </a:r>
            <a:endParaRPr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" name="Google Shape;239;p37">
            <a:extLst>
              <a:ext uri="{FF2B5EF4-FFF2-40B4-BE49-F238E27FC236}">
                <a16:creationId xmlns:a16="http://schemas.microsoft.com/office/drawing/2014/main" id="{7034739B-54CF-8F4D-9683-003B8B82D307}"/>
              </a:ext>
            </a:extLst>
          </p:cNvPr>
          <p:cNvCxnSpPr>
            <a:cxnSpLocks/>
            <a:stCxn id="235" idx="1"/>
            <a:endCxn id="13" idx="1"/>
          </p:cNvCxnSpPr>
          <p:nvPr/>
        </p:nvCxnSpPr>
        <p:spPr>
          <a:xfrm rot="10800000" flipH="1" flipV="1">
            <a:off x="786524" y="1959005"/>
            <a:ext cx="12701" cy="565380"/>
          </a:xfrm>
          <a:prstGeom prst="curvedConnector3">
            <a:avLst>
              <a:gd name="adj1" fmla="val -1799858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9" name="Google Shape;239;p37">
            <a:extLst>
              <a:ext uri="{FF2B5EF4-FFF2-40B4-BE49-F238E27FC236}">
                <a16:creationId xmlns:a16="http://schemas.microsoft.com/office/drawing/2014/main" id="{4026E063-460C-2B4F-A842-F74890C9EDA3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 flipV="1">
            <a:off x="799226" y="2524385"/>
            <a:ext cx="12700" cy="565380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2" name="Google Shape;239;p37">
            <a:extLst>
              <a:ext uri="{FF2B5EF4-FFF2-40B4-BE49-F238E27FC236}">
                <a16:creationId xmlns:a16="http://schemas.microsoft.com/office/drawing/2014/main" id="{D6A7061F-6FC6-C84C-B7A3-6EE66A9656D4}"/>
              </a:ext>
            </a:extLst>
          </p:cNvPr>
          <p:cNvCxnSpPr>
            <a:cxnSpLocks/>
            <a:stCxn id="14" idx="1"/>
            <a:endCxn id="15" idx="1"/>
          </p:cNvCxnSpPr>
          <p:nvPr/>
        </p:nvCxnSpPr>
        <p:spPr>
          <a:xfrm rot="10800000" flipV="1">
            <a:off x="799226" y="3089765"/>
            <a:ext cx="12700" cy="565380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7" name="Google Shape;234;p37">
            <a:extLst>
              <a:ext uri="{FF2B5EF4-FFF2-40B4-BE49-F238E27FC236}">
                <a16:creationId xmlns:a16="http://schemas.microsoft.com/office/drawing/2014/main" id="{91E146F0-D221-564C-B132-22AA45C878CD}"/>
              </a:ext>
            </a:extLst>
          </p:cNvPr>
          <p:cNvSpPr/>
          <p:nvPr/>
        </p:nvSpPr>
        <p:spPr>
          <a:xfrm>
            <a:off x="5056967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Отбор признаков</a:t>
            </a:r>
            <a:endParaRPr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" name="Google Shape;239;p37">
            <a:extLst>
              <a:ext uri="{FF2B5EF4-FFF2-40B4-BE49-F238E27FC236}">
                <a16:creationId xmlns:a16="http://schemas.microsoft.com/office/drawing/2014/main" id="{4093937B-2393-8F47-9FE8-D3FA48EB47AA}"/>
              </a:ext>
            </a:extLst>
          </p:cNvPr>
          <p:cNvCxnSpPr>
            <a:cxnSpLocks/>
            <a:stCxn id="27" idx="1"/>
            <a:endCxn id="15" idx="3"/>
          </p:cNvCxnSpPr>
          <p:nvPr/>
        </p:nvCxnSpPr>
        <p:spPr>
          <a:xfrm rot="10800000" flipV="1">
            <a:off x="4184127" y="1393625"/>
            <a:ext cx="872841" cy="226152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1" name="Google Shape;234;p37">
            <a:extLst>
              <a:ext uri="{FF2B5EF4-FFF2-40B4-BE49-F238E27FC236}">
                <a16:creationId xmlns:a16="http://schemas.microsoft.com/office/drawing/2014/main" id="{E9E9412B-6571-E241-98E8-071F42434315}"/>
              </a:ext>
            </a:extLst>
          </p:cNvPr>
          <p:cNvSpPr/>
          <p:nvPr/>
        </p:nvSpPr>
        <p:spPr>
          <a:xfrm>
            <a:off x="5069670" y="177090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 methods</a:t>
            </a:r>
            <a:endParaRPr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34;p37">
            <a:extLst>
              <a:ext uri="{FF2B5EF4-FFF2-40B4-BE49-F238E27FC236}">
                <a16:creationId xmlns:a16="http://schemas.microsoft.com/office/drawing/2014/main" id="{5AB0F52D-46E3-8A4E-808F-A42E428B35A2}"/>
              </a:ext>
            </a:extLst>
          </p:cNvPr>
          <p:cNvSpPr/>
          <p:nvPr/>
        </p:nvSpPr>
        <p:spPr>
          <a:xfrm>
            <a:off x="5069670" y="233628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Embedded methods</a:t>
            </a:r>
            <a:endParaRPr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234;p37">
            <a:extLst>
              <a:ext uri="{FF2B5EF4-FFF2-40B4-BE49-F238E27FC236}">
                <a16:creationId xmlns:a16="http://schemas.microsoft.com/office/drawing/2014/main" id="{A4FE1350-E0CB-6940-B832-36334B6457E7}"/>
              </a:ext>
            </a:extLst>
          </p:cNvPr>
          <p:cNvSpPr/>
          <p:nvPr/>
        </p:nvSpPr>
        <p:spPr>
          <a:xfrm>
            <a:off x="5057875" y="290166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Wrapped methods</a:t>
            </a:r>
            <a:endParaRPr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" name="Google Shape;239;p37">
            <a:extLst>
              <a:ext uri="{FF2B5EF4-FFF2-40B4-BE49-F238E27FC236}">
                <a16:creationId xmlns:a16="http://schemas.microsoft.com/office/drawing/2014/main" id="{B25FCFB0-43D3-0347-AB7C-CDA975652CFE}"/>
              </a:ext>
            </a:extLst>
          </p:cNvPr>
          <p:cNvCxnSpPr>
            <a:cxnSpLocks/>
            <a:stCxn id="27" idx="3"/>
            <a:endCxn id="31" idx="3"/>
          </p:cNvCxnSpPr>
          <p:nvPr/>
        </p:nvCxnSpPr>
        <p:spPr>
          <a:xfrm>
            <a:off x="8441867" y="1393625"/>
            <a:ext cx="12703" cy="565380"/>
          </a:xfrm>
          <a:prstGeom prst="curvedConnector3">
            <a:avLst>
              <a:gd name="adj1" fmla="val 1899575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7" name="Google Shape;239;p37">
            <a:extLst>
              <a:ext uri="{FF2B5EF4-FFF2-40B4-BE49-F238E27FC236}">
                <a16:creationId xmlns:a16="http://schemas.microsoft.com/office/drawing/2014/main" id="{E03EFB4D-9F77-5946-AD11-1154F90769C7}"/>
              </a:ext>
            </a:extLst>
          </p:cNvPr>
          <p:cNvCxnSpPr>
            <a:cxnSpLocks/>
            <a:stCxn id="31" idx="3"/>
            <a:endCxn id="32" idx="3"/>
          </p:cNvCxnSpPr>
          <p:nvPr/>
        </p:nvCxnSpPr>
        <p:spPr>
          <a:xfrm>
            <a:off x="8454570" y="1959005"/>
            <a:ext cx="12700" cy="565380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0" name="Google Shape;239;p37">
            <a:extLst>
              <a:ext uri="{FF2B5EF4-FFF2-40B4-BE49-F238E27FC236}">
                <a16:creationId xmlns:a16="http://schemas.microsoft.com/office/drawing/2014/main" id="{09B8F892-CFE3-5C44-9E08-DAB230CE2F13}"/>
              </a:ext>
            </a:extLst>
          </p:cNvPr>
          <p:cNvCxnSpPr>
            <a:cxnSpLocks/>
            <a:stCxn id="32" idx="3"/>
            <a:endCxn id="33" idx="3"/>
          </p:cNvCxnSpPr>
          <p:nvPr/>
        </p:nvCxnSpPr>
        <p:spPr>
          <a:xfrm flipH="1">
            <a:off x="8442775" y="2524385"/>
            <a:ext cx="11795" cy="565380"/>
          </a:xfrm>
          <a:prstGeom prst="curvedConnector3">
            <a:avLst>
              <a:gd name="adj1" fmla="val -193810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3" name="Google Shape;239;p37">
            <a:extLst>
              <a:ext uri="{FF2B5EF4-FFF2-40B4-BE49-F238E27FC236}">
                <a16:creationId xmlns:a16="http://schemas.microsoft.com/office/drawing/2014/main" id="{8311BB17-31C8-934C-B1FD-1F815634F8AB}"/>
              </a:ext>
            </a:extLst>
          </p:cNvPr>
          <p:cNvCxnSpPr>
            <a:cxnSpLocks/>
            <a:stCxn id="33" idx="3"/>
            <a:endCxn id="238" idx="3"/>
          </p:cNvCxnSpPr>
          <p:nvPr/>
        </p:nvCxnSpPr>
        <p:spPr>
          <a:xfrm flipH="1">
            <a:off x="8441867" y="3089765"/>
            <a:ext cx="908" cy="565380"/>
          </a:xfrm>
          <a:prstGeom prst="curvedConnector3">
            <a:avLst>
              <a:gd name="adj1" fmla="val -2517621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>
            <a:spLocks noGrp="1"/>
          </p:cNvSpPr>
          <p:nvPr>
            <p:ph type="title"/>
          </p:nvPr>
        </p:nvSpPr>
        <p:spPr>
          <a:xfrm>
            <a:off x="525780" y="396394"/>
            <a:ext cx="854202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4400" dirty="0"/>
              <a:t>Feature Generation</a:t>
            </a:r>
            <a:endParaRPr lang="ru-RU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1379</Words>
  <Application>Microsoft Macintosh PowerPoint</Application>
  <PresentationFormat>On-screen Show (16:9)</PresentationFormat>
  <Paragraphs>275</Paragraphs>
  <Slides>41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Cambria Math</vt:lpstr>
      <vt:lpstr>Arial</vt:lpstr>
      <vt:lpstr>Google Sans</vt:lpstr>
      <vt:lpstr>Roboto</vt:lpstr>
      <vt:lpstr>Courier New</vt:lpstr>
      <vt:lpstr>Светлая тема</vt:lpstr>
      <vt:lpstr>Светлая тема</vt:lpstr>
      <vt:lpstr>ML Advanced Featuretools - а вы что, за меня и признаки придумывать будете?</vt:lpstr>
      <vt:lpstr>Проверить, идет ли запись</vt:lpstr>
      <vt:lpstr>ML Advanced Featuretools</vt:lpstr>
      <vt:lpstr>Правила вебинара</vt:lpstr>
      <vt:lpstr>Карта курса</vt:lpstr>
      <vt:lpstr>Цели вебинара</vt:lpstr>
      <vt:lpstr>Смысл</vt:lpstr>
      <vt:lpstr>Маршрут вебинара</vt:lpstr>
      <vt:lpstr>Feature Generation</vt:lpstr>
      <vt:lpstr>Feature Generation</vt:lpstr>
      <vt:lpstr>Feature Generation</vt:lpstr>
      <vt:lpstr>Как построить хорошие признаки?</vt:lpstr>
      <vt:lpstr>Доменные признаки</vt:lpstr>
      <vt:lpstr>Признаки общего назначения</vt:lpstr>
      <vt:lpstr>PowerPoint Presentation</vt:lpstr>
      <vt:lpstr>Основные понятия</vt:lpstr>
      <vt:lpstr>Основные понятия</vt:lpstr>
      <vt:lpstr>Глубокий синтез признаков (DFS)</vt:lpstr>
      <vt:lpstr>Featuretools</vt:lpstr>
      <vt:lpstr>AutoFeat</vt:lpstr>
      <vt:lpstr>PowerPoint Presentation</vt:lpstr>
      <vt:lpstr>Работа с временными рядами</vt:lpstr>
      <vt:lpstr>Вопросы?</vt:lpstr>
      <vt:lpstr>Feature Selection</vt:lpstr>
      <vt:lpstr>Зачем отбирать признаки?</vt:lpstr>
      <vt:lpstr>Feature Selection vs. Dimensionality Reduction</vt:lpstr>
      <vt:lpstr>Feature selection</vt:lpstr>
      <vt:lpstr>Filter Methods</vt:lpstr>
      <vt:lpstr>Wrapper Methods: Process</vt:lpstr>
      <vt:lpstr>Wrapper Methods: Methods</vt:lpstr>
      <vt:lpstr>Embedded Methods: Advantages</vt:lpstr>
      <vt:lpstr>Embedded Methods: Process</vt:lpstr>
      <vt:lpstr>Embedded Methods: Methods</vt:lpstr>
      <vt:lpstr>Hybrid Methods: Recursive Feature Elimination</vt:lpstr>
      <vt:lpstr>Advanced Methods: Permutation importance</vt:lpstr>
      <vt:lpstr>Основные мысли</vt:lpstr>
      <vt:lpstr>Вопросы?</vt:lpstr>
      <vt:lpstr>Рефлексия</vt:lpstr>
      <vt:lpstr>Рефлексия</vt:lpstr>
      <vt:lpstr>Заполните, пожалуйста, опрос о занятии по ссылке в чате</vt:lpstr>
      <vt:lpstr>Приходите на следующие вебинары H2O, TPOT, Automatic Model Selection and Pipeline Building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Advanced Featuretools - а вы что, за меня и признаки придумывать будете?</dc:title>
  <cp:lastModifiedBy>Стурейко Игорь Олегович</cp:lastModifiedBy>
  <cp:revision>36</cp:revision>
  <dcterms:modified xsi:type="dcterms:W3CDTF">2023-11-10T12:45:47Z</dcterms:modified>
</cp:coreProperties>
</file>