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  <p:ext uri="GoogleSlidesCustomDataVersion2">
      <go:slidesCustomData xmlns:go="http://customooxmlschemas.google.com/" r:id="rId39" roundtripDataSignature="AMtx7mgh2RXi4GIvfgypLPnzJ3D4SvL4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0176C4-E73C-48E7-AF9E-94F226C50676}">
  <a:tblStyle styleId="{540176C4-E73C-48E7-AF9E-94F226C506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1002"/>
        <p:guide pos="17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2b7367f97_0_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2b7367f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2b7367f97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2b7367f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2b7367f97_0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2b7367f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214a253b2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f214a253b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2b7367f97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f2b7367f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2b7367f97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2b7367f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214a253b2_0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f214a253b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214a253b2_0_4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f214a253b2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218ce8da5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f218ce8da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218ce8da5_0_3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f218ce8da5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218ce8da5_0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f218ce8da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218ce8da5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f218ce8da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214a253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f214a253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214a253b2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f214a253b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218ce8da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f218ce8d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218ce8da5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f218ce8da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2">
            <a:alphaModFix/>
          </a:blip>
          <a:srcRect b="0" l="98" r="97" t="0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" name="Google Shape;12;p39"/>
          <p:cNvSpPr txBox="1"/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" type="subTitle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2" type="subTitle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8"/>
          <p:cNvSpPr txBox="1"/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48"/>
          <p:cNvSpPr txBox="1"/>
          <p:nvPr>
            <p:ph idx="1" type="subTitle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6" name="Google Shape;5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1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0" name="Google Shape;20;p41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1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" name="Google Shape;2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3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2" name="Google Shape;3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5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idx="1" type="body"/>
          </p:nvPr>
        </p:nvSpPr>
        <p:spPr>
          <a:xfrm>
            <a:off x="165100" y="736482"/>
            <a:ext cx="8578850" cy="3918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400"/>
            </a:lvl1pPr>
            <a:lvl2pPr indent="-32385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400"/>
            </a:lvl2pPr>
            <a:lvl3pPr indent="-31115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1115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4pPr>
            <a:lvl5pPr indent="-31115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800"/>
            </a:lvl5pPr>
            <a:lvl6pPr indent="-31115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800"/>
            </a:lvl6pPr>
            <a:lvl7pPr indent="-31115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00"/>
            </a:lvl7pPr>
            <a:lvl8pPr indent="-31115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800"/>
            </a:lvl8pPr>
            <a:lvl9pPr indent="-31115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800"/>
            </a:lvl9pPr>
          </a:lstStyle>
          <a:p/>
        </p:txBody>
      </p:sp>
      <p:sp>
        <p:nvSpPr>
          <p:cNvPr id="37" name="Google Shape;37;p45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5"/>
          <p:cNvSpPr txBox="1"/>
          <p:nvPr>
            <p:ph type="title"/>
          </p:nvPr>
        </p:nvSpPr>
        <p:spPr>
          <a:xfrm>
            <a:off x="165100" y="185639"/>
            <a:ext cx="3225800" cy="363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2400">
                <a:solidFill>
                  <a:srgbClr val="0230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5"/>
          <p:cNvSpPr/>
          <p:nvPr/>
        </p:nvSpPr>
        <p:spPr>
          <a:xfrm>
            <a:off x="203200" y="4387850"/>
            <a:ext cx="1676400" cy="55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649222" y="4665946"/>
            <a:ext cx="498446" cy="486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 1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214a253b2_0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g2f214a253b2_0_140"/>
          <p:cNvSpPr txBox="1"/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g2f214a253b2_0_14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45" name="Google Shape;45;g2f214a253b2_0_140"/>
          <p:cNvSpPr txBox="1"/>
          <p:nvPr>
            <p:ph idx="2" type="subTitle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46" name="Google Shape;46;g2f214a253b2_0_140"/>
          <p:cNvSpPr txBox="1"/>
          <p:nvPr>
            <p:ph idx="3" type="subTitle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g2f214a253b2_0_140"/>
          <p:cNvSpPr txBox="1"/>
          <p:nvPr>
            <p:ph idx="4" type="subTitle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0" sz="1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b="1" i="0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TirendazAcademy/PANDAS-TUTORIAL/tree/main" TargetMode="External"/><Relationship Id="rId4" Type="http://schemas.openxmlformats.org/officeDocument/2006/relationships/hyperlink" Target="https://docs.scipy.org/doc/scipy/tutorial/index.html" TargetMode="External"/><Relationship Id="rId5" Type="http://schemas.openxmlformats.org/officeDocument/2006/relationships/hyperlink" Target="https://www.statsmodels.org/stable/gettingstarted.html" TargetMode="External"/><Relationship Id="rId6" Type="http://schemas.openxmlformats.org/officeDocument/2006/relationships/hyperlink" Target="https://github.com/rougier/matplotlib-tutorial" TargetMode="External"/><Relationship Id="rId7" Type="http://schemas.openxmlformats.org/officeDocument/2006/relationships/hyperlink" Target="https://plotly.com/python/#financial-charts" TargetMode="External"/><Relationship Id="rId8" Type="http://schemas.openxmlformats.org/officeDocument/2006/relationships/hyperlink" Target="https://github.com/clair513/Seaborn-Tutorial/blob/master/Seaborn%20-%20Time-Series%20and%20Letter-Value%20Plot.ipynb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matplotli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otus.ru</a:t>
            </a:r>
            <a:endParaRPr/>
          </a:p>
        </p:txBody>
      </p:sp>
      <p:sp>
        <p:nvSpPr>
          <p:cNvPr id="63" name="Google Shape;63;p1"/>
          <p:cNvSpPr txBox="1"/>
          <p:nvPr>
            <p:ph type="title"/>
          </p:nvPr>
        </p:nvSpPr>
        <p:spPr>
          <a:xfrm>
            <a:off x="944650" y="1471328"/>
            <a:ext cx="7839132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ML для финансового анализа</a:t>
            </a:r>
            <a:br>
              <a:rPr lang="ru-RU" sz="2000"/>
            </a:br>
            <a:br>
              <a:rPr lang="ru-RU" sz="2000"/>
            </a:br>
            <a:r>
              <a:rPr lang="ru-RU" sz="2000"/>
              <a:t>Инструменты анализа финансовых данных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2b7367f97_0_2"/>
          <p:cNvSpPr txBox="1"/>
          <p:nvPr>
            <p:ph type="title"/>
          </p:nvPr>
        </p:nvSpPr>
        <p:spPr>
          <a:xfrm>
            <a:off x="500550" y="330725"/>
            <a:ext cx="85206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Numpy</a:t>
            </a:r>
            <a:endParaRPr/>
          </a:p>
        </p:txBody>
      </p:sp>
      <p:sp>
        <p:nvSpPr>
          <p:cNvPr id="155" name="Google Shape;155;g2f2b7367f97_0_2"/>
          <p:cNvSpPr txBox="1"/>
          <p:nvPr/>
        </p:nvSpPr>
        <p:spPr>
          <a:xfrm>
            <a:off x="500550" y="1198125"/>
            <a:ext cx="7972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NumPy — это библиотека для работы с многомерными массивами с уклоном на производительность.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Здесь уже нет удобных представлений таблиц и загрузки файлов.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Создание и работа с массивами (np.array, np.int16, shape, zeros, ones, random, identity и др)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Статистические операции (mean, sum, median и др)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Объединение массивов (vstack, hstack)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Можно ускорить с помощью numba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2b7367f97_0_10"/>
          <p:cNvSpPr txBox="1"/>
          <p:nvPr>
            <p:ph type="title"/>
          </p:nvPr>
        </p:nvSpPr>
        <p:spPr>
          <a:xfrm>
            <a:off x="500550" y="330725"/>
            <a:ext cx="85206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SciPy (Scientific python)</a:t>
            </a:r>
            <a:endParaRPr/>
          </a:p>
        </p:txBody>
      </p:sp>
      <p:sp>
        <p:nvSpPr>
          <p:cNvPr id="161" name="Google Shape;161;g2f2b7367f97_0_10"/>
          <p:cNvSpPr txBox="1"/>
          <p:nvPr/>
        </p:nvSpPr>
        <p:spPr>
          <a:xfrm>
            <a:off x="500550" y="1198125"/>
            <a:ext cx="7972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 Расширением библиотеки NumPy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SciPy используется для выполнения сложных операций, например, расчет алгебраических функций или различных числовых алгоритмов.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В SciPy есть полный набор функций для линейной алгебры, расчет Фурье, обработка изображений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Написана на python, в отличии от Numpy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Популярные методы (integrate(численное интегрирование), stats(статистические тесты), io(работа с файлами)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2b7367f97_0_19"/>
          <p:cNvSpPr txBox="1"/>
          <p:nvPr>
            <p:ph type="title"/>
          </p:nvPr>
        </p:nvSpPr>
        <p:spPr>
          <a:xfrm>
            <a:off x="500550" y="330725"/>
            <a:ext cx="85206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Statsmodels</a:t>
            </a:r>
            <a:endParaRPr/>
          </a:p>
        </p:txBody>
      </p:sp>
      <p:sp>
        <p:nvSpPr>
          <p:cNvPr id="167" name="Google Shape;167;g2f2b7367f97_0_19"/>
          <p:cNvSpPr txBox="1"/>
          <p:nvPr/>
        </p:nvSpPr>
        <p:spPr>
          <a:xfrm>
            <a:off x="500550" y="1198125"/>
            <a:ext cx="7972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Библиотека для статистического анализа данных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Есть более сложные функции, включая afguller, ARIMA, SARIMA, plot_acf, plot_pacf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Визуализация</a:t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>
            <a:off x="4691862" y="2282102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500550" y="1198125"/>
            <a:ext cx="7972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Основные библиотеки: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matplotlib(простые графики)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seaborn(расширение matplotlib с более привлекательными графикиами, может постороить линейную регрессию)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plotly (есть интерактивность)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ru-RU" sz="1350">
                <a:solidFill>
                  <a:schemeClr val="dk1"/>
                </a:solidFill>
                <a:highlight>
                  <a:srgbClr val="FFFFFF"/>
                </a:highlight>
              </a:rPr>
              <a:t>bokeh (визуализация в веб приложениях)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214a253b2_0_21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180" name="Google Shape;180;g2f214a253b2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f214a253b2_0_216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g2f214a253b2_0_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f214a253b2_0_216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Практический пример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2b7367f97_0_36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199" name="Google Shape;199;g2f2b7367f9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2f2b7367f97_0_36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g2f2b7367f97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f2b7367f97_0_36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2b7367f97_0_31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Комплексные решения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445475" y="14347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Варианты библиотек для автоматического анализа данных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665375" y="1487725"/>
            <a:ext cx="72945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D-Tale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Pandas-profiling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Sweetviz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Autoviz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dataprep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KLib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dabl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speedML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data tile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-RU" sz="1300">
                <a:highlight>
                  <a:srgbClr val="FFFFFF"/>
                </a:highlight>
              </a:rPr>
              <a:t>Bamboolib</a:t>
            </a:r>
            <a:endParaRPr sz="1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100"/>
              <a:t>Проверить, идет ли запись</a:t>
            </a:r>
            <a:endParaRPr sz="2100"/>
          </a:p>
        </p:txBody>
      </p:sp>
      <p:sp>
        <p:nvSpPr>
          <p:cNvPr id="69" name="Google Shape;69;p2"/>
          <p:cNvSpPr txBox="1"/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/>
              <a:t>Меня хорошо видно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4000"/>
              <a:t>&amp;&amp; слышно?</a:t>
            </a:r>
            <a:endParaRPr sz="4000"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98" r="97" t="0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7200"/>
              <a:t>Live</a:t>
            </a:r>
            <a:endParaRPr sz="7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214a253b2_0_420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4900"/>
              <a:t>Вопросы?</a:t>
            </a:r>
            <a:endParaRPr/>
          </a:p>
        </p:txBody>
      </p:sp>
      <p:pic>
        <p:nvPicPr>
          <p:cNvPr id="224" name="Google Shape;224;g2f214a253b2_0_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f214a253b2_0_420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g2f214a253b2_0_4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f214a253b2_0_420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b="0" i="0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214a253b2_0_498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Список материалов для изучения</a:t>
            </a:r>
            <a:endParaRPr/>
          </a:p>
        </p:txBody>
      </p:sp>
      <p:sp>
        <p:nvSpPr>
          <p:cNvPr id="233" name="Google Shape;233;g2f214a253b2_0_498"/>
          <p:cNvSpPr txBox="1"/>
          <p:nvPr/>
        </p:nvSpPr>
        <p:spPr>
          <a:xfrm>
            <a:off x="866625" y="1244575"/>
            <a:ext cx="7076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Roboto"/>
              <a:buAutoNum type="arabicPeriod"/>
            </a:pPr>
            <a:r>
              <a:rPr lang="ru-RU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Pandas tutorial</a:t>
            </a:r>
            <a:endParaRPr sz="17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Roboto"/>
              <a:buAutoNum type="arabicPeriod"/>
            </a:pPr>
            <a:r>
              <a:rPr lang="ru-RU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cipy</a:t>
            </a:r>
            <a:r>
              <a:rPr lang="ru-RU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 official</a:t>
            </a:r>
            <a:endParaRPr sz="17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Roboto"/>
              <a:buAutoNum type="arabicPeriod"/>
            </a:pPr>
            <a:r>
              <a:rPr lang="ru-RU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Statsmodel</a:t>
            </a:r>
            <a:endParaRPr sz="17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Roboto"/>
              <a:buAutoNum type="arabicPeriod"/>
            </a:pPr>
            <a:r>
              <a:rPr lang="ru-RU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Matplotlib</a:t>
            </a:r>
            <a:r>
              <a:rPr lang="ru-RU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 tutorial</a:t>
            </a:r>
            <a:endParaRPr b="0" i="0" sz="1700" u="sng" cap="none" strike="noStrike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Roboto"/>
              <a:buAutoNum type="arabicPeriod"/>
            </a:pPr>
            <a:r>
              <a:rPr lang="ru-RU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Plotly official</a:t>
            </a:r>
            <a:endParaRPr b="0" i="0" sz="1700" u="sng" cap="none" strike="noStrike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lang="ru-RU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Seaborn tutorial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218ce8da5_0_239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218ce8da5_0_37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Цели вебинара</a:t>
            </a:r>
            <a:endParaRPr/>
          </a:p>
        </p:txBody>
      </p:sp>
      <p:sp>
        <p:nvSpPr>
          <p:cNvPr id="244" name="Google Shape;244;g2f218ce8da5_0_373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Проверка достижения целей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5" name="Google Shape;245;g2f218ce8da5_0_373"/>
          <p:cNvGraphicFramePr/>
          <p:nvPr/>
        </p:nvGraphicFramePr>
        <p:xfrm>
          <a:off x="779400" y="1426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{540176C4-E73C-48E7-AF9E-94F226C50676}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Знать основные инструменты и библиотеки для анализа финансовых данных.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основные инструменты для обработки, анализа и визуализации данных.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Интегрировать различные инструменты в единый аналитический процесс.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218ce8da5_0_303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Рефлексия</a:t>
            </a:r>
            <a:endParaRPr/>
          </a:p>
        </p:txBody>
      </p:sp>
      <p:sp>
        <p:nvSpPr>
          <p:cNvPr id="251" name="Google Shape;251;g2f218ce8da5_0_303"/>
          <p:cNvSpPr txBox="1"/>
          <p:nvPr/>
        </p:nvSpPr>
        <p:spPr>
          <a:xfrm>
            <a:off x="2009165" y="2565804"/>
            <a:ext cx="46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Продолжите высказывание: теперь я знаю или умею...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g2f218ce8da5_0_303"/>
          <p:cNvSpPr txBox="1"/>
          <p:nvPr/>
        </p:nvSpPr>
        <p:spPr>
          <a:xfrm>
            <a:off x="2020340" y="3483639"/>
            <a:ext cx="499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планируете использовать в работе?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2f218ce8da5_0_303"/>
          <p:cNvSpPr txBox="1"/>
          <p:nvPr/>
        </p:nvSpPr>
        <p:spPr>
          <a:xfrm>
            <a:off x="2000365" y="1326392"/>
            <a:ext cx="467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Отправьте в чат эмодзи, который отражает ваше настроение после занятия.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g2f218ce8da5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033" y="12358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f218ce8da5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014" y="34084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f218ce8da5_0_3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0684" y="235955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218ce8da5_0_379"/>
          <p:cNvSpPr txBox="1"/>
          <p:nvPr>
            <p:ph type="title"/>
          </p:nvPr>
        </p:nvSpPr>
        <p:spPr>
          <a:xfrm>
            <a:off x="500550" y="3307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Следующий вебинар</a:t>
            </a:r>
            <a:endParaRPr/>
          </a:p>
        </p:txBody>
      </p:sp>
      <p:sp>
        <p:nvSpPr>
          <p:cNvPr id="262" name="Google Shape;262;g2f218ce8da5_0_379"/>
          <p:cNvSpPr txBox="1"/>
          <p:nvPr/>
        </p:nvSpPr>
        <p:spPr>
          <a:xfrm>
            <a:off x="1915425" y="1502825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19 августа 2024</a:t>
            </a:r>
            <a:endParaRPr b="0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2f218ce8da5_0_379"/>
          <p:cNvSpPr txBox="1"/>
          <p:nvPr/>
        </p:nvSpPr>
        <p:spPr>
          <a:xfrm>
            <a:off x="1915425" y="1826708"/>
            <a:ext cx="61569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Практическое введение в Python для финансового анализа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sz="25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g2f218ce8da5_0_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500" y="1558024"/>
            <a:ext cx="760725" cy="7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f218ce8da5_0_379"/>
          <p:cNvSpPr txBox="1"/>
          <p:nvPr/>
        </p:nvSpPr>
        <p:spPr>
          <a:xfrm>
            <a:off x="1179775" y="3660425"/>
            <a:ext cx="205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вебинар будет в ЛК за 15 минут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2f218ce8da5_0_379"/>
          <p:cNvSpPr txBox="1"/>
          <p:nvPr/>
        </p:nvSpPr>
        <p:spPr>
          <a:xfrm>
            <a:off x="3844125" y="3660413"/>
            <a:ext cx="176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Материалы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 занятию в ЛК — можно изучать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2f218ce8da5_0_379"/>
          <p:cNvSpPr txBox="1"/>
          <p:nvPr/>
        </p:nvSpPr>
        <p:spPr>
          <a:xfrm>
            <a:off x="6101125" y="3660413"/>
            <a:ext cx="210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Обязательный материал обозначен красной лентой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g2f218ce8da5_0_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5150" y="3750544"/>
            <a:ext cx="214313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f218ce8da5_0_3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250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f218ce8da5_0_3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0775" y="3692869"/>
            <a:ext cx="329663" cy="3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214a253b2_0_6"/>
          <p:cNvSpPr txBox="1"/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/>
              <a:t>Заполните, пожалуйста,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опрос о занятии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214a253b2_0_70"/>
          <p:cNvSpPr txBox="1"/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/>
              <a:t>Приходите на следующие вебинары</a:t>
            </a:r>
            <a:endParaRPr/>
          </a:p>
        </p:txBody>
      </p:sp>
      <p:sp>
        <p:nvSpPr>
          <p:cNvPr id="281" name="Google Shape;281;g2f214a253b2_0_70"/>
          <p:cNvSpPr txBox="1"/>
          <p:nvPr>
            <p:ph idx="1" type="subTitle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282" name="Google Shape;282;g2f214a253b2_0_7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2f214a253b2_0_70"/>
          <p:cNvPicPr preferRelativeResize="0"/>
          <p:nvPr/>
        </p:nvPicPr>
        <p:blipFill rotWithShape="1">
          <a:blip r:embed="rId3">
            <a:alphaModFix/>
          </a:blip>
          <a:srcRect b="651" l="0" r="0" t="660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4" name="Google Shape;284;g2f214a253b2_0_70"/>
          <p:cNvSpPr txBox="1"/>
          <p:nvPr>
            <p:ph idx="2" type="subTitle"/>
          </p:nvPr>
        </p:nvSpPr>
        <p:spPr>
          <a:xfrm>
            <a:off x="2983300" y="1866425"/>
            <a:ext cx="38646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Бухтеев Кирилл</a:t>
            </a:r>
            <a:endParaRPr/>
          </a:p>
        </p:txBody>
      </p:sp>
      <p:sp>
        <p:nvSpPr>
          <p:cNvPr id="285" name="Google Shape;285;g2f214a253b2_0_70"/>
          <p:cNvSpPr txBox="1"/>
          <p:nvPr>
            <p:ph idx="2" type="subTitle"/>
          </p:nvPr>
        </p:nvSpPr>
        <p:spPr>
          <a:xfrm>
            <a:off x="2983300" y="2635444"/>
            <a:ext cx="50955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Lead ML Engineer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Руководитель ML Engineers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ru-RU" sz="1050">
                <a:solidFill>
                  <a:srgbClr val="013D85"/>
                </a:solidFill>
              </a:rPr>
              <a:t>telegram: @bboybayking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Инструменты анализа финансовых данных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 txBox="1"/>
          <p:nvPr>
            <p:ph idx="2" type="subTitle"/>
          </p:nvPr>
        </p:nvSpPr>
        <p:spPr>
          <a:xfrm>
            <a:off x="3082400" y="2359694"/>
            <a:ext cx="585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/>
              <a:t>Кирилл Бухтеев</a:t>
            </a:r>
            <a:endParaRPr/>
          </a:p>
        </p:txBody>
      </p:sp>
      <p:sp>
        <p:nvSpPr>
          <p:cNvPr id="80" name="Google Shape;80;p3"/>
          <p:cNvSpPr txBox="1"/>
          <p:nvPr>
            <p:ph idx="3" type="subTitle"/>
          </p:nvPr>
        </p:nvSpPr>
        <p:spPr>
          <a:xfrm>
            <a:off x="3082400" y="2756594"/>
            <a:ext cx="5095500" cy="193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Lead ML Engineer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ru-RU" sz="1200"/>
              <a:t>Об опыте: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5 лет опыта в качестве Data Scientist, Data Analyst и Data Engineer.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Кандидат физико-математических наук.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1200"/>
              <a:t>Руководитель ML Engineers в компании Procter &amp; Gamble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b="1" lang="ru-RU" sz="1050">
                <a:solidFill>
                  <a:srgbClr val="013D85"/>
                </a:solidFill>
              </a:rPr>
              <a:t>telegram: @bboybayking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74" y="2950614"/>
            <a:ext cx="1488600" cy="14886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563900" y="411925"/>
            <a:ext cx="49782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Тема вебинара</a:t>
            </a:r>
            <a:endParaRPr b="0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18ce8da5_0_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b="1" lang="ru-RU" sz="3200"/>
              <a:t>Правила вебинара</a:t>
            </a:r>
            <a:endParaRPr b="1" sz="3200"/>
          </a:p>
        </p:txBody>
      </p:sp>
      <p:pic>
        <p:nvPicPr>
          <p:cNvPr id="88" name="Google Shape;88;g2f218ce8da5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f218ce8da5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f218ce8da5_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f218ce8da5_0_4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2f218ce8da5_0_4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2f218ce8da5_0_4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2f218ce8da5_0_4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b="1" i="0" lang="ru-RU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ML-Finance-2024-07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2f218ce8da5_0_4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f218ce8da5_0_4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g2f218ce8da5_0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f218ce8da5_0_4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g2f218ce8da5_0_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f218ce8da5_0_4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g2f218ce8da5_0_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f218ce8da5_0_4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g2f218ce8da5_0_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f218ce8da5_0_4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g2f218ce8da5_0_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f218ce8da5_0_4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g2f218ce8da5_0_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f218ce8da5_0_4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2f218ce8da5_0_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218ce8da5_0_91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115" name="Google Shape;115;g2f218ce8da5_0_91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2f218ce8da5_0_91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 с методами визуализации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2f218ce8da5_0_91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Практический пример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2f218ce8da5_0_91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Комплексные решения</a:t>
            </a:r>
            <a:endParaRPr b="0" i="0" sz="1300" u="none" cap="none" strike="noStrike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2f218ce8da5_0_91"/>
          <p:cNvSpPr/>
          <p:nvPr/>
        </p:nvSpPr>
        <p:spPr>
          <a:xfrm>
            <a:off x="786525" y="3538563"/>
            <a:ext cx="3384900" cy="376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162000" spcFirstLastPara="1" rIns="16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g2f218ce8da5_0_91"/>
          <p:cNvCxnSpPr>
            <a:stCxn id="115" idx="1"/>
            <a:endCxn id="116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1" name="Google Shape;121;g2f218ce8da5_0_91"/>
          <p:cNvCxnSpPr>
            <a:stCxn id="116" idx="1"/>
            <a:endCxn id="117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" name="Google Shape;122;g2f218ce8da5_0_91"/>
          <p:cNvCxnSpPr>
            <a:stCxn id="117" idx="1"/>
            <a:endCxn id="118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" name="Google Shape;123;g2f218ce8da5_0_91"/>
          <p:cNvCxnSpPr>
            <a:stCxn id="118" idx="1"/>
            <a:endCxn id="124" idx="1"/>
          </p:cNvCxnSpPr>
          <p:nvPr/>
        </p:nvCxnSpPr>
        <p:spPr>
          <a:xfrm>
            <a:off x="786525" y="3137164"/>
            <a:ext cx="600" cy="576900"/>
          </a:xfrm>
          <a:prstGeom prst="curvedConnector4">
            <a:avLst>
              <a:gd fmla="val -39687500" name="adj1"/>
              <a:gd fmla="val 66303" name="adj2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Цели вебинара</a:t>
            </a:r>
            <a:endParaRPr/>
          </a:p>
        </p:txBody>
      </p:sp>
      <p:graphicFrame>
        <p:nvGraphicFramePr>
          <p:cNvPr id="130" name="Google Shape;130;p4"/>
          <p:cNvGraphicFramePr/>
          <p:nvPr/>
        </p:nvGraphicFramePr>
        <p:xfrm>
          <a:off x="952500" y="154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{540176C4-E73C-48E7-AF9E-94F226C50676}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Знать основные инструменты и библиотеки для анализа финансовых данных.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Использовать основные инструменты для обработки, анализа и визуализации данных.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ru-RU" sz="1300" u="none" cap="none" strike="noStrike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300" u="none" cap="none" strike="noStrike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Интегрировать различные инструменты в единый аналитический процесс.</a:t>
                      </a:r>
                      <a:endParaRPr sz="13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4"/>
          <p:cNvSpPr txBox="1"/>
          <p:nvPr>
            <p:ph idx="4294967295" type="subTitle"/>
          </p:nvPr>
        </p:nvSpPr>
        <p:spPr>
          <a:xfrm>
            <a:off x="500550" y="85736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b="1" i="0" lang="ru-RU" sz="1500" u="none" cap="none" strike="noStrik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К концу занятия вы сможете:</a:t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idx="4294967295" type="subTitle"/>
          </p:nvPr>
        </p:nvSpPr>
        <p:spPr>
          <a:xfrm>
            <a:off x="2630075" y="1737729"/>
            <a:ext cx="61257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rPr lang="ru-RU" sz="1200">
                <a:solidFill>
                  <a:srgbClr val="013D85"/>
                </a:solidFill>
              </a:rPr>
              <a:t>Какие библиотеки python для анализа данных вы знаете?</a:t>
            </a:r>
            <a:endParaRPr b="0" i="0" sz="1200" u="none" cap="none" strike="noStrike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None/>
            </a:pPr>
            <a:r>
              <a:t/>
            </a:r>
            <a:endParaRPr b="1" i="0" sz="1500" u="none" cap="none" strike="noStrike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/>
              <a:t>Знакомство с методами визуализации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Pandas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311700" y="93629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333333"/>
                </a:solidFill>
                <a:highlight>
                  <a:srgbClr val="FFFFFF"/>
                </a:highlight>
              </a:rPr>
              <a:t>Данная библиотека позволяет строить сводные таблицы, выполнять группировки, предоставляет удобный доступ к табличным данным, а при наличии пакета </a:t>
            </a:r>
            <a:r>
              <a:rPr lang="ru-RU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matplotlib</a:t>
            </a:r>
            <a:r>
              <a:rPr lang="ru-RU" sz="1400">
                <a:solidFill>
                  <a:srgbClr val="333333"/>
                </a:solidFill>
                <a:highlight>
                  <a:srgbClr val="FFFFFF"/>
                </a:highlight>
              </a:rPr>
              <a:t> дает возможность рисовать графики на полученных наборах данных.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87350" y="2124825"/>
            <a:ext cx="7392300" cy="2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ru-RU" sz="1100">
                <a:latin typeface="Roboto"/>
                <a:ea typeface="Roboto"/>
                <a:cs typeface="Roboto"/>
                <a:sym typeface="Roboto"/>
              </a:rPr>
              <a:t>Чтение и запись данных  поддерживаются форматы csv/excel/hdf/sql/json/html/stata/clipiboard/pickle/msgpack/gpq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ru-RU" sz="1100">
                <a:latin typeface="Roboto"/>
                <a:ea typeface="Roboto"/>
                <a:cs typeface="Roboto"/>
                <a:sym typeface="Roboto"/>
              </a:rPr>
              <a:t>Описательная статистика (info, describe, value_counts и др)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ru-RU" sz="1100">
                <a:latin typeface="Roboto"/>
                <a:ea typeface="Roboto"/>
                <a:cs typeface="Roboto"/>
                <a:sym typeface="Roboto"/>
              </a:rPr>
              <a:t>Работа с пропусками (dropna, fillna, ffill, bfill и др.)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AutoNum type="arabicPeriod"/>
            </a:pPr>
            <a:r>
              <a:rPr lang="ru-RU" sz="1100">
                <a:latin typeface="Roboto"/>
                <a:ea typeface="Roboto"/>
                <a:cs typeface="Roboto"/>
                <a:sym typeface="Roboto"/>
              </a:rPr>
              <a:t>Преобразование таблиц и колонок (sort_values, merge, filter, concat, groupby, pivot, string methods, regexp и др)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Кирилл Бухтеев</dc:creator>
</cp:coreProperties>
</file>