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44"/>
  </p:notesMasterIdLst>
  <p:sldIdLst>
    <p:sldId id="256" r:id="rId4"/>
    <p:sldId id="257" r:id="rId5"/>
    <p:sldId id="29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99" r:id="rId14"/>
    <p:sldId id="308" r:id="rId15"/>
    <p:sldId id="301" r:id="rId16"/>
    <p:sldId id="302" r:id="rId17"/>
    <p:sldId id="303" r:id="rId18"/>
    <p:sldId id="300" r:id="rId19"/>
    <p:sldId id="304" r:id="rId20"/>
    <p:sldId id="305" r:id="rId21"/>
    <p:sldId id="306" r:id="rId22"/>
    <p:sldId id="307" r:id="rId23"/>
    <p:sldId id="267" r:id="rId24"/>
    <p:sldId id="309" r:id="rId25"/>
    <p:sldId id="310" r:id="rId26"/>
    <p:sldId id="312" r:id="rId27"/>
    <p:sldId id="313" r:id="rId28"/>
    <p:sldId id="311" r:id="rId29"/>
    <p:sldId id="268" r:id="rId30"/>
    <p:sldId id="314" r:id="rId31"/>
    <p:sldId id="316" r:id="rId32"/>
    <p:sldId id="315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8" r:id="rId41"/>
    <p:sldId id="289" r:id="rId42"/>
    <p:sldId id="290" r:id="rId4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2"/>
    <p:restoredTop sz="94680"/>
  </p:normalViewPr>
  <p:slideViewPr>
    <p:cSldViewPr snapToGrid="0">
      <p:cViewPr varScale="1">
        <p:scale>
          <a:sx n="183" d="100"/>
          <a:sy n="183" d="100"/>
        </p:scale>
        <p:origin x="872" y="30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57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0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8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5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8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6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1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6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1ros.github.io/posts/bayesian-regression-using-pymc3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r-bloggers.com/2021/09/bayesian-regression-analysis-with-rstanar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Relationship Id="rId5" Type="http://schemas.openxmlformats.org/officeDocument/2006/relationships/hyperlink" Target="https://en.wikipedia.org/wiki/Conjugate_prior" TargetMode="Externa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jp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h1ros.github.io/posts/bayesian-regression-using-pymc3/" TargetMode="External"/><Relationship Id="rId4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Advanced</a:t>
            </a:r>
            <a:br>
              <a:rPr lang="ru-RU" dirty="0"/>
            </a:br>
            <a:r>
              <a:rPr lang="ru-RU" sz="3600" dirty="0"/>
              <a:t>Введение в вероятностное моделирование, апостериорные оценки, </a:t>
            </a:r>
            <a:r>
              <a:rPr lang="ru-RU" sz="3600" dirty="0" err="1"/>
              <a:t>сэмплирование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Введение в Байесовский подход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Детерминистический и вероятностный подход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72AB-6415-5041-9209-261763DCAA78}"/>
              </a:ext>
            </a:extLst>
          </p:cNvPr>
          <p:cNvSpPr txBox="1"/>
          <p:nvPr/>
        </p:nvSpPr>
        <p:spPr>
          <a:xfrm>
            <a:off x="503875" y="4730356"/>
            <a:ext cx="37997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2"/>
              </a:rPr>
              <a:t>https://h1ros.github.io/posts/bayesian-regression-using-pymc3/</a:t>
            </a:r>
            <a:r>
              <a:rPr lang="en-GB" sz="1000" dirty="0"/>
              <a:t> </a:t>
            </a:r>
            <a:endParaRPr lang="en-RU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0724C6-1426-E046-80B3-0A207AB2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25" y="1390126"/>
            <a:ext cx="4560000" cy="34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E86EE-C2D4-0249-98C4-439FBCA0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24" y="1390126"/>
            <a:ext cx="4560000" cy="3420000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97ED6184-1F32-844A-A7DD-06A26E3F6369}"/>
              </a:ext>
            </a:extLst>
          </p:cNvPr>
          <p:cNvSpPr/>
          <p:nvPr/>
        </p:nvSpPr>
        <p:spPr>
          <a:xfrm rot="5400000">
            <a:off x="3522525" y="3004450"/>
            <a:ext cx="2133600" cy="379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3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события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311150" y="2330450"/>
            <a:ext cx="8367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произошло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en-GB" sz="1800" dirty="0">
                <a:effectLst/>
                <a:latin typeface="CMSY10"/>
              </a:rPr>
              <a:t>|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случаев, когда про- 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событие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en-GB" sz="1800" dirty="0">
                <a:effectLst/>
                <a:latin typeface="SFRM1095"/>
              </a:rPr>
              <a:t>(</a:t>
            </a:r>
            <a:r>
              <a:rPr lang="ru-RU" sz="1800" dirty="0">
                <a:effectLst/>
                <a:latin typeface="SFRM1095"/>
              </a:rPr>
              <a:t>или, что в данном случае эквивалентно, доля случаев,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).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FE1CC-06C3-EB4B-82B3-231FFB2CB3E4}"/>
              </a:ext>
            </a:extLst>
          </p:cNvPr>
          <p:cNvSpPr txBox="1"/>
          <p:nvPr/>
        </p:nvSpPr>
        <p:spPr>
          <a:xfrm>
            <a:off x="500550" y="1047750"/>
            <a:ext cx="852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SFRM1095"/>
              </a:rPr>
              <a:t>следует различать, о какой̆ вероятности идет речь – о безусловной̆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совместного наступления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ru-RU" sz="1800" dirty="0">
                <a:effectLst/>
                <a:latin typeface="SFRM1095"/>
              </a:rPr>
              <a:t>или 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|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при условии, что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. 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46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654050" y="1327150"/>
            <a:ext cx="7656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Что выражает каждая буква в уравнении Байеса и уметь подставить в нее значения.</a:t>
            </a:r>
          </a:p>
          <a:p>
            <a:pPr marL="342900" indent="-342900">
              <a:buAutoNum type="arabicPeriod"/>
            </a:pPr>
            <a:r>
              <a:rPr lang="ru-RU" dirty="0"/>
              <a:t>Понять откуда взялась эта формула.</a:t>
            </a:r>
          </a:p>
          <a:p>
            <a:pPr marL="342900" indent="-342900">
              <a:buAutoNum type="arabicPeriod"/>
            </a:pPr>
            <a:r>
              <a:rPr lang="ru-RU" dirty="0"/>
              <a:t>Когда ее применять.</a:t>
            </a:r>
            <a:endParaRPr lang="en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E86C60-5C0B-B645-A142-0BFA48753F06}"/>
              </a:ext>
            </a:extLst>
          </p:cNvPr>
          <p:cNvCxnSpPr/>
          <p:nvPr/>
        </p:nvCxnSpPr>
        <p:spPr>
          <a:xfrm flipV="1">
            <a:off x="419100" y="1426624"/>
            <a:ext cx="0" cy="54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/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773" t="-2740" r="-2837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98779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E2C3-F2BD-F844-82A1-362BB1029F71}"/>
              </a:ext>
            </a:extLst>
          </p:cNvPr>
          <p:cNvSpPr txBox="1"/>
          <p:nvPr/>
        </p:nvSpPr>
        <p:spPr>
          <a:xfrm>
            <a:off x="230876" y="1212850"/>
            <a:ext cx="4592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людей ответит, что он «библиотекарь» и это не верно.</a:t>
            </a:r>
          </a:p>
          <a:p>
            <a:endParaRPr lang="ru-RU" dirty="0"/>
          </a:p>
          <a:p>
            <a:r>
              <a:rPr lang="ru-RU" dirty="0"/>
              <a:t>Не потому что вы неправильно представляете себе библиотекаря и фермера.</a:t>
            </a:r>
          </a:p>
          <a:p>
            <a:endParaRPr lang="ru-RU" dirty="0"/>
          </a:p>
          <a:p>
            <a:r>
              <a:rPr lang="ru-RU" dirty="0"/>
              <a:t>А потому что реальное соотношение библиотекарей к фермерам как минимум 1:20 </a:t>
            </a:r>
            <a:r>
              <a:rPr lang="ru-RU" sz="1050" dirty="0"/>
              <a:t>(по данным статистики занятости в США на 2003 г)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1224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выборку выборку фермеров и библиотекарей.</a:t>
            </a:r>
          </a:p>
          <a:p>
            <a:endParaRPr lang="ru-RU" dirty="0"/>
          </a:p>
          <a:p>
            <a:r>
              <a:rPr lang="ru-RU" dirty="0"/>
              <a:t>Пусть под заданные критерии подходят 40% библиотекарей и 10% фермеров.</a:t>
            </a:r>
          </a:p>
          <a:p>
            <a:endParaRPr lang="ru-RU" dirty="0"/>
          </a:p>
          <a:p>
            <a:r>
              <a:rPr lang="ru-RU" dirty="0"/>
              <a:t>НО фермеры просто за счет того что их больше легко перебьют это соотношение. </a:t>
            </a:r>
          </a:p>
          <a:p>
            <a:endParaRPr lang="ru-RU" dirty="0"/>
          </a:p>
          <a:p>
            <a:r>
              <a:rPr lang="ru-RU" dirty="0"/>
              <a:t>Под выбранный критерий попадают 4 библиотекаря и 20 фермеров.</a:t>
            </a:r>
          </a:p>
          <a:p>
            <a:endParaRPr lang="ru-RU" dirty="0"/>
          </a:p>
          <a:p>
            <a:r>
              <a:rPr lang="ru-RU" dirty="0"/>
              <a:t>Тогда итоговая вероятность того что наш Том библиотекарь: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/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𝐿𝑖𝑏𝑟𝑎𝑟𝑖𝑎𝑛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16.7%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blipFill>
                <a:blip r:embed="rId2"/>
                <a:stretch>
                  <a:fillRect l="-356" t="-6250" r="-712" b="-1562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6A1BDC0-AA22-C647-9E68-E8A338943BC2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CC35F-7D69-1B4D-80ED-66040E753AA1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FADDDA0-110C-D44C-AA0D-6DABDD61B95E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DF0C1-BE62-DA48-A2FB-254A9915AEBC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AD0EB50-8C00-3E40-8996-D521A6468273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51F90-1ACA-EB43-8E2E-D72282610E14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C1027-7F9A-CD48-9BB6-907CA64B5D31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EEF7-F8AF-EB42-B39E-DB359C49F1B9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12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F865F-3056-3540-83B8-DB7B2EC8D417}"/>
              </a:ext>
            </a:extLst>
          </p:cNvPr>
          <p:cNvSpPr txBox="1"/>
          <p:nvPr/>
        </p:nvSpPr>
        <p:spPr>
          <a:xfrm>
            <a:off x="755650" y="1295400"/>
            <a:ext cx="7290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Новые данные не формируют выводу с «0», они лишь уточняют имеющиеся данные.</a:t>
            </a:r>
            <a:endParaRPr lang="en-R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202FC-021B-0442-85F7-97CC81C7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08772"/>
              </p:ext>
            </p:extLst>
          </p:nvPr>
        </p:nvGraphicFramePr>
        <p:xfrm>
          <a:off x="1187450" y="17145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5517B81-4FF7-1242-BEDA-4A45295B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10230"/>
              </p:ext>
            </p:extLst>
          </p:nvPr>
        </p:nvGraphicFramePr>
        <p:xfrm>
          <a:off x="1187450" y="33020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7A2D46-40B1-1C45-83A8-DBB3430A073B}"/>
              </a:ext>
            </a:extLst>
          </p:cNvPr>
          <p:cNvSpPr txBox="1"/>
          <p:nvPr/>
        </p:nvSpPr>
        <p:spPr>
          <a:xfrm>
            <a:off x="1187450" y="212214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4%</a:t>
            </a:r>
            <a:endParaRPr lang="en-RU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A3417CD-AF29-7943-A909-E11AF845FF2E}"/>
              </a:ext>
            </a:extLst>
          </p:cNvPr>
          <p:cNvSpPr/>
          <p:nvPr/>
        </p:nvSpPr>
        <p:spPr>
          <a:xfrm>
            <a:off x="3993137" y="2391300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6CF85-26CE-654F-872A-A7CFD511CF1E}"/>
              </a:ext>
            </a:extLst>
          </p:cNvPr>
          <p:cNvSpPr txBox="1"/>
          <p:nvPr/>
        </p:nvSpPr>
        <p:spPr>
          <a:xfrm>
            <a:off x="1606254" y="373504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16.7%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89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18076-940F-3D4B-A9BC-1BD1DA7E056A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E37BB-FEB4-C446-88B3-EE8D14072CBF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61BC44-8282-2848-BD25-AB353212A3DA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9C77-3605-2A4E-A719-53E9195588E1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94D6E16-DB2D-9540-AD11-68F834340540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FDA4-D2FD-554C-B1B0-B9BA1CF05A28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AB7E1-4881-5D47-B93F-4307AC0133E8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AE8E2-49A9-9747-B2AE-A07432252432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3F1F5-70D7-F34C-BFAC-4074235B4901}"/>
              </a:ext>
            </a:extLst>
          </p:cNvPr>
          <p:cNvSpPr/>
          <p:nvPr/>
        </p:nvSpPr>
        <p:spPr>
          <a:xfrm>
            <a:off x="4947075" y="1192964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057D0F-D8BE-824F-8A5B-AFB24CB6366B}"/>
              </a:ext>
            </a:extLst>
          </p:cNvPr>
          <p:cNvCxnSpPr/>
          <p:nvPr/>
        </p:nvCxnSpPr>
        <p:spPr>
          <a:xfrm>
            <a:off x="4642273" y="2402421"/>
            <a:ext cx="3143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6959C-6167-8A43-88ED-128F84D22F5C}"/>
              </a:ext>
            </a:extLst>
          </p:cNvPr>
          <p:cNvSpPr/>
          <p:nvPr/>
        </p:nvSpPr>
        <p:spPr>
          <a:xfrm>
            <a:off x="4947075" y="2557779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D28DBC05-3AB3-8B43-A7A9-BA372750432A}"/>
              </a:ext>
            </a:extLst>
          </p:cNvPr>
          <p:cNvSpPr/>
          <p:nvPr/>
        </p:nvSpPr>
        <p:spPr>
          <a:xfrm>
            <a:off x="5321724" y="2863464"/>
            <a:ext cx="520700" cy="472857"/>
          </a:xfrm>
          <a:prstGeom prst="mathPlus">
            <a:avLst>
              <a:gd name="adj1" fmla="val 8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2C950-019D-DA40-9A37-309BFD878FE9}"/>
              </a:ext>
            </a:extLst>
          </p:cNvPr>
          <p:cNvSpPr/>
          <p:nvPr/>
        </p:nvSpPr>
        <p:spPr>
          <a:xfrm>
            <a:off x="5982123" y="2982418"/>
            <a:ext cx="2425700" cy="234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FDA70385-A065-184C-8033-083ACE3057BF}"/>
              </a:ext>
            </a:extLst>
          </p:cNvPr>
          <p:cNvSpPr/>
          <p:nvPr/>
        </p:nvSpPr>
        <p:spPr>
          <a:xfrm rot="16200000">
            <a:off x="3890692" y="2115009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322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/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гипотеза: Том – библиотекарь. </a:t>
                </a:r>
                <a:r>
                  <a:rPr lang="en-US" dirty="0"/>
                  <a:t>P(</a:t>
                </a:r>
                <a:r>
                  <a:rPr lang="ru-RU" dirty="0"/>
                  <a:t>А</a:t>
                </a:r>
                <a:r>
                  <a:rPr lang="en-US" dirty="0"/>
                  <a:t>) = 1/21. </a:t>
                </a:r>
                <a:r>
                  <a:rPr lang="ru-RU" dirty="0"/>
                  <a:t>Это называется «априорная» вероятность.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уточняющие данные</a:t>
                </a:r>
                <a:r>
                  <a:rPr lang="en-US" dirty="0"/>
                  <a:t> </a:t>
                </a:r>
                <a:r>
                  <a:rPr lang="ru-RU" dirty="0"/>
                  <a:t>В – он тихий и застенчивый. Такому условию удовлетворяет 40% библиотекарей: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:r>
                  <a:rPr lang="ru-RU" dirty="0"/>
                  <a:t>А</a:t>
                </a:r>
                <a:r>
                  <a:rPr lang="en-US" dirty="0"/>
                  <a:t>)=0.4. </a:t>
                </a:r>
                <a:r>
                  <a:rPr lang="ru-RU" dirty="0"/>
                  <a:t>Это условие называется «правдоподобием».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Теперь нам нужно найти вероятность что наша гипотеза верна при условии новых данных.</a:t>
                </a:r>
                <a:r>
                  <a:rPr lang="en-US" dirty="0"/>
                  <a:t> P(</a:t>
                </a:r>
                <a:r>
                  <a:rPr lang="ru-RU" dirty="0"/>
                  <a:t>А</a:t>
                </a:r>
                <a:r>
                  <a:rPr lang="en-US" dirty="0"/>
                  <a:t>|</a:t>
                </a:r>
                <a:r>
                  <a:rPr lang="ru-RU" dirty="0"/>
                  <a:t>В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Нужно помнить, что среди остальных вариантов тоже остается вероятность оказаться тихому и застенчивому Тому, </a:t>
                </a:r>
                <a:r>
                  <a:rPr lang="ru-RU" dirty="0" err="1"/>
                  <a:t>т.е</a:t>
                </a:r>
                <a:r>
                  <a:rPr lang="ru-RU" dirty="0"/>
                  <a:t> это</a:t>
                </a:r>
                <a:r>
                  <a:rPr lang="en-US" dirty="0"/>
                  <a:t> </a:t>
                </a:r>
                <a:r>
                  <a:rPr lang="ru-RU" dirty="0"/>
                  <a:t>вероятность, что наша гипотеза не верна: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)=0.1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Тогда искомая вероятность равна отношению застенчивых библиотекарей (4) к количеству застенчивых людей в выборке в целом Р(В) (4</a:t>
                </a:r>
                <a:r>
                  <a:rPr lang="en-US" dirty="0"/>
                  <a:t>+20</a:t>
                </a:r>
                <a:r>
                  <a:rPr lang="ru-RU" dirty="0"/>
                  <a:t>). На практике обычно приходится рассчитывать эти количества по отдельности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RU" dirty="0"/>
                  <a:t>)=P(A)P(B|A)+</a:t>
                </a:r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RU" dirty="0"/>
                  <a:t>A)</a:t>
                </a:r>
                <a:r>
                  <a:rPr lang="en-US" dirty="0"/>
                  <a:t> 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)=4+20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blipFill>
                <a:blip r:embed="rId2"/>
                <a:stretch>
                  <a:fillRect l="-152" t="-410" r="-760" b="-82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3B0A40-E614-7F4E-B932-EA501842FD36}"/>
              </a:ext>
            </a:extLst>
          </p:cNvPr>
          <p:cNvSpPr txBox="1"/>
          <p:nvPr/>
        </p:nvSpPr>
        <p:spPr>
          <a:xfrm>
            <a:off x="882650" y="4368800"/>
            <a:ext cx="605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После занятия не поленитесь еще раз просмотреть объяснение: </a:t>
            </a:r>
          </a:p>
          <a:p>
            <a:r>
              <a:rPr lang="en-GB" dirty="0">
                <a:hlinkClick r:id="rId3"/>
              </a:rPr>
              <a:t>https://www.youtube.com/watch?v=_bcAK_1a72k&amp;t=3s</a:t>
            </a:r>
            <a:r>
              <a:rPr lang="ru-RU" dirty="0"/>
              <a:t> 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/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blipFill>
                <a:blip r:embed="rId4"/>
                <a:stretch>
                  <a:fillRect l="-1779" t="-2778" r="-320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9AAAC5-D2C0-074E-9C49-F88D9F9D3EDA}"/>
              </a:ext>
            </a:extLst>
          </p:cNvPr>
          <p:cNvSpPr/>
          <p:nvPr/>
        </p:nvSpPr>
        <p:spPr>
          <a:xfrm>
            <a:off x="500550" y="1143000"/>
            <a:ext cx="3893650" cy="3835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762E6-1C14-8843-A656-A01A1F66C2E1}"/>
              </a:ext>
            </a:extLst>
          </p:cNvPr>
          <p:cNvSpPr/>
          <p:nvPr/>
        </p:nvSpPr>
        <p:spPr>
          <a:xfrm>
            <a:off x="1352550" y="2298700"/>
            <a:ext cx="914400" cy="9144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35FD9E-9D6A-7E46-8621-22747F66EDC3}"/>
              </a:ext>
            </a:extLst>
          </p:cNvPr>
          <p:cNvSpPr/>
          <p:nvPr/>
        </p:nvSpPr>
        <p:spPr>
          <a:xfrm>
            <a:off x="1809750" y="2298700"/>
            <a:ext cx="914400" cy="914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D76C-9CDA-894B-8F3D-3A3747D74210}"/>
              </a:ext>
            </a:extLst>
          </p:cNvPr>
          <p:cNvSpPr txBox="1"/>
          <p:nvPr/>
        </p:nvSpPr>
        <p:spPr>
          <a:xfrm>
            <a:off x="2724150" y="166370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люди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D617-FD44-104F-8044-2B8B061EC37F}"/>
              </a:ext>
            </a:extLst>
          </p:cNvPr>
          <p:cNvSpPr txBox="1"/>
          <p:nvPr/>
        </p:nvSpPr>
        <p:spPr>
          <a:xfrm>
            <a:off x="142870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en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73BD8-0BD7-F147-9ACB-E217506E122A}"/>
              </a:ext>
            </a:extLst>
          </p:cNvPr>
          <p:cNvSpPr txBox="1"/>
          <p:nvPr/>
        </p:nvSpPr>
        <p:spPr>
          <a:xfrm>
            <a:off x="233675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endParaRPr lang="en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3930F-7680-1C4A-BD88-B36E7742515E}"/>
              </a:ext>
            </a:extLst>
          </p:cNvPr>
          <p:cNvSpPr txBox="1"/>
          <p:nvPr/>
        </p:nvSpPr>
        <p:spPr>
          <a:xfrm>
            <a:off x="1833423" y="260201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A|B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F3C4-F247-1244-B01E-0262B2794862}"/>
              </a:ext>
            </a:extLst>
          </p:cNvPr>
          <p:cNvSpPr txBox="1"/>
          <p:nvPr/>
        </p:nvSpPr>
        <p:spPr>
          <a:xfrm>
            <a:off x="4572000" y="573613"/>
            <a:ext cx="41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Сколько людей у которых положительный тест действительно больны? 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2A62B-8FCC-474F-A290-C2DEF05EDF9F}"/>
              </a:ext>
            </a:extLst>
          </p:cNvPr>
          <p:cNvSpPr txBox="1"/>
          <p:nvPr/>
        </p:nvSpPr>
        <p:spPr>
          <a:xfrm>
            <a:off x="121936" y="3931287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</a:t>
            </a:r>
            <a:r>
              <a:rPr lang="ru-RU" dirty="0"/>
              <a:t>люди больны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4EE9B-5059-E74C-9339-2E353E3E5EBF}"/>
              </a:ext>
            </a:extLst>
          </p:cNvPr>
          <p:cNvSpPr txBox="1"/>
          <p:nvPr/>
        </p:nvSpPr>
        <p:spPr>
          <a:xfrm>
            <a:off x="1842582" y="4234599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</a:t>
            </a:r>
            <a:r>
              <a:rPr lang="ru-RU" dirty="0"/>
              <a:t>у людей положительный тест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B2352-3582-FE4A-8392-1A7B9BC0B03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5126" y="2909789"/>
            <a:ext cx="763190" cy="10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A6E0D-8D3F-6C48-A19C-5C25EF5B35F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00316" y="2992975"/>
            <a:ext cx="777114" cy="124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/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413" t="-2740" r="-2473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2AF40E8-6B3B-A04E-ADC1-C17A88ACDACC}"/>
              </a:ext>
            </a:extLst>
          </p:cNvPr>
          <p:cNvSpPr txBox="1"/>
          <p:nvPr/>
        </p:nvSpPr>
        <p:spPr>
          <a:xfrm>
            <a:off x="4712278" y="2124682"/>
            <a:ext cx="41189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всего болеет </a:t>
            </a:r>
            <a:r>
              <a:rPr lang="en-US" dirty="0"/>
              <a:t>8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% людей: </a:t>
            </a:r>
            <a:r>
              <a:rPr lang="en-US" dirty="0"/>
              <a:t>P(A)=0.085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вероятность получить положительный результат вне зависимости от того болеешь ты или нет – </a:t>
            </a:r>
            <a:r>
              <a:rPr lang="en-US" dirty="0"/>
              <a:t>10</a:t>
            </a:r>
            <a:r>
              <a:rPr lang="ru-RU" dirty="0"/>
              <a:t>%</a:t>
            </a:r>
            <a:r>
              <a:rPr lang="en-US" dirty="0"/>
              <a:t>: P(B)=0.1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чувствительность теста 99%</a:t>
            </a:r>
            <a:r>
              <a:rPr lang="en-US" dirty="0"/>
              <a:t>: P(B|A)=0.99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/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dirty="0"/>
                  <a:t>P(A|B)</a:t>
                </a:r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RU" dirty="0"/>
                  <a:t>8.415%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blipFill>
                <a:blip r:embed="rId3"/>
                <a:stretch>
                  <a:fillRect l="-870" t="-4000" b="-24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1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Статистический вывод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311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Задача: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из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dirty="0"/>
                  <a:t>Метод максимального правдоподобия: 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𝑙𝑖𝑘𝑒𝑙𝑖h𝑜𝑜𝑑</m:t>
                              </m:r>
                            </m:e>
                          </m:eqAr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b="1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Байесовский вывод: </a:t>
                </a:r>
                <a:r>
                  <a:rPr lang="ru-RU" dirty="0"/>
                  <a:t>работа на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а с априорной вероятностью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11" name="Google Shape;311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  <a:blipFill>
                <a:blip r:embed="rId3"/>
                <a:stretch>
                  <a:fillRect l="-309" b="-321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Сравнение подходов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0708"/>
            <a:ext cx="4260300" cy="3631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частота и она объективна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Детерминированные параметры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Точечные оценки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Нельзя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Никаких иных предположений – только данные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Эффективные вычисления</a:t>
            </a:r>
            <a:endParaRPr lang="en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C03BDD-F3A4-A347-9137-0663046B6E4B}"/>
              </a:ext>
            </a:extLst>
          </p:cNvPr>
          <p:cNvSpPr txBox="1">
            <a:spLocks/>
          </p:cNvSpPr>
          <p:nvPr/>
        </p:nvSpPr>
        <p:spPr>
          <a:xfrm>
            <a:off x="4666425" y="1060708"/>
            <a:ext cx="4260300" cy="363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оценка субъективной неопределенности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Параметры – это случайные величины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Распределения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вводить априорные знания, улучшающие результат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Тяжелые вычисления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5275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Недостатки частотного подхода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>
                <a:effectLst/>
                <a:latin typeface="Roboto" panose="02000000000000000000" pitchFamily="2" charset="0"/>
              </a:rPr>
              <a:t>Плохие результаты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при недостатке данных.</a:t>
            </a:r>
            <a:endParaRPr lang="ru-RU" sz="1900" dirty="0">
              <a:latin typeface="Roboto" panose="02000000000000000000" pitchFamily="2" charset="0"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Гарантии оптимальности </a:t>
            </a:r>
            <a:r>
              <a:rPr lang="en-GB" sz="1700" dirty="0">
                <a:effectLst/>
                <a:latin typeface="Roboto" panose="02000000000000000000" pitchFamily="2" charset="0"/>
              </a:rPr>
              <a:t>Maximum Likelihood Estimation </a:t>
            </a:r>
            <a:r>
              <a:rPr lang="ru-RU" sz="1700" dirty="0">
                <a:effectLst/>
                <a:latin typeface="Roboto" panose="02000000000000000000" pitchFamily="2" charset="0"/>
              </a:rPr>
              <a:t>применимы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только когда количество примеров сильно больше количества признаков: </a:t>
            </a:r>
            <a:r>
              <a:rPr lang="en-GB" sz="1700" dirty="0">
                <a:effectLst/>
                <a:latin typeface="Roboto" panose="02000000000000000000" pitchFamily="2" charset="0"/>
              </a:rPr>
              <a:t>n &gt;&gt; d. </a:t>
            </a:r>
            <a:endParaRPr lang="ru-RU" sz="1700" dirty="0">
              <a:effectLst/>
              <a:latin typeface="ArialMT"/>
            </a:endParaRPr>
          </a:p>
          <a:p>
            <a:r>
              <a:rPr lang="ru-RU" sz="1900" dirty="0">
                <a:effectLst/>
                <a:latin typeface="Roboto" panose="02000000000000000000" pitchFamily="2" charset="0"/>
              </a:rPr>
              <a:t>Нет возможности использовать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априорные знания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и предположения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Я знаю</a:t>
            </a:r>
            <a:r>
              <a:rPr lang="en-RU" sz="1700" dirty="0">
                <a:effectLst/>
                <a:latin typeface="Roboto" panose="02000000000000000000" pitchFamily="2" charset="0"/>
              </a:rPr>
              <a:t>, </a:t>
            </a:r>
            <a:r>
              <a:rPr lang="ru-RU" sz="1700" dirty="0">
                <a:effectLst/>
                <a:latin typeface="Roboto" panose="02000000000000000000" pitchFamily="2" charset="0"/>
              </a:rPr>
              <a:t>что нечестные монетки встречаются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редко. Как мне это использовать</a:t>
            </a:r>
            <a:r>
              <a:rPr lang="en-RU" sz="1700" dirty="0">
                <a:effectLst/>
                <a:latin typeface="Roboto" panose="02000000000000000000" pitchFamily="2" charset="0"/>
              </a:rPr>
              <a:t>? </a:t>
            </a:r>
            <a:endParaRPr lang="ru-RU" sz="1500" dirty="0"/>
          </a:p>
          <a:p>
            <a:r>
              <a:rPr lang="ru-RU" sz="1900" dirty="0">
                <a:latin typeface="Roboto" panose="02000000000000000000" pitchFamily="2" charset="0"/>
              </a:rPr>
              <a:t>Нет оценки неопределенности.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Если выпало три орла, насколько мы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уверены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в своей оценке параметра?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Статистические тесты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это жуткие костыли. </a:t>
            </a:r>
          </a:p>
          <a:p>
            <a:pPr lvl="1"/>
            <a:r>
              <a:rPr lang="en-GB" sz="1600" dirty="0">
                <a:latin typeface="Roboto" panose="02000000000000000000" pitchFamily="2" charset="0"/>
              </a:rPr>
              <a:t>Confidence interval </a:t>
            </a:r>
            <a:r>
              <a:rPr lang="ru-RU" sz="1600" dirty="0">
                <a:latin typeface="Roboto" panose="02000000000000000000" pitchFamily="2" charset="0"/>
              </a:rPr>
              <a:t>отвечает не на те вопросы</a:t>
            </a:r>
            <a:r>
              <a:rPr lang="en-RU" sz="1600" dirty="0">
                <a:latin typeface="Roboto" panose="02000000000000000000" pitchFamily="2" charset="0"/>
              </a:rPr>
              <a:t>, </a:t>
            </a:r>
            <a:r>
              <a:rPr lang="ru-RU" sz="1600" dirty="0">
                <a:latin typeface="Roboto" panose="02000000000000000000" pitchFamily="2" charset="0"/>
              </a:rPr>
              <a:t>которые нам нужны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r>
              <a:rPr lang="en-GB" sz="1900" dirty="0">
                <a:latin typeface="Roboto" panose="02000000000000000000" pitchFamily="2" charset="0"/>
              </a:rPr>
              <a:t>MLE </a:t>
            </a:r>
            <a:r>
              <a:rPr lang="ru-RU" sz="1900" dirty="0">
                <a:latin typeface="Roboto" panose="02000000000000000000" pitchFamily="2" charset="0"/>
              </a:rPr>
              <a:t>оценка это лишь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одна точка на распределении по параметрам. </a:t>
            </a:r>
          </a:p>
          <a:p>
            <a:pPr lvl="1"/>
            <a:r>
              <a:rPr lang="ru-RU" sz="1700" dirty="0">
                <a:latin typeface="Roboto" panose="02000000000000000000" pitchFamily="2" charset="0"/>
              </a:rPr>
              <a:t>Обобщается</a:t>
            </a:r>
            <a:r>
              <a:rPr lang="en-RU" sz="1700" dirty="0">
                <a:latin typeface="Roboto" panose="02000000000000000000" pitchFamily="2" charset="0"/>
              </a:rPr>
              <a:t> </a:t>
            </a:r>
            <a:r>
              <a:rPr lang="ru-RU" sz="1700" dirty="0">
                <a:latin typeface="Roboto" panose="02000000000000000000" pitchFamily="2" charset="0"/>
              </a:rPr>
              <a:t>ли то решение, которое максимизирует </a:t>
            </a:r>
            <a:r>
              <a:rPr lang="en-GB" sz="1700" dirty="0">
                <a:latin typeface="Roboto" panose="02000000000000000000" pitchFamily="2" charset="0"/>
              </a:rPr>
              <a:t>Likelihood? </a:t>
            </a:r>
          </a:p>
          <a:p>
            <a:r>
              <a:rPr lang="ru-RU" sz="1900" dirty="0">
                <a:latin typeface="Roboto" panose="02000000000000000000" pitchFamily="2" charset="0"/>
              </a:rPr>
              <a:t>С интерпретируемостью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все плохо. </a:t>
            </a:r>
          </a:p>
        </p:txBody>
      </p:sp>
    </p:spTree>
    <p:extLst>
      <p:ext uri="{BB962C8B-B14F-4D97-AF65-F5344CB8AC3E}">
        <p14:creationId xmlns:p14="http://schemas.microsoft.com/office/powerpoint/2010/main" val="3758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Байес в </a:t>
            </a:r>
            <a:r>
              <a:rPr lang="en-US" dirty="0"/>
              <a:t>ML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Теорема Байеса – математически верный способ сравнивать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гипотезы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моделировать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убеждения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учитывать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неопределенность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и ее изменение при поступлении новой информации.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В </a:t>
            </a:r>
            <a:r>
              <a:rPr lang="en-GB" sz="1800" dirty="0">
                <a:effectLst/>
                <a:latin typeface="Roboto" panose="02000000000000000000" pitchFamily="2" charset="0"/>
              </a:rPr>
              <a:t>ML </a:t>
            </a:r>
            <a:r>
              <a:rPr lang="ru-RU" sz="1800" dirty="0">
                <a:effectLst/>
                <a:latin typeface="Roboto" panose="02000000000000000000" pitchFamily="2" charset="0"/>
              </a:rPr>
              <a:t>Байесовское моделирование позволяет: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Использовать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априорные знания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. </a:t>
            </a:r>
            <a:endParaRPr lang="en-RU" sz="220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задаются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в явном виде. </a:t>
            </a:r>
            <a:endParaRPr lang="ru-RU" sz="2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оценки на параметры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которые обобщаются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лучше.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оценки неопределенности </a:t>
            </a:r>
            <a:r>
              <a:rPr lang="ru-RU" sz="1600" dirty="0">
                <a:latin typeface="Roboto" panose="02000000000000000000" pitchFamily="2" charset="0"/>
              </a:rPr>
              <a:t>предсказаний без костылей</a:t>
            </a:r>
            <a:r>
              <a:rPr lang="ru-RU" sz="1800" dirty="0">
                <a:effectLst/>
                <a:latin typeface="Roboto" panose="02000000000000000000" pitchFamily="2" charset="0"/>
              </a:rPr>
              <a:t>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Применения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: </a:t>
            </a:r>
            <a:endParaRPr lang="en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Прогнозирование редких событий (напр. выборы</a:t>
            </a:r>
            <a:r>
              <a:rPr lang="en-RU" sz="1600" dirty="0">
                <a:effectLst/>
                <a:latin typeface="Roboto" panose="02000000000000000000" pitchFamily="2" charset="0"/>
              </a:rPr>
              <a:t>) </a:t>
            </a:r>
            <a:endParaRPr lang="en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Интерпретируемые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 </a:t>
            </a:r>
            <a:endParaRPr lang="ru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Генеративные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модели: </a:t>
            </a:r>
            <a:r>
              <a:rPr lang="en-GB" sz="1600" dirty="0">
                <a:effectLst/>
                <a:latin typeface="Roboto" panose="02000000000000000000" pitchFamily="2" charset="0"/>
              </a:rPr>
              <a:t>VQVAE, VQGAN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др. </a:t>
            </a:r>
            <a:endParaRPr lang="ru-RU" sz="2200" dirty="0">
              <a:effectLst/>
            </a:endParaRPr>
          </a:p>
          <a:p>
            <a:pPr marL="133350" indent="0">
              <a:buNone/>
            </a:pPr>
            <a:endParaRPr lang="ru-RU" sz="19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0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Формула Байесовса в терминах </a:t>
            </a:r>
            <a:r>
              <a:rPr lang="en-US" dirty="0"/>
              <a:t>ML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dirty="0">
                  <a:latin typeface="Roboto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вход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и в</a:t>
                </a:r>
                <a:r>
                  <a:rPr lang="ru-RU" sz="1800" dirty="0">
                    <a:latin typeface="Roboto" panose="02000000000000000000" pitchFamily="2" charset="0"/>
                  </a:rPr>
                  <a:t>ы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ход</a:t>
                </a:r>
                <a:endParaRPr lang="en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модели </a:t>
                </a:r>
                <a:endParaRPr lang="ru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выходы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заданных параметрах и данных 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Likelihood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данные при любых параметрах </a:t>
                </a:r>
                <a:r>
                  <a:rPr lang="ru-RU" sz="2400" dirty="0">
                    <a:effectLst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Evidence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наблюдаемых данных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Posterior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 r="-101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59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  <m:r>
                        <a:rPr lang="ru-RU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>
                  <a:buNone/>
                </a:pP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Дано: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 err="1">
                    <a:effectLst/>
                    <a:latin typeface="Roboto" panose="02000000000000000000" pitchFamily="2" charset="0"/>
                  </a:rPr>
                  <a:t>Приорное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l-GR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Тренировочные данные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) 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Правдоподобие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r>
                  <a:rPr lang="ru-RU" sz="1800" b="1" dirty="0" err="1">
                    <a:effectLst/>
                    <a:latin typeface="Roboto" panose="02000000000000000000" pitchFamily="2" charset="0"/>
                  </a:rPr>
                  <a:t>Найти</a:t>
                </a: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2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A0A32-1623-1542-B6D2-3EDDFD54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82" y="1116417"/>
            <a:ext cx="590550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C1F91-A2BE-DC47-A8CE-14E3474627FE}"/>
              </a:ext>
            </a:extLst>
          </p:cNvPr>
          <p:cNvSpPr txBox="1"/>
          <p:nvPr/>
        </p:nvSpPr>
        <p:spPr>
          <a:xfrm>
            <a:off x="359454" y="4635062"/>
            <a:ext cx="5061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hlinkClick r:id="rId4"/>
              </a:rPr>
              <a:t>https://www.r-bloggers.com/2021/09/bayesian-regression-analysis-with-rstanarm/</a:t>
            </a:r>
            <a:r>
              <a:rPr lang="en-GB" sz="1050" dirty="0"/>
              <a:t> </a:t>
            </a:r>
            <a:endParaRPr lang="en-RU" sz="10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Сопряженный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en-RU" dirty="0"/>
                  <a:t>prior </a:t>
                </a:r>
                <a:r>
                  <a:rPr lang="ru-RU" dirty="0"/>
                  <a:t>представляет собой некоторое распределение, то вычислив </a:t>
                </a:r>
                <a:r>
                  <a:rPr lang="en-US" dirty="0"/>
                  <a:t>posterior </a:t>
                </a:r>
                <a:r>
                  <a:rPr lang="ru-RU" dirty="0"/>
                  <a:t>по формуле Байеса мы получим то же самое распределение, но с другими параметрами. Называется сопряженный к функции правдоподобия </a:t>
                </a:r>
                <a:r>
                  <a:rPr lang="en-US" dirty="0"/>
                  <a:t>prior.</a:t>
                </a:r>
                <a:endParaRPr lang="ru-RU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</a:t>
                </a:r>
                <a:r>
                  <a:rPr lang="en-US" dirty="0"/>
                  <a:t>prior </a:t>
                </a:r>
                <a:r>
                  <a:rPr lang="ru-RU" dirty="0"/>
                  <a:t>сопряженный к биномиальному распределению.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blipFill>
                <a:blip r:embed="rId3"/>
                <a:stretch>
                  <a:fillRect l="-317" t="-1075" b="-430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/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Пример:</a:t>
                </a:r>
                <a:r>
                  <a:rPr lang="en-US" b="1" dirty="0"/>
                  <a:t> </a:t>
                </a:r>
                <a:r>
                  <a:rPr lang="ru-RU" b="1" dirty="0"/>
                  <a:t>броски монетки.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распределение: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RU" dirty="0"/>
              </a:p>
              <a:p>
                <a:r>
                  <a:rPr lang="en-US" dirty="0"/>
                  <a:t>Posterior: </a:t>
                </a:r>
                <a:r>
                  <a:rPr lang="ru-RU" dirty="0"/>
                  <a:t>тоже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распределение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успехов,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экспериментов. 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, </a:t>
                </a:r>
              </a:p>
              <a:p>
                <a:endParaRPr lang="ru-RU" dirty="0"/>
              </a:p>
              <a:p>
                <a:r>
                  <a:rPr lang="ru-RU" dirty="0" err="1"/>
                  <a:t>Т.е</a:t>
                </a:r>
                <a:r>
                  <a:rPr lang="ru-RU" dirty="0"/>
                  <a:t> при возрастании объема данных Байесовская статистика сходится к обычному частотному подходу!</a:t>
                </a:r>
                <a:endParaRPr lang="en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blipFill>
                <a:blip r:embed="rId4"/>
                <a:stretch>
                  <a:fillRect l="-313" t="-568" r="-156" b="-17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2546FB-44E7-5642-8BC8-EB111FC3A26F}"/>
              </a:ext>
            </a:extLst>
          </p:cNvPr>
          <p:cNvSpPr txBox="1"/>
          <p:nvPr/>
        </p:nvSpPr>
        <p:spPr>
          <a:xfrm>
            <a:off x="699990" y="4653082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5"/>
              </a:rPr>
              <a:t>https://en.wikipedia.org/wiki/Conjugate_prior</a:t>
            </a:r>
            <a:r>
              <a:rPr lang="ru-RU" sz="1000" dirty="0"/>
              <a:t> </a:t>
            </a:r>
            <a:endParaRPr lang="en-US" sz="1000" dirty="0"/>
          </a:p>
          <a:p>
            <a:r>
              <a:rPr lang="en-GB" sz="1000" dirty="0">
                <a:hlinkClick r:id="rId6"/>
              </a:rPr>
              <a:t>https://</a:t>
            </a:r>
            <a:r>
              <a:rPr lang="en-GB" sz="1000" dirty="0" err="1">
                <a:hlinkClick r:id="rId6"/>
              </a:rPr>
              <a:t>ru.wikipedia.org</a:t>
            </a:r>
            <a:r>
              <a:rPr lang="en-GB" sz="1000" dirty="0">
                <a:hlinkClick r:id="rId6"/>
              </a:rPr>
              <a:t>/wiki/</a:t>
            </a:r>
            <a:r>
              <a:rPr lang="ru-RU" sz="1000" dirty="0">
                <a:hlinkClick r:id="rId6"/>
              </a:rPr>
              <a:t>Сопряжённое_априорное_распределение</a:t>
            </a:r>
            <a:r>
              <a:rPr lang="en-US" sz="1000" dirty="0"/>
              <a:t> </a:t>
            </a:r>
            <a:endParaRPr lang="en-RU" sz="1000" dirty="0"/>
          </a:p>
        </p:txBody>
      </p:sp>
    </p:spTree>
    <p:extLst>
      <p:ext uri="{BB962C8B-B14F-4D97-AF65-F5344CB8AC3E}">
        <p14:creationId xmlns:p14="http://schemas.microsoft.com/office/powerpoint/2010/main" val="13115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Численное интегрирование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у нас </a:t>
                </a:r>
                <a:r>
                  <a:rPr lang="en-US" i="1" dirty="0"/>
                  <a:t>N</a:t>
                </a:r>
                <a:r>
                  <a:rPr lang="ru-RU" dirty="0"/>
                  <a:t> параметров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число состояний К – то для численного интегрирования необходимо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RU" dirty="0"/>
                  <a:t> </a:t>
                </a:r>
                <a:r>
                  <a:rPr lang="ru-RU" dirty="0"/>
                  <a:t>состояний.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расчет становится нецелесообразен.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blipFill>
                <a:blip r:embed="rId3"/>
                <a:stretch>
                  <a:fillRect l="-317" t="-1695" b="-678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Введение в вероятностное моделирование</a:t>
            </a:r>
            <a:br>
              <a:rPr lang="en-US" sz="3200" dirty="0"/>
            </a:br>
            <a:r>
              <a:rPr lang="ru-RU" sz="2400" b="0" dirty="0"/>
              <a:t>апостериорные оценки, </a:t>
            </a:r>
            <a:r>
              <a:rPr lang="ru-RU" sz="2400" b="0" dirty="0" err="1"/>
              <a:t>сэмплирование</a:t>
            </a:r>
            <a:r>
              <a:rPr lang="ru-RU" sz="2400" b="0" dirty="0"/>
              <a:t> </a:t>
            </a:r>
            <a:br>
              <a:rPr lang="en-US" sz="2400" b="0" dirty="0"/>
            </a:b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Семплирование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/>
              <p:nvPr/>
            </p:nvSpPr>
            <p:spPr>
              <a:xfrm>
                <a:off x="500550" y="1102140"/>
                <a:ext cx="7795917" cy="84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102140"/>
                <a:ext cx="7795917" cy="847091"/>
              </a:xfrm>
              <a:prstGeom prst="rect">
                <a:avLst/>
              </a:prstGeom>
              <a:blipFill>
                <a:blip r:embed="rId3"/>
                <a:stretch>
                  <a:fillRect l="-13171" t="-145588" r="-488" b="-19852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6B77BA-4078-4F42-8A7B-E278C6E1C6D7}"/>
              </a:ext>
            </a:extLst>
          </p:cNvPr>
          <p:cNvSpPr txBox="1"/>
          <p:nvPr/>
        </p:nvSpPr>
        <p:spPr>
          <a:xfrm>
            <a:off x="576224" y="2149234"/>
            <a:ext cx="4972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Как получить выборку из распределения?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А из неизвестного распределения?</a:t>
            </a:r>
            <a:endParaRPr lang="en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/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blipFill>
                <a:blip r:embed="rId4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48E2DC-3864-674F-8340-BAAF9F99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0" y="2571750"/>
            <a:ext cx="4108548" cy="22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66" name="Google Shape;366;p65"/>
          <p:cNvGraphicFramePr/>
          <p:nvPr>
            <p:extLst>
              <p:ext uri="{D42A27DB-BD31-4B8C-83A1-F6EECF244321}">
                <p14:modId xmlns:p14="http://schemas.microsoft.com/office/powerpoint/2010/main" val="4202281025"/>
              </p:ext>
            </p:extLst>
          </p:nvPr>
        </p:nvGraphicFramePr>
        <p:xfrm>
          <a:off x="952500" y="13155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следует обращаться к Байесовским методам?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Почему в реальной жизни все не так просто?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3" name="Google Shape;373;p66"/>
          <p:cNvGraphicFramePr/>
          <p:nvPr>
            <p:extLst>
              <p:ext uri="{D42A27DB-BD31-4B8C-83A1-F6EECF244321}">
                <p14:modId xmlns:p14="http://schemas.microsoft.com/office/powerpoint/2010/main" val="39797196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смысл формулы Байеса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когда применять байесовский подход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сложности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594113935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простейшую байесовскую модель для подбрасывания монетки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влияние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prior’a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итоговую оценку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216938837"/>
              </p:ext>
            </p:extLst>
          </p:nvPr>
        </p:nvGraphicFramePr>
        <p:xfrm>
          <a:off x="952500" y="1372744"/>
          <a:ext cx="7239000" cy="33527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/>
                        <a:t>Взять оценку </a:t>
                      </a:r>
                      <a:r>
                        <a:rPr lang="en-US" sz="1300" dirty="0" err="1"/>
                        <a:t>aposterior’a</a:t>
                      </a:r>
                      <a:r>
                        <a:rPr lang="en-US" sz="1300" dirty="0"/>
                        <a:t> c</a:t>
                      </a:r>
                      <a:r>
                        <a:rPr lang="ru-RU" sz="1300" dirty="0"/>
                        <a:t> нормальным распределением</a:t>
                      </a:r>
                      <a:endParaRPr sz="13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 неделя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GB" sz="1200" dirty="0">
                <a:hlinkClick r:id="rId3"/>
              </a:rPr>
              <a:t>https://www.youtube.com/watch?v=_bcAK_1a72k&amp;t=3s</a:t>
            </a:r>
            <a:r>
              <a:rPr lang="ru-RU" sz="1200" dirty="0"/>
              <a:t> </a:t>
            </a:r>
            <a:endParaRPr lang="ru-RU" sz="1200" dirty="0">
              <a:hlinkClick r:id="rId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4"/>
              </a:rPr>
              <a:t>https://ru.wikipedia.org/wiki/</a:t>
            </a:r>
            <a:r>
              <a:rPr lang="ru-RU" sz="1200" dirty="0">
                <a:hlinkClick r:id="rId4"/>
              </a:rPr>
              <a:t>Сопряжённое_априорное_распределение</a:t>
            </a:r>
            <a:r>
              <a:rPr lang="ru-RU" sz="12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5"/>
              </a:rPr>
              <a:t>https://h1ros.github.io/posts/bayesian-regression-using-pymc3/ </a:t>
            </a:r>
            <a:endParaRPr lang="ru-RU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7 августа 2022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Markov Chain Monte-Carlo</a:t>
            </a: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2D406-34B2-E644-8EF5-F43E601BE5FF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Google Shape;208;p48">
            <a:extLst>
              <a:ext uri="{FF2B5EF4-FFF2-40B4-BE49-F238E27FC236}">
                <a16:creationId xmlns:a16="http://schemas.microsoft.com/office/drawing/2014/main" id="{FBD95D38-A00F-524D-8D29-5E6FF52514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7" name="Google Shape;209;p48">
            <a:extLst>
              <a:ext uri="{FF2B5EF4-FFF2-40B4-BE49-F238E27FC236}">
                <a16:creationId xmlns:a16="http://schemas.microsoft.com/office/drawing/2014/main" id="{C837A048-78D8-FF4C-AE52-E9A527E55C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Advanced Machine Learning. </a:t>
            </a:r>
            <a:r>
              <a:rPr lang="en-GB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AutoML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Production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Временные ряды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Графы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Рекомендательные системы.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name="adj1" fmla="val 1060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1677150" y="412127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Bayesian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 rot="10800000" flipH="1" flipV="1">
            <a:off x="1116500" y="3312388"/>
            <a:ext cx="560650" cy="1098538"/>
          </a:xfrm>
          <a:prstGeom prst="curvedConnector3">
            <a:avLst>
              <a:gd name="adj1" fmla="val -4077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257;p51">
            <a:extLst>
              <a:ext uri="{FF2B5EF4-FFF2-40B4-BE49-F238E27FC236}">
                <a16:creationId xmlns:a16="http://schemas.microsoft.com/office/drawing/2014/main" id="{299356DE-B83D-7D49-BFAD-A7BED53D3832}"/>
              </a:ext>
            </a:extLst>
          </p:cNvPr>
          <p:cNvSpPr/>
          <p:nvPr/>
        </p:nvSpPr>
        <p:spPr>
          <a:xfrm>
            <a:off x="5679900" y="4163193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17" name="Google Shape;260;p51">
            <a:extLst>
              <a:ext uri="{FF2B5EF4-FFF2-40B4-BE49-F238E27FC236}">
                <a16:creationId xmlns:a16="http://schemas.microsoft.com/office/drawing/2014/main" id="{98711FCA-522E-384F-8EC1-9826044D2DAC}"/>
              </a:ext>
            </a:extLst>
          </p:cNvPr>
          <p:cNvCxnSpPr>
            <a:cxnSpLocks/>
            <a:stCxn id="257" idx="3"/>
            <a:endCxn id="15" idx="1"/>
          </p:cNvCxnSpPr>
          <p:nvPr/>
        </p:nvCxnSpPr>
        <p:spPr>
          <a:xfrm>
            <a:off x="4760850" y="4410926"/>
            <a:ext cx="919050" cy="419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 в Байесовский подход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Байесовское моделирование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Семплирование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64156184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разницу между «частотным» и «вероятностным» подходом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когда использовать Байесовские методы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как использовать их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78865102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когда мало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есть некоторое «дополнительное» знание 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обучение с подкреплением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9900"/>
                </a:solidFill>
              </a:rPr>
              <a:t>Что отражает формула Байеса?</a:t>
            </a:r>
            <a:endParaRPr sz="1200" dirty="0">
              <a:solidFill>
                <a:srgbClr val="013D8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1873</Words>
  <Application>Microsoft Macintosh PowerPoint</Application>
  <PresentationFormat>On-screen Show (16:9)</PresentationFormat>
  <Paragraphs>282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CMR10</vt:lpstr>
      <vt:lpstr>Arial</vt:lpstr>
      <vt:lpstr>Courier New</vt:lpstr>
      <vt:lpstr>Roboto</vt:lpstr>
      <vt:lpstr>ArialMT</vt:lpstr>
      <vt:lpstr>CMMI10</vt:lpstr>
      <vt:lpstr>SFRM1095</vt:lpstr>
      <vt:lpstr>CMSY10</vt:lpstr>
      <vt:lpstr>Cambria Math</vt:lpstr>
      <vt:lpstr>Roboto</vt:lpstr>
      <vt:lpstr>Google Sans</vt:lpstr>
      <vt:lpstr>Светлая тема</vt:lpstr>
      <vt:lpstr>Светлая тема</vt:lpstr>
      <vt:lpstr>Светлая тема</vt:lpstr>
      <vt:lpstr>ML Advanced Введение в вероятностное моделирование, апостериорные оценки, сэмплирование</vt:lpstr>
      <vt:lpstr>Проверить, идет ли запись</vt:lpstr>
      <vt:lpstr>Введение в вероятностное моделирование апостериорные оценки, сэмплирование   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PowerPoint Presentation</vt:lpstr>
      <vt:lpstr>Введение в Байесовский подход</vt:lpstr>
      <vt:lpstr>Детерминистический и вероятностный подход</vt:lpstr>
      <vt:lpstr>Случайные события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Статистический вывод</vt:lpstr>
      <vt:lpstr>Сравнение подходов</vt:lpstr>
      <vt:lpstr>Недостатки частотного подхода</vt:lpstr>
      <vt:lpstr>Байес в ML</vt:lpstr>
      <vt:lpstr>Формула Байесовса в терминах ML</vt:lpstr>
      <vt:lpstr>Обучение Байесовской модели</vt:lpstr>
      <vt:lpstr>Обучение Байесовской модели</vt:lpstr>
      <vt:lpstr>Сопряженный prior</vt:lpstr>
      <vt:lpstr>Численное интегрирование</vt:lpstr>
      <vt:lpstr>Семплирование</vt:lpstr>
      <vt:lpstr>Вопросы для проверки</vt:lpstr>
      <vt:lpstr>Ключевые тезисы  </vt:lpstr>
      <vt:lpstr>Практика</vt:lpstr>
      <vt:lpstr>Слайд с заданием</vt:lpstr>
      <vt:lpstr>Слайд с домашним заданием</vt:lpstr>
      <vt:lpstr>Список материалов для изучения</vt:lpstr>
      <vt:lpstr>Вопросы?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Введение в вероятностное моделирование, апостериорные оценки, сэмплирование</dc:title>
  <cp:lastModifiedBy>Стурейко Игорь Олегович</cp:lastModifiedBy>
  <cp:revision>29</cp:revision>
  <cp:lastPrinted>2023-07-25T07:47:15Z</cp:lastPrinted>
  <dcterms:modified xsi:type="dcterms:W3CDTF">2023-07-25T11:59:49Z</dcterms:modified>
</cp:coreProperties>
</file>