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2" r:id="rId2"/>
  </p:sldMasterIdLst>
  <p:notesMasterIdLst>
    <p:notesMasterId r:id="rId38"/>
  </p:notesMasterIdLst>
  <p:sldIdLst>
    <p:sldId id="256" r:id="rId3"/>
    <p:sldId id="257" r:id="rId4"/>
    <p:sldId id="259" r:id="rId5"/>
    <p:sldId id="325" r:id="rId6"/>
    <p:sldId id="261" r:id="rId7"/>
    <p:sldId id="262" r:id="rId8"/>
    <p:sldId id="263" r:id="rId9"/>
    <p:sldId id="264" r:id="rId10"/>
    <p:sldId id="311" r:id="rId11"/>
    <p:sldId id="355" r:id="rId12"/>
    <p:sldId id="369" r:id="rId13"/>
    <p:sldId id="366" r:id="rId14"/>
    <p:sldId id="364" r:id="rId15"/>
    <p:sldId id="344" r:id="rId16"/>
    <p:sldId id="357" r:id="rId17"/>
    <p:sldId id="365" r:id="rId18"/>
    <p:sldId id="267" r:id="rId19"/>
    <p:sldId id="356" r:id="rId20"/>
    <p:sldId id="360" r:id="rId21"/>
    <p:sldId id="359" r:id="rId22"/>
    <p:sldId id="358" r:id="rId23"/>
    <p:sldId id="361" r:id="rId24"/>
    <p:sldId id="362" r:id="rId25"/>
    <p:sldId id="371" r:id="rId26"/>
    <p:sldId id="372" r:id="rId27"/>
    <p:sldId id="278" r:id="rId28"/>
    <p:sldId id="367" r:id="rId29"/>
    <p:sldId id="280" r:id="rId30"/>
    <p:sldId id="281" r:id="rId31"/>
    <p:sldId id="282" r:id="rId32"/>
    <p:sldId id="283" r:id="rId33"/>
    <p:sldId id="368" r:id="rId34"/>
    <p:sldId id="287" r:id="rId35"/>
    <p:sldId id="289" r:id="rId36"/>
    <p:sldId id="337" r:id="rId3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9"/>
    </p:embeddedFont>
    <p:embeddedFont>
      <p:font typeface="Fira Sans" panose="020B0503050000020004" pitchFamily="34" charset="0"/>
      <p:regular r:id="rId40"/>
      <p:bold r:id="rId41"/>
      <p:italic r:id="rId42"/>
      <p:boldItalic r:id="rId43"/>
    </p:embeddedFont>
    <p:embeddedFont>
      <p:font typeface="Helvetica Neue" panose="02000503000000020004" pitchFamily="2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1002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23574C-9AE7-4070-A081-93A97D88BCA6}">
  <a:tblStyle styleId="{B623574C-9AE7-4070-A081-93A97D88B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6"/>
    <p:restoredTop sz="97146"/>
  </p:normalViewPr>
  <p:slideViewPr>
    <p:cSldViewPr snapToGrid="0">
      <p:cViewPr varScale="1">
        <p:scale>
          <a:sx n="208" d="100"/>
          <a:sy n="208" d="100"/>
        </p:scale>
        <p:origin x="192" y="184"/>
      </p:cViewPr>
      <p:guideLst>
        <p:guide pos="5533"/>
        <p:guide pos="1002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6.xml"/><Relationship Id="rId51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629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393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395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506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74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579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8937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841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91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455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269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798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5285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387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0330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29b9fb24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29b9fb24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f29b9fb24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f29b9fb24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098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f6222e6a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f6222e6a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df6222e6a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df6222e6a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8a1909ca3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8a1909ca3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782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aee39f1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aee39f1e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f29b9fb2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f29b9fb2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098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41" name="Google Shape;141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4" name="Google Shape;144;p3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4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4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4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09.0297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t&amp;rct=j&amp;q=&amp;esrc=s&amp;source=web&amp;cd=&amp;ved=2ahUKEwj3pt6f3_eAAxXncPEDHZpsC3sQFnoECB0QAQ&amp;url=https%3A%2F%2Fcyberleninka.ru%2Farticle%2Fn%2Fklassifikatsiya-zadach-multiagentnogo-obucheniya-s-podkrepleniem&amp;usg=AOvVaw3zNDxeJEsHotSaIdOn0YFq&amp;opi=89978449" TargetMode="External"/><Relationship Id="rId3" Type="http://schemas.openxmlformats.org/officeDocument/2006/relationships/hyperlink" Target="https://towardsdatascience.com/understanding-actor-critic-methods-931b97b6df3f" TargetMode="External"/><Relationship Id="rId7" Type="http://schemas.openxmlformats.org/officeDocument/2006/relationships/hyperlink" Target="https://arxiv.org/pdf/2107.08114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arxiv.org/pdf/1706.02275.pdf" TargetMode="External"/><Relationship Id="rId5" Type="http://schemas.openxmlformats.org/officeDocument/2006/relationships/hyperlink" Target="https://habr.com/ru/companies/otus/articles/508736/" TargetMode="External"/><Relationship Id="rId4" Type="http://schemas.openxmlformats.org/officeDocument/2006/relationships/hyperlink" Target="https://youtu.be/kopoLzvh5jY" TargetMode="External"/><Relationship Id="rId9" Type="http://schemas.openxmlformats.org/officeDocument/2006/relationships/hyperlink" Target="https://t.me/physics_lib/859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90" name="Google Shape;190;p4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Reinforcement learning</a:t>
            </a:r>
            <a:endParaRPr dirty="0"/>
          </a:p>
          <a:p>
            <a:pPr>
              <a:buClr>
                <a:schemeClr val="dk1"/>
              </a:buClr>
              <a:buSzPts val="1100"/>
            </a:pPr>
            <a:r>
              <a:rPr lang="ru-RU" sz="3600" dirty="0" err="1"/>
              <a:t>Многоагентное</a:t>
            </a:r>
            <a:r>
              <a:rPr lang="ru-RU" sz="3600" dirty="0"/>
              <a:t> обучение</a:t>
            </a:r>
            <a:br>
              <a:rPr lang="ru-RU" sz="105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Прогресс развития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6A2BB-E136-DE48-8557-CE2A83B99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6697"/>
            <a:ext cx="4559999" cy="34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8A20B-CF1C-1B41-9FDC-C03B8CDC5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387" y="1216697"/>
            <a:ext cx="4560000" cy="34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22A363-E7C7-A649-AD1A-D2602E474D95}"/>
              </a:ext>
            </a:extLst>
          </p:cNvPr>
          <p:cNvSpPr txBox="1"/>
          <p:nvPr/>
        </p:nvSpPr>
        <p:spPr>
          <a:xfrm>
            <a:off x="5975496" y="1216697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Классический </a:t>
            </a:r>
            <a:r>
              <a:rPr lang="en-RU" dirty="0"/>
              <a:t>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2E9D7-CA26-3443-82A9-A78C2802AC49}"/>
              </a:ext>
            </a:extLst>
          </p:cNvPr>
          <p:cNvSpPr txBox="1"/>
          <p:nvPr/>
        </p:nvSpPr>
        <p:spPr>
          <a:xfrm>
            <a:off x="1029496" y="1216697"/>
            <a:ext cx="2501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Обучение с подкреплением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5818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Взаимодействие агентов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6A5F5-ACA9-934E-B0EC-94F18299CD5A}"/>
              </a:ext>
            </a:extLst>
          </p:cNvPr>
          <p:cNvSpPr txBox="1"/>
          <p:nvPr/>
        </p:nvSpPr>
        <p:spPr>
          <a:xfrm>
            <a:off x="251613" y="1356258"/>
            <a:ext cx="8769537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Independent</a:t>
            </a:r>
            <a:r>
              <a:rPr lang="en-US" sz="1800" dirty="0"/>
              <a:t> – </a:t>
            </a:r>
            <a:r>
              <a:rPr lang="ru-RU" sz="1800" dirty="0"/>
              <a:t>агенты действуют независимо, действия другого агента рассматриваются как изменение среды</a:t>
            </a:r>
            <a:endParaRPr lang="ru-RU" sz="1800" dirty="0">
              <a:effectLst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</a:rPr>
              <a:t>Collaborative</a:t>
            </a:r>
            <a:r>
              <a:rPr lang="ru-RU" sz="1800" dirty="0">
                <a:effectLst/>
              </a:rPr>
              <a:t> – агенты вместе работают для достижения максимальных целей каждым агентом</a:t>
            </a:r>
            <a:endParaRPr lang="en-GB" sz="1800" dirty="0">
              <a:effectLst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</a:rPr>
              <a:t>Cooperative</a:t>
            </a:r>
            <a:r>
              <a:rPr lang="ru-RU" sz="1800" dirty="0">
                <a:effectLst/>
              </a:rPr>
              <a:t> – агенты вместе работают для достижение общей цели</a:t>
            </a:r>
            <a:endParaRPr lang="en-GB" sz="1800" dirty="0">
              <a:effectLst/>
            </a:endParaRP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1800" b="1" dirty="0"/>
              <a:t>С</a:t>
            </a:r>
            <a:r>
              <a:rPr lang="en-GB" sz="1800" b="1" dirty="0" err="1"/>
              <a:t>ompetitive</a:t>
            </a:r>
            <a:r>
              <a:rPr lang="ru-RU" sz="1800" dirty="0"/>
              <a:t> – конкуренция, каждый старается достичь своего максимума за счет другого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A3F91F-FED5-C24A-A37D-BD8A3512B40A}"/>
              </a:ext>
            </a:extLst>
          </p:cNvPr>
          <p:cNvSpPr/>
          <p:nvPr/>
        </p:nvSpPr>
        <p:spPr>
          <a:xfrm>
            <a:off x="251613" y="2830286"/>
            <a:ext cx="8769537" cy="148045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2473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Критерий оптимизации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41ABF-7B92-6C4F-9CE3-70AA1379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7" y="1548799"/>
            <a:ext cx="2920094" cy="1905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2545B9-A9FB-2A48-87BF-AC08B778B6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99" r="32623"/>
          <a:stretch/>
        </p:blipFill>
        <p:spPr>
          <a:xfrm>
            <a:off x="587827" y="1569975"/>
            <a:ext cx="2642261" cy="2003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ECDE5-BF1C-314A-ABDB-6470C5286F23}"/>
              </a:ext>
            </a:extLst>
          </p:cNvPr>
          <p:cNvSpPr txBox="1"/>
          <p:nvPr/>
        </p:nvSpPr>
        <p:spPr>
          <a:xfrm>
            <a:off x="955964" y="1104405"/>
            <a:ext cx="1832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Независимый агент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94804-8621-2B48-BBF7-27E533E0501B}"/>
              </a:ext>
            </a:extLst>
          </p:cNvPr>
          <p:cNvSpPr txBox="1"/>
          <p:nvPr/>
        </p:nvSpPr>
        <p:spPr>
          <a:xfrm>
            <a:off x="6175814" y="1109361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Равновесие Нэша</a:t>
            </a:r>
            <a:endParaRPr lang="en-RU" dirty="0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20D105C-2C95-CF41-AD56-1771D28EC32C}"/>
              </a:ext>
            </a:extLst>
          </p:cNvPr>
          <p:cNvSpPr/>
          <p:nvPr/>
        </p:nvSpPr>
        <p:spPr>
          <a:xfrm>
            <a:off x="3890803" y="2259283"/>
            <a:ext cx="1216152" cy="484632"/>
          </a:xfrm>
          <a:prstGeom prst="left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C2B56-7890-F642-9831-45D0064EAC3A}"/>
              </a:ext>
            </a:extLst>
          </p:cNvPr>
          <p:cNvSpPr txBox="1"/>
          <p:nvPr/>
        </p:nvSpPr>
        <p:spPr>
          <a:xfrm>
            <a:off x="230155" y="3895493"/>
            <a:ext cx="8683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Равновесие Нэша </a:t>
            </a:r>
            <a:r>
              <a:rPr lang="ru-RU" sz="16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набор стратегий в игре для двух и более игроков, в котором ни один участник не может увеличить выигрыш, изменив свою стратегию, если другие участники своих стратегий не меняют</a:t>
            </a:r>
            <a:endParaRPr lang="en-RU" sz="1600" dirty="0"/>
          </a:p>
        </p:txBody>
      </p:sp>
    </p:spTree>
    <p:extLst>
      <p:ext uri="{BB962C8B-B14F-4D97-AF65-F5344CB8AC3E}">
        <p14:creationId xmlns:p14="http://schemas.microsoft.com/office/powerpoint/2010/main" val="314200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Модели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545B9-A9FB-2A48-87BF-AC08B778B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358" r="-75"/>
          <a:stretch/>
        </p:blipFill>
        <p:spPr>
          <a:xfrm>
            <a:off x="1537853" y="2196895"/>
            <a:ext cx="5189517" cy="20035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9C2888-B711-C947-99C7-578B4A9B0F4F}"/>
              </a:ext>
            </a:extLst>
          </p:cNvPr>
          <p:cNvSpPr txBox="1"/>
          <p:nvPr/>
        </p:nvSpPr>
        <p:spPr>
          <a:xfrm>
            <a:off x="2519685" y="176540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iDDPG</a:t>
            </a:r>
            <a:endParaRPr lang="en-RU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51C82-0114-3942-B008-7A2867F18535}"/>
              </a:ext>
            </a:extLst>
          </p:cNvPr>
          <p:cNvSpPr txBox="1"/>
          <p:nvPr/>
        </p:nvSpPr>
        <p:spPr>
          <a:xfrm>
            <a:off x="5047585" y="176743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MADDPG</a:t>
            </a:r>
            <a:endParaRPr lang="en-RU" sz="18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03050C-35AD-E04B-9B4F-20F6371A35AD}"/>
              </a:ext>
            </a:extLst>
          </p:cNvPr>
          <p:cNvSpPr/>
          <p:nvPr/>
        </p:nvSpPr>
        <p:spPr>
          <a:xfrm>
            <a:off x="3341524" y="1000315"/>
            <a:ext cx="1847210" cy="651608"/>
          </a:xfrm>
          <a:prstGeom prst="ellipse">
            <a:avLst/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U" sz="1800" dirty="0">
                <a:solidFill>
                  <a:sysClr val="windowText" lastClr="000000"/>
                </a:solidFill>
              </a:rPr>
              <a:t>DDPG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CC70B88F-B53F-DC4D-96BB-E48F4B633781}"/>
              </a:ext>
            </a:extLst>
          </p:cNvPr>
          <p:cNvCxnSpPr>
            <a:stCxn id="3" idx="4"/>
            <a:endCxn id="2" idx="3"/>
          </p:cNvCxnSpPr>
          <p:nvPr/>
        </p:nvCxnSpPr>
        <p:spPr>
          <a:xfrm rot="5400000">
            <a:off x="3694738" y="1379682"/>
            <a:ext cx="298151" cy="8426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E6A82AB-7350-2947-B189-77B4F98EBD31}"/>
              </a:ext>
            </a:extLst>
          </p:cNvPr>
          <p:cNvCxnSpPr>
            <a:stCxn id="3" idx="4"/>
            <a:endCxn id="8" idx="1"/>
          </p:cNvCxnSpPr>
          <p:nvPr/>
        </p:nvCxnSpPr>
        <p:spPr>
          <a:xfrm rot="16200000" flipH="1">
            <a:off x="4506270" y="1410782"/>
            <a:ext cx="300174" cy="7824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E1BA5B-30AA-9C46-B18F-82DC26CFC40A}"/>
              </a:ext>
            </a:extLst>
          </p:cNvPr>
          <p:cNvSpPr txBox="1"/>
          <p:nvPr/>
        </p:nvSpPr>
        <p:spPr>
          <a:xfrm>
            <a:off x="240246" y="2427654"/>
            <a:ext cx="1297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Равновесие Нэша</a:t>
            </a:r>
            <a:endParaRPr lang="en-RU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3FE20DF5-FABF-1A43-9E6C-0E0F66C9FE00}"/>
              </a:ext>
            </a:extLst>
          </p:cNvPr>
          <p:cNvCxnSpPr>
            <a:stCxn id="2" idx="1"/>
            <a:endCxn id="4" idx="0"/>
          </p:cNvCxnSpPr>
          <p:nvPr/>
        </p:nvCxnSpPr>
        <p:spPr>
          <a:xfrm rot="10800000" flipV="1">
            <a:off x="889051" y="1950074"/>
            <a:ext cx="1630635" cy="477580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2404A7-90E6-E541-82EB-3F5B98BBCE31}"/>
              </a:ext>
            </a:extLst>
          </p:cNvPr>
          <p:cNvSpPr txBox="1"/>
          <p:nvPr/>
        </p:nvSpPr>
        <p:spPr>
          <a:xfrm>
            <a:off x="7221634" y="2310140"/>
            <a:ext cx="13998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Оптимальная суммарная награда</a:t>
            </a:r>
            <a:endParaRPr lang="en-RU" dirty="0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5A507EE7-B1B6-5F42-A80F-F827FBD51E0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39179" y="1952097"/>
            <a:ext cx="1482381" cy="358043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744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65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 Agent Reinforcement Learning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8F05F-4FED-D745-9481-C37208683D60}"/>
              </a:ext>
            </a:extLst>
          </p:cNvPr>
          <p:cNvSpPr txBox="1"/>
          <p:nvPr/>
        </p:nvSpPr>
        <p:spPr>
          <a:xfrm>
            <a:off x="139278" y="962845"/>
            <a:ext cx="88818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Алгоритмы:</a:t>
            </a:r>
          </a:p>
          <a:p>
            <a:r>
              <a:rPr lang="en-US" dirty="0"/>
              <a:t>DDPG </a:t>
            </a:r>
            <a:r>
              <a:rPr lang="ru-RU" dirty="0"/>
              <a:t>– </a:t>
            </a:r>
            <a:r>
              <a:rPr lang="en-US" dirty="0"/>
              <a:t>Deep Deterministic Policy Gradient</a:t>
            </a:r>
          </a:p>
          <a:p>
            <a:r>
              <a:rPr lang="en-RU" dirty="0"/>
              <a:t>iDDPG – independent </a:t>
            </a:r>
            <a:r>
              <a:rPr lang="en-US" dirty="0"/>
              <a:t>Deep Deterministic Policy Gradient</a:t>
            </a:r>
          </a:p>
          <a:p>
            <a:r>
              <a:rPr lang="en-RU" dirty="0"/>
              <a:t>MADDPG – Multi Agent </a:t>
            </a:r>
            <a:r>
              <a:rPr lang="en-US" dirty="0"/>
              <a:t>Deep Deterministic Policy Gradient</a:t>
            </a:r>
            <a:endParaRPr lang="en-GB" dirty="0"/>
          </a:p>
          <a:p>
            <a:r>
              <a:rPr lang="en-GB" dirty="0"/>
              <a:t>TDDDPG – Twin Delayed </a:t>
            </a:r>
            <a:r>
              <a:rPr lang="en-US" dirty="0"/>
              <a:t>Deep Deterministic Policy Gradient</a:t>
            </a:r>
            <a:endParaRPr lang="ru-RU" dirty="0"/>
          </a:p>
          <a:p>
            <a:endParaRPr lang="en-US" dirty="0"/>
          </a:p>
          <a:p>
            <a:r>
              <a:rPr lang="en-GB" dirty="0"/>
              <a:t>FACMAC – Factored Multi-Agent Centralised Policy Gradients</a:t>
            </a:r>
            <a:r>
              <a:rPr lang="ru-RU" dirty="0"/>
              <a:t> – </a:t>
            </a:r>
            <a:r>
              <a:rPr lang="en-US" dirty="0"/>
              <a:t>      </a:t>
            </a:r>
            <a:r>
              <a:rPr lang="ru-RU" dirty="0"/>
              <a:t>централизованное управление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POMDP – Partially Observable Markov Decision Process</a:t>
            </a:r>
            <a:endParaRPr lang="ru-RU" dirty="0"/>
          </a:p>
          <a:p>
            <a:r>
              <a:rPr lang="en-US" dirty="0"/>
              <a:t>PPO – Multi Agent Proximal Policy Optimization</a:t>
            </a:r>
          </a:p>
          <a:p>
            <a:r>
              <a:rPr lang="en-US" dirty="0"/>
              <a:t>MAPPO – Multi Agent Proximal Policy Optimization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RU" dirty="0"/>
              <a:t>MBDRL – Model-based Deep Reinforcement Learning</a:t>
            </a:r>
            <a:r>
              <a:rPr lang="ru-RU" dirty="0"/>
              <a:t> – </a:t>
            </a:r>
            <a:r>
              <a:rPr lang="en-US" dirty="0"/>
              <a:t>                   </a:t>
            </a:r>
            <a:r>
              <a:rPr lang="ru-RU" dirty="0"/>
              <a:t>через одно занятие</a:t>
            </a:r>
            <a:endParaRPr lang="en-RU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9831907-E00B-894B-A29C-374812C58CEE}"/>
              </a:ext>
            </a:extLst>
          </p:cNvPr>
          <p:cNvSpPr/>
          <p:nvPr/>
        </p:nvSpPr>
        <p:spPr>
          <a:xfrm>
            <a:off x="5204102" y="1190560"/>
            <a:ext cx="155448" cy="8808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A50D7-F416-A844-BB58-2C849C79DB20}"/>
              </a:ext>
            </a:extLst>
          </p:cNvPr>
          <p:cNvSpPr txBox="1"/>
          <p:nvPr/>
        </p:nvSpPr>
        <p:spPr>
          <a:xfrm>
            <a:off x="5455579" y="1477088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мы разберем</a:t>
            </a:r>
            <a:endParaRPr lang="en-RU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5616EB2-A1BB-D549-886F-B8814096767D}"/>
              </a:ext>
            </a:extLst>
          </p:cNvPr>
          <p:cNvSpPr/>
          <p:nvPr/>
        </p:nvSpPr>
        <p:spPr>
          <a:xfrm>
            <a:off x="5204102" y="2935384"/>
            <a:ext cx="155448" cy="6102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59903-12C5-3E43-BD45-70012548AF00}"/>
              </a:ext>
            </a:extLst>
          </p:cNvPr>
          <p:cNvSpPr txBox="1"/>
          <p:nvPr/>
        </p:nvSpPr>
        <p:spPr>
          <a:xfrm>
            <a:off x="5524975" y="2978898"/>
            <a:ext cx="3330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следующая лекция</a:t>
            </a:r>
            <a:r>
              <a:rPr lang="en-US" dirty="0"/>
              <a:t> – </a:t>
            </a:r>
            <a:br>
              <a:rPr lang="ru-RU" dirty="0"/>
            </a:br>
            <a:r>
              <a:rPr lang="ru-RU" dirty="0"/>
              <a:t>частично наблюдаемые процессы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842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DDPG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855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DDPD – Deep Deterministic Policy Gradient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935DC-781F-DD4F-A5AE-222C8D4A6119}"/>
              </a:ext>
            </a:extLst>
          </p:cNvPr>
          <p:cNvSpPr txBox="1"/>
          <p:nvPr/>
        </p:nvSpPr>
        <p:spPr>
          <a:xfrm>
            <a:off x="115057" y="1232922"/>
            <a:ext cx="89060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Deep Deterministic Policy Gradient (DDPG) - </a:t>
            </a:r>
            <a:r>
              <a:rPr lang="ru-RU" dirty="0"/>
              <a:t>это алгоритм, который одновременно обучает </a:t>
            </a:r>
            <a:r>
              <a:rPr lang="en-GB" dirty="0"/>
              <a:t>Q-</a:t>
            </a:r>
            <a:r>
              <a:rPr lang="ru-RU" dirty="0"/>
              <a:t>функцию и политику. Он использует данные вне политики и уравнение Беллмана для изучения </a:t>
            </a:r>
            <a:r>
              <a:rPr lang="en-GB" dirty="0"/>
              <a:t>Q-</a:t>
            </a:r>
            <a:r>
              <a:rPr lang="ru-RU" dirty="0"/>
              <a:t>функции и использует </a:t>
            </a:r>
            <a:r>
              <a:rPr lang="en-GB" dirty="0"/>
              <a:t>Q-</a:t>
            </a:r>
            <a:r>
              <a:rPr lang="ru-RU" dirty="0"/>
              <a:t>функцию для изучения политики.</a:t>
            </a:r>
            <a:endParaRPr lang="en-US" dirty="0"/>
          </a:p>
          <a:p>
            <a:r>
              <a:rPr lang="en-GB" b="0" i="1" u="none" strike="noStrike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“Continuous Control With Deep Reinforcement Learning”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 (Lillicrap et al, 2015)</a:t>
            </a:r>
            <a:endParaRPr lang="en-GB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r>
              <a:rPr lang="en-GB" dirty="0"/>
              <a:t>Q-</a:t>
            </a:r>
            <a:r>
              <a:rPr lang="ru-RU" dirty="0"/>
              <a:t>функция оценивает ожидаемое суммарное вознаграждение за выполнение определенного действия в данном состоянии, а сеть политики производит действия, максимизирующие </a:t>
            </a:r>
            <a:r>
              <a:rPr lang="en-GB" dirty="0"/>
              <a:t>Q-</a:t>
            </a:r>
            <a:r>
              <a:rPr lang="ru-RU" dirty="0"/>
              <a:t>значение.</a:t>
            </a:r>
            <a:endParaRPr lang="en-GB" dirty="0"/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Experience replay buffer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Actor &amp; Critic network updates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Target network updates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 Exploration</a:t>
            </a:r>
          </a:p>
          <a:p>
            <a:endParaRPr lang="en-GB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Deterministic Policy Gradient</a:t>
            </a:r>
            <a:r>
              <a:rPr lang="ru-RU" dirty="0"/>
              <a:t> </a:t>
            </a:r>
            <a:r>
              <a:rPr lang="en-US" dirty="0"/>
              <a:t>Theorem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311;p57">
                <a:extLst>
                  <a:ext uri="{FF2B5EF4-FFF2-40B4-BE49-F238E27FC236}">
                    <a16:creationId xmlns:a16="http://schemas.microsoft.com/office/drawing/2014/main" id="{4F390D4B-928B-6548-A1C5-268947086F8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indent="0">
                  <a:buNone/>
                </a:pP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Policy Gradient Theorem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  <a:endParaRPr lang="en-US" sz="1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eqArr>
                            <m:eqArr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~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e>
                          </m:eqAr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Будем искать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детерминированную политику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:</a:t>
                </a:r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d>
                        <m:d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ru-RU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где </a:t>
                </a:r>
                <a:r>
                  <a:rPr lang="en-US" sz="1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– размер </a:t>
                </a:r>
                <a:r>
                  <a:rPr lang="ru-RU" sz="1600" dirty="0" err="1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батча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. </a:t>
                </a:r>
              </a:p>
              <a:p>
                <a:pPr marL="133350" indent="0">
                  <a:buNone/>
                </a:pP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Для аппроксимации функции </a:t>
                </a:r>
                <a:r>
                  <a:rPr lang="en-US" sz="16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 </a:t>
                </a:r>
                <a:r>
                  <a:rPr lang="ru-RU" sz="1600" dirty="0">
                    <a:solidFill>
                      <a:srgbClr val="000000"/>
                    </a:solidFill>
                    <a:latin typeface="Helvetica Neue" panose="02000503000000020004" pitchFamily="2" charset="0"/>
                  </a:rPr>
                  <a:t>используем уравнение Беллмана.</a:t>
                </a:r>
                <a:endParaRPr lang="en-US" sz="1600" dirty="0">
                  <a:solidFill>
                    <a:srgbClr val="000000"/>
                  </a:solidFill>
                  <a:latin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" name="Google Shape;311;p57">
                <a:extLst>
                  <a:ext uri="{FF2B5EF4-FFF2-40B4-BE49-F238E27FC236}">
                    <a16:creationId xmlns:a16="http://schemas.microsoft.com/office/drawing/2014/main" id="{4F390D4B-928B-6548-A1C5-268947086F8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850" y="1032459"/>
                <a:ext cx="8801144" cy="3478172"/>
              </a:xfrm>
              <a:prstGeom prst="rect">
                <a:avLst/>
              </a:prstGeom>
              <a:blipFill>
                <a:blip r:embed="rId3"/>
                <a:stretch>
                  <a:fillRect b="-1527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67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DDPD – Deep Deterministic Policy Gradient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0935DC-781F-DD4F-A5AE-222C8D4A6119}"/>
                  </a:ext>
                </a:extLst>
              </p:cNvPr>
              <p:cNvSpPr txBox="1"/>
              <p:nvPr/>
            </p:nvSpPr>
            <p:spPr>
              <a:xfrm>
                <a:off x="115057" y="878674"/>
                <a:ext cx="8906093" cy="4023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sz="1200" dirty="0"/>
                  <a:t>Инициализируем случайным образом сети </a:t>
                </a:r>
                <a:r>
                  <a:rPr lang="en-US" sz="1200" dirty="0"/>
                  <a:t>actor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</a:t>
                </a:r>
                <a:r>
                  <a:rPr lang="ru-RU" sz="1200" dirty="0"/>
                  <a:t>и </a:t>
                </a:r>
                <a:r>
                  <a:rPr lang="en-US" sz="1200" dirty="0"/>
                  <a:t>critic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весами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ru-RU" sz="1200" dirty="0"/>
                  <a:t> и целевые сети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</a:t>
                </a: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RU" sz="12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RU" sz="1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RU" sz="1200" dirty="0"/>
              </a:p>
              <a:p>
                <a:pPr marL="342900" indent="-342900">
                  <a:buAutoNum type="arabicPeriod"/>
                </a:pPr>
                <a:r>
                  <a:rPr lang="ru-RU" sz="1200" dirty="0"/>
                  <a:t>Инициализируем </a:t>
                </a:r>
                <a:r>
                  <a:rPr lang="en-RU" sz="1200" i="1" dirty="0"/>
                  <a:t>Replay Buffer</a:t>
                </a:r>
                <a:r>
                  <a:rPr lang="en-US" sz="1200" i="1" dirty="0"/>
                  <a:t> - R</a:t>
                </a:r>
                <a:endParaRPr lang="en-RU" sz="1200" i="1" dirty="0"/>
              </a:p>
              <a:p>
                <a:pPr marL="342900" indent="-342900">
                  <a:buAutoNum type="arabicPeriod"/>
                </a:pPr>
                <a:r>
                  <a:rPr lang="en-RU" sz="1200" dirty="0"/>
                  <a:t> </a:t>
                </a:r>
                <a:r>
                  <a:rPr lang="ru-RU" sz="1200" dirty="0"/>
                  <a:t>Устанавливаем число эпизодов обучения </a:t>
                </a:r>
                <a:r>
                  <a:rPr lang="ru-RU" sz="1200" i="1" dirty="0"/>
                  <a:t>М</a:t>
                </a:r>
                <a:r>
                  <a:rPr lang="ru-RU" sz="1200" dirty="0"/>
                  <a:t> и для каждого эпизода выполняем:</a:t>
                </a:r>
                <a:endParaRPr lang="en-US" sz="1200" dirty="0"/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Инициализируем случайный процесс (шум) для исследования пространства действий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ru-RU" sz="1200" dirty="0"/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Действуем текущей политикой и получаем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RU" sz="1200" dirty="0"/>
              </a:p>
              <a:p>
                <a:pPr marL="668338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Проходим по всем возможным действиям от 1 до </a:t>
                </a:r>
                <a:r>
                  <a:rPr lang="en-US" sz="1200" i="1" dirty="0"/>
                  <a:t>T</a:t>
                </a:r>
                <a:r>
                  <a:rPr lang="ru-RU" sz="1200" dirty="0"/>
                  <a:t>:</a:t>
                </a: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Выбираем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𝒩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в соответствии с текущей политикой и шумом (разведка)</a:t>
                </a: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Выполняем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ru-RU" sz="1200" dirty="0"/>
                  <a:t>, получаем награду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RU" sz="1200" dirty="0"/>
                  <a:t> </a:t>
                </a:r>
                <a:r>
                  <a:rPr lang="ru-RU" sz="1200" dirty="0"/>
                  <a:t>и переходим в следующее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Помещаем в память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Получаем из памяти случайный </a:t>
                </a:r>
                <a:r>
                  <a:rPr lang="ru-RU" sz="1200" dirty="0" err="1"/>
                  <a:t>минибатч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∈[1,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GB" sz="1200" dirty="0">
                  <a:solidFill>
                    <a:srgbClr val="242424"/>
                  </a:solidFill>
                  <a:latin typeface="source-serif-pro"/>
                </a:endParaRPr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Получаем </a:t>
                </a:r>
                <a:r>
                  <a:rPr lang="ru-RU" sz="1200" dirty="0" err="1"/>
                  <a:t>таргеты</a:t>
                </a:r>
                <a:r>
                  <a:rPr lang="ru-RU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)|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критика используя </a:t>
                </a:r>
                <a:r>
                  <a:rPr lang="ru-RU" sz="1200" dirty="0" err="1"/>
                  <a:t>лосс</a:t>
                </a:r>
                <a:r>
                  <a:rPr lang="ru-RU" sz="1200" dirty="0"/>
                  <a:t>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RU" sz="1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</a:t>
                </a:r>
                <a:r>
                  <a:rPr lang="ru-RU" sz="1200" dirty="0" err="1"/>
                  <a:t>актора</a:t>
                </a:r>
                <a:r>
                  <a:rPr lang="ru-RU" sz="1200" dirty="0"/>
                  <a:t> используя </a:t>
                </a:r>
                <a:r>
                  <a:rPr lang="en-RU" sz="1200" dirty="0"/>
                  <a:t>policy gradient: </a:t>
                </a:r>
                <a:br>
                  <a:rPr lang="en-RU" sz="12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≈ 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RU" sz="12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eqArr>
                              <m:eqArr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sub>
                        </m:sSub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RU" sz="120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ru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Обновляем целевые сети</a:t>
                </a:r>
                <a:br>
                  <a:rPr lang="ru-RU" sz="12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br>
                  <a:rPr lang="en-US" sz="12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𝜏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RU" sz="1200" dirty="0"/>
              </a:p>
              <a:p>
                <a:pPr marL="981075" indent="-338138">
                  <a:buFont typeface="Arial" panose="020B0604020202020204" pitchFamily="34" charset="0"/>
                  <a:buChar char="•"/>
                </a:pPr>
                <a:r>
                  <a:rPr lang="ru-RU" sz="1200" dirty="0"/>
                  <a:t>Уменьшаем шум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endParaRPr lang="en-RU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0935DC-781F-DD4F-A5AE-222C8D4A6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" y="878674"/>
                <a:ext cx="8906093" cy="4023794"/>
              </a:xfrm>
              <a:prstGeom prst="rect">
                <a:avLst/>
              </a:prstGeom>
              <a:blipFill>
                <a:blip r:embed="rId3"/>
                <a:stretch>
                  <a:fillRect b="-31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2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96" name="Google Shape;196;p4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197" name="Google Shape;197;p47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2375" y="3520050"/>
            <a:ext cx="525600" cy="5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47"/>
          <p:cNvSpPr txBox="1"/>
          <p:nvPr/>
        </p:nvSpPr>
        <p:spPr>
          <a:xfrm>
            <a:off x="1514225" y="345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Ставим “+”, если все хорошо</a:t>
            </a:r>
            <a:b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“-”, если есть проблемы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 err="1"/>
              <a:t>iDDPG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438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iDDPG</a:t>
            </a:r>
            <a:r>
              <a:rPr lang="en-US" dirty="0"/>
              <a:t> – independent Deep Deterministic Policy Gradient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CDDA1-BE28-5142-9A30-B9258E2A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767333"/>
            <a:ext cx="8280000" cy="32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34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Алгоритм </a:t>
            </a:r>
            <a:r>
              <a:rPr lang="en-US" sz="4900" dirty="0"/>
              <a:t>MADDPG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482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MADDPG – Multi Agent Deep Deterministic Policy Gradient with centralized Q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87FF2-80C6-394F-BF32-D0E106627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00" y="1605676"/>
            <a:ext cx="8280000" cy="31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7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MADDPG – </a:t>
            </a:r>
            <a:r>
              <a:rPr lang="ru-RU" dirty="0"/>
              <a:t>алгоритм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7BCCA-4040-A548-9AB9-B3ABA7FBBABC}"/>
                  </a:ext>
                </a:extLst>
              </p:cNvPr>
              <p:cNvSpPr txBox="1"/>
              <p:nvPr/>
            </p:nvSpPr>
            <p:spPr>
              <a:xfrm>
                <a:off x="227067" y="1233519"/>
                <a:ext cx="8573267" cy="3349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ru-RU" dirty="0"/>
                  <a:t>Инициализировать сети агентов, критика и переменные</a:t>
                </a:r>
              </a:p>
              <a:p>
                <a:pPr marL="342900" indent="-342900">
                  <a:buAutoNum type="arabicPeriod"/>
                </a:pPr>
                <a:r>
                  <a:rPr lang="ru-RU" dirty="0"/>
                  <a:t>Для каждого эпизода обучения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:</a:t>
                </a:r>
              </a:p>
              <a:p>
                <a:pPr marL="714375" indent="-396875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Получить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RU" dirty="0"/>
              </a:p>
              <a:p>
                <a:pPr marL="714375" indent="-396875">
                  <a:buFont typeface="Arial" panose="020B0604020202020204" pitchFamily="34" charset="0"/>
                  <a:buChar char="•"/>
                </a:pPr>
                <a:r>
                  <a:rPr lang="ru-RU" dirty="0"/>
                  <a:t>Передать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в </a:t>
                </a:r>
                <a:r>
                  <a:rPr lang="ru-RU" b="1" dirty="0"/>
                  <a:t>основную </a:t>
                </a:r>
                <a:r>
                  <a:rPr lang="ru-RU" dirty="0"/>
                  <a:t>сеть</a:t>
                </a:r>
                <a:r>
                  <a:rPr lang="ru-RU" b="1" dirty="0"/>
                  <a:t> каждого </a:t>
                </a:r>
                <a:r>
                  <a:rPr lang="ru-RU" dirty="0"/>
                  <a:t>исполнителя и получить действие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ru-RU" dirty="0"/>
                  <a:t> по текущему приближению стратегии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RU" dirty="0"/>
              </a:p>
              <a:p>
                <a:pPr marL="714375" indent="-396875">
                  <a:buFont typeface="Arial" panose="020B0604020202020204" pitchFamily="34" charset="0"/>
                  <a:buChar char="•"/>
                </a:pPr>
                <a:r>
                  <a:rPr lang="ru-RU" dirty="0"/>
                  <a:t>Выполнить действие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и получить награду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RU" dirty="0"/>
                  <a:t> </a:t>
                </a:r>
                <a:r>
                  <a:rPr lang="ru-RU" dirty="0"/>
                  <a:t>и следующее состояние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RU" dirty="0"/>
              </a:p>
              <a:p>
                <a:pPr marL="714375" indent="-396875">
                  <a:buFont typeface="Arial" panose="020B0604020202020204" pitchFamily="34" charset="0"/>
                  <a:buChar char="•"/>
                </a:pPr>
                <a:r>
                  <a:rPr lang="ru-RU" dirty="0"/>
                  <a:t>Сохранить в буфере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Если буфер полон заменить по правилу </a:t>
                </a:r>
                <a:r>
                  <a:rPr lang="en-US" dirty="0"/>
                  <a:t>FIFO.</a:t>
                </a:r>
              </a:p>
              <a:p>
                <a:pPr marL="714375" indent="-396875">
                  <a:buFont typeface="Arial" panose="020B0604020202020204" pitchFamily="34" charset="0"/>
                  <a:buChar char="•"/>
                </a:pPr>
                <a:r>
                  <a:rPr lang="ru-RU" dirty="0"/>
                  <a:t>Получить </a:t>
                </a:r>
                <a:r>
                  <a:rPr lang="ru-RU" dirty="0" err="1"/>
                  <a:t>минибатч</a:t>
                </a:r>
                <a:r>
                  <a:rPr lang="ru-RU" dirty="0"/>
                  <a:t> из буфера для обучения</a:t>
                </a:r>
              </a:p>
              <a:p>
                <a:pPr marL="714375" indent="-396875">
                  <a:buFont typeface="Arial" panose="020B0604020202020204" pitchFamily="34" charset="0"/>
                  <a:buChar char="•"/>
                </a:pPr>
                <a:r>
                  <a:rPr lang="ru-RU" dirty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RU" dirty="0"/>
                  <a:t>-</a:t>
                </a:r>
                <a:r>
                  <a:rPr lang="ru-RU" dirty="0" err="1"/>
                  <a:t>го</a:t>
                </a:r>
                <a:r>
                  <a:rPr lang="ru-RU" dirty="0"/>
                  <a:t> кортежа из </a:t>
                </a:r>
                <a:r>
                  <a:rPr lang="ru-RU" dirty="0" err="1"/>
                  <a:t>минибатча</a:t>
                </a:r>
                <a:r>
                  <a:rPr lang="ru-RU" dirty="0"/>
                  <a:t>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RU" dirty="0"/>
                  <a:t>, </a:t>
                </a:r>
                <a:r>
                  <a:rPr lang="ru-RU" dirty="0"/>
                  <a:t>передав в </a:t>
                </a:r>
                <a:r>
                  <a:rPr lang="ru-RU" b="1" dirty="0"/>
                  <a:t>целевую</a:t>
                </a:r>
                <a:r>
                  <a:rPr lang="ru-RU" dirty="0"/>
                  <a:t> сеть критика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RU" dirty="0"/>
                  <a:t>.</a:t>
                </a:r>
              </a:p>
              <a:p>
                <a:pPr marL="714375" indent="-396875">
                  <a:buFont typeface="Arial" panose="020B0604020202020204" pitchFamily="34" charset="0"/>
                  <a:buChar char="•"/>
                </a:pPr>
                <a:r>
                  <a:rPr lang="ru-RU" dirty="0"/>
                  <a:t>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RU" dirty="0"/>
              </a:p>
              <a:p>
                <a:pPr marL="714375" indent="-396875">
                  <a:buFont typeface="Arial" panose="020B0604020202020204" pitchFamily="34" charset="0"/>
                  <a:buChar char="•"/>
                </a:pPr>
                <a:r>
                  <a:rPr lang="ru-RU" dirty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-го кортежа из </a:t>
                </a:r>
                <a:r>
                  <a:rPr lang="ru-RU" dirty="0" err="1"/>
                  <a:t>минибатча</a:t>
                </a:r>
                <a:r>
                  <a:rPr lang="ru-RU" dirty="0"/>
                  <a:t>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RU" dirty="0"/>
                  <a:t> </a:t>
                </a:r>
                <a:r>
                  <a:rPr lang="ru-RU" dirty="0"/>
                  <a:t>передав в </a:t>
                </a:r>
                <a:r>
                  <a:rPr lang="ru-RU" b="1" dirty="0"/>
                  <a:t>основную</a:t>
                </a:r>
                <a:r>
                  <a:rPr lang="ru-RU" dirty="0"/>
                  <a:t> сеть критика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RU" dirty="0"/>
                  <a:t>.</a:t>
                </a:r>
              </a:p>
              <a:p>
                <a:pPr marL="714375" indent="-396875">
                  <a:buFont typeface="Arial" panose="020B0604020202020204" pitchFamily="34" charset="0"/>
                  <a:buChar char="•"/>
                </a:pPr>
                <a:r>
                  <a:rPr lang="ru-RU" dirty="0"/>
                  <a:t>Вычислить функцию потерь критика </a:t>
                </a:r>
              </a:p>
              <a:p>
                <a:pPr marL="3175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RU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7BCCA-4040-A548-9AB9-B3ABA7FBB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67" y="1233519"/>
                <a:ext cx="8573267" cy="3349315"/>
              </a:xfrm>
              <a:prstGeom prst="rect">
                <a:avLst/>
              </a:prstGeom>
              <a:blipFill>
                <a:blip r:embed="rId3"/>
                <a:stretch>
                  <a:fillRect l="-148" b="-3018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209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547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MADDPG – </a:t>
            </a:r>
            <a:r>
              <a:rPr lang="ru-RU" dirty="0"/>
              <a:t>алгоритм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7BCCA-4040-A548-9AB9-B3ABA7FBBABC}"/>
                  </a:ext>
                </a:extLst>
              </p:cNvPr>
              <p:cNvSpPr txBox="1"/>
              <p:nvPr/>
            </p:nvSpPr>
            <p:spPr>
              <a:xfrm>
                <a:off x="227067" y="1233519"/>
                <a:ext cx="8573267" cy="213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Обновить веса </a:t>
                </a:r>
                <a:r>
                  <a:rPr lang="ru-RU" b="1" dirty="0"/>
                  <a:t>основной</a:t>
                </a:r>
                <a:r>
                  <a:rPr lang="ru-RU" dirty="0"/>
                  <a:t> сети критика с использованием функции потерь критика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Вычислить функции потерь всех исполнителей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RU" dirty="0"/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RU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Обновить веса основной сети исполнителей с использованием функции потерь исполнителей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Обновить веса целевых сетей критика и исполнителей по принципу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27BCCA-4040-A548-9AB9-B3ABA7FBB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67" y="1233519"/>
                <a:ext cx="8573267" cy="2137188"/>
              </a:xfrm>
              <a:prstGeom prst="rect">
                <a:avLst/>
              </a:prstGeom>
              <a:blipFill>
                <a:blip r:embed="rId3"/>
                <a:stretch>
                  <a:fillRect l="-148" t="-8235" b="-411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437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Практика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C9B4D-CD05-0B40-B6EF-45AD1F92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3" y="1212084"/>
            <a:ext cx="8106862" cy="307460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Практика</a:t>
            </a:r>
            <a:endParaRPr dirty="0"/>
          </a:p>
        </p:txBody>
      </p:sp>
      <p:graphicFrame>
        <p:nvGraphicFramePr>
          <p:cNvPr id="390" name="Google Shape;390;p69"/>
          <p:cNvGraphicFramePr/>
          <p:nvPr/>
        </p:nvGraphicFramePr>
        <p:xfrm>
          <a:off x="952500" y="1372744"/>
          <a:ext cx="7239000" cy="349304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Реализация алгоритма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MADDPG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среды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StarCraft II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9D91A99-E6C2-1446-B0AE-01D1BB0E4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52" y="2235438"/>
            <a:ext cx="4363345" cy="1654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7C290-848E-F942-821D-490164A8C7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545"/>
          <a:stretch/>
        </p:blipFill>
        <p:spPr>
          <a:xfrm>
            <a:off x="5523221" y="1857236"/>
            <a:ext cx="2546818" cy="2411241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B006B970-D668-4F44-8855-E8660EF47527}"/>
              </a:ext>
            </a:extLst>
          </p:cNvPr>
          <p:cNvSpPr/>
          <p:nvPr/>
        </p:nvSpPr>
        <p:spPr>
          <a:xfrm>
            <a:off x="4897256" y="3013595"/>
            <a:ext cx="349804" cy="349304"/>
          </a:xfrm>
          <a:prstGeom prst="plus">
            <a:avLst>
              <a:gd name="adj" fmla="val 34396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C89EDE-A2D5-E246-A90C-CF3A1A8C8A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416"/>
          <a:stretch/>
        </p:blipFill>
        <p:spPr>
          <a:xfrm>
            <a:off x="5523221" y="3838139"/>
            <a:ext cx="1129832" cy="111560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5225ABBC-AC6A-204B-B629-FA58666827B3}"/>
              </a:ext>
            </a:extLst>
          </p:cNvPr>
          <p:cNvSpPr/>
          <p:nvPr/>
        </p:nvSpPr>
        <p:spPr>
          <a:xfrm>
            <a:off x="4897256" y="4093825"/>
            <a:ext cx="349804" cy="349304"/>
          </a:xfrm>
          <a:prstGeom prst="plus">
            <a:avLst>
              <a:gd name="adj" fmla="val 34396"/>
            </a:avLst>
          </a:prstGeom>
          <a:solidFill>
            <a:schemeClr val="accent2">
              <a:lumMod val="10000"/>
              <a:lumOff val="9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8E2B277-7D76-7842-921B-E18FF1FBE771}"/>
              </a:ext>
            </a:extLst>
          </p:cNvPr>
          <p:cNvSpPr/>
          <p:nvPr/>
        </p:nvSpPr>
        <p:spPr>
          <a:xfrm>
            <a:off x="4660287" y="3758499"/>
            <a:ext cx="2434196" cy="1109893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78665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Домашнее задание</a:t>
            </a:r>
            <a:endParaRPr dirty="0"/>
          </a:p>
        </p:txBody>
      </p:sp>
      <p:graphicFrame>
        <p:nvGraphicFramePr>
          <p:cNvPr id="399" name="Google Shape;399;p70"/>
          <p:cNvGraphicFramePr/>
          <p:nvPr>
            <p:extLst>
              <p:ext uri="{D42A27DB-BD31-4B8C-83A1-F6EECF244321}">
                <p14:modId xmlns:p14="http://schemas.microsoft.com/office/powerpoint/2010/main" val="3999942366"/>
              </p:ext>
            </p:extLst>
          </p:nvPr>
        </p:nvGraphicFramePr>
        <p:xfrm>
          <a:off x="952500" y="1372744"/>
          <a:ext cx="7239000" cy="701020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/>
                        <a:t>Установить и настроить среду </a:t>
                      </a:r>
                      <a:r>
                        <a:rPr lang="en-US" sz="1400" dirty="0"/>
                        <a:t>SMAC</a:t>
                      </a:r>
                      <a:endParaRPr lang="ru-RU" sz="1400" dirty="0"/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4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dirty="0"/>
                        <a:t>Запустить приведенные примеры – получить обученные модели агентов</a:t>
                      </a:r>
                      <a:endParaRPr lang="en-US" sz="1400" dirty="0"/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126585"/>
                  </a:ext>
                </a:extLst>
              </a:tr>
            </a:tbl>
          </a:graphicData>
        </a:graphic>
      </p:graphicFrame>
      <p:pic>
        <p:nvPicPr>
          <p:cNvPr id="401" name="Google Shape;40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4016231"/>
            <a:ext cx="457256" cy="4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70"/>
          <p:cNvSpPr txBox="1"/>
          <p:nvPr/>
        </p:nvSpPr>
        <p:spPr>
          <a:xfrm>
            <a:off x="1435050" y="4037106"/>
            <a:ext cx="5559000" cy="46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Сроки выполнения:</a:t>
            </a:r>
            <a:r>
              <a:rPr lang="en-US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 1 </a:t>
            </a:r>
            <a:r>
              <a:rPr lang="ru-RU" sz="1300" b="1" dirty="0">
                <a:solidFill>
                  <a:srgbClr val="FF9900"/>
                </a:solidFill>
                <a:latin typeface="Roboto"/>
                <a:ea typeface="Roboto"/>
                <a:cs typeface="Roboto"/>
                <a:sym typeface="Roboto"/>
              </a:rPr>
              <a:t>неделя.</a:t>
            </a:r>
            <a:endParaRPr sz="1000" b="1" dirty="0">
              <a:solidFill>
                <a:srgbClr val="FF99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Список материалов для изучения</a:t>
            </a:r>
            <a:endParaRPr dirty="0"/>
          </a:p>
        </p:txBody>
      </p:sp>
      <p:sp>
        <p:nvSpPr>
          <p:cNvPr id="408" name="Google Shape;408;p71"/>
          <p:cNvSpPr txBox="1">
            <a:spLocks noGrp="1"/>
          </p:cNvSpPr>
          <p:nvPr>
            <p:ph type="body" idx="4294967295"/>
          </p:nvPr>
        </p:nvSpPr>
        <p:spPr>
          <a:xfrm>
            <a:off x="500550" y="1197863"/>
            <a:ext cx="7742400" cy="2372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11150">
              <a:buSzPts val="1300"/>
              <a:buFont typeface="Roboto"/>
              <a:buAutoNum type="arabicPeriod"/>
            </a:pPr>
            <a:r>
              <a:rPr lang="en-US" sz="1400" dirty="0">
                <a:latin typeface=""/>
                <a:hlinkClick r:id="rId3"/>
              </a:rPr>
              <a:t>Understanding Actor-Critic methods</a:t>
            </a:r>
            <a:endParaRPr lang="ru-RU" sz="1400" dirty="0"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400" dirty="0">
                <a:latin typeface=""/>
                <a:hlinkClick r:id="rId4"/>
              </a:rPr>
              <a:t>Демонстрация обучения нескольких агентов</a:t>
            </a:r>
            <a:endParaRPr lang="ru-RU" sz="1400" dirty="0"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400" b="0" i="0" u="none" strike="noStrike" dirty="0">
                <a:solidFill>
                  <a:srgbClr val="333333"/>
                </a:solidFill>
                <a:effectLst/>
                <a:latin typeface=""/>
                <a:hlinkClick r:id="rId5"/>
              </a:rPr>
              <a:t>Алгоритм MADDPG</a:t>
            </a:r>
            <a:endParaRPr lang="ru-RU" sz="1400" b="0" i="0" u="none" strike="noStrike" dirty="0">
              <a:solidFill>
                <a:srgbClr val="333333"/>
              </a:solidFill>
              <a:effectLst/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en-GB" sz="1400" b="0" dirty="0">
                <a:effectLst/>
                <a:latin typeface=""/>
                <a:hlinkClick r:id="rId6"/>
              </a:rPr>
              <a:t>Multi-Agent Actor-Critic for Mixed Cooperative-Competitive Environments </a:t>
            </a:r>
            <a:endParaRPr lang="en-GB" sz="1400" dirty="0"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en-GB" sz="1400" b="0" dirty="0">
                <a:effectLst/>
                <a:latin typeface=""/>
                <a:hlinkClick r:id="rId7"/>
              </a:rPr>
              <a:t>Decentralized Multi-Agent Reinforcement Learning </a:t>
            </a:r>
            <a:endParaRPr lang="en-GB" sz="1400" dirty="0"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400" dirty="0">
                <a:solidFill>
                  <a:srgbClr val="000007"/>
                </a:solidFill>
                <a:effectLst/>
                <a:latin typeface=""/>
                <a:hlinkClick r:id="rId8"/>
              </a:rPr>
              <a:t>Классификация задач </a:t>
            </a:r>
            <a:r>
              <a:rPr lang="ru-RU" sz="1400" dirty="0" err="1">
                <a:solidFill>
                  <a:srgbClr val="000007"/>
                </a:solidFill>
                <a:effectLst/>
                <a:latin typeface=""/>
                <a:hlinkClick r:id="rId8"/>
              </a:rPr>
              <a:t>мультиагентного</a:t>
            </a:r>
            <a:r>
              <a:rPr lang="ru-RU" sz="1400" dirty="0">
                <a:solidFill>
                  <a:srgbClr val="000007"/>
                </a:solidFill>
                <a:effectLst/>
                <a:latin typeface=""/>
                <a:hlinkClick r:id="rId8"/>
              </a:rPr>
              <a:t> обучения с подкреплением </a:t>
            </a:r>
            <a:endParaRPr lang="en-US" sz="1400" dirty="0">
              <a:solidFill>
                <a:srgbClr val="000007"/>
              </a:solidFill>
              <a:effectLst/>
              <a:latin typeface=""/>
            </a:endParaRPr>
          </a:p>
          <a:p>
            <a:pPr indent="-311150">
              <a:buSzPts val="1300"/>
              <a:buFont typeface="Roboto"/>
              <a:buAutoNum type="arabicPeriod"/>
            </a:pPr>
            <a:r>
              <a:rPr lang="ru-RU" sz="1400" dirty="0" err="1">
                <a:hlinkClick r:id="rId9"/>
              </a:rPr>
              <a:t>Мультиагентное</a:t>
            </a:r>
            <a:r>
              <a:rPr lang="ru-RU" sz="1400" dirty="0">
                <a:hlinkClick r:id="rId9"/>
              </a:rPr>
              <a:t> обучение с подкреплением, </a:t>
            </a:r>
            <a:r>
              <a:rPr lang="ru-RU" sz="1400" dirty="0" err="1">
                <a:hlinkClick r:id="rId9"/>
              </a:rPr>
              <a:t>Алфимцев</a:t>
            </a:r>
            <a:r>
              <a:rPr lang="ru-RU" sz="1400" dirty="0">
                <a:hlinkClick r:id="rId9"/>
              </a:rPr>
              <a:t>, 2021.</a:t>
            </a:r>
            <a:endParaRPr lang="ru-RU" sz="1400" dirty="0"/>
          </a:p>
          <a:p>
            <a:pPr marL="146050" indent="0">
              <a:buSzPts val="1300"/>
              <a:buNone/>
            </a:pPr>
            <a:endParaRPr lang="ru-RU" sz="1400" b="0" i="0" u="none" strike="noStrike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indent="-311150">
              <a:buSzPts val="1300"/>
              <a:buFont typeface="Roboto"/>
              <a:buAutoNum type="arabicPeriod"/>
            </a:pPr>
            <a:endParaRPr lang="en-US" sz="1300" dirty="0"/>
          </a:p>
          <a:p>
            <a:pPr indent="-311150">
              <a:buSzPts val="1300"/>
              <a:buFont typeface="Roboto"/>
              <a:buAutoNum type="arabicPeriod"/>
            </a:pPr>
            <a:endParaRPr lang="ru-RU" sz="1300" dirty="0"/>
          </a:p>
          <a:p>
            <a:pPr indent="-311150">
              <a:buSzPts val="1300"/>
              <a:buFont typeface="Roboto"/>
              <a:buAutoNum type="arabicPeriod"/>
            </a:pPr>
            <a:endParaRPr lang="en-GB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215" name="Google Shape;21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9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49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учебной группе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" sz="1500" b="1">
                <a:latin typeface="Roboto"/>
                <a:ea typeface="Roboto"/>
                <a:cs typeface="Roboto"/>
                <a:sym typeface="Roboto"/>
              </a:rPr>
              <a:t>канал группы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9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9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p4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9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9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4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9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2" name="Google Shape;232;p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9"/>
            <a:ext cx="330301" cy="33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9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9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4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50" y="2171500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900"/>
              <a:t>Вопросы?</a:t>
            </a:r>
            <a:endParaRPr/>
          </a:p>
        </p:txBody>
      </p:sp>
      <p:pic>
        <p:nvPicPr>
          <p:cNvPr id="415" name="Google Shape;415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997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72"/>
          <p:cNvSpPr txBox="1"/>
          <p:nvPr/>
        </p:nvSpPr>
        <p:spPr>
          <a:xfrm>
            <a:off x="143802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7" name="Google Shape;417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29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72"/>
          <p:cNvSpPr txBox="1"/>
          <p:nvPr/>
        </p:nvSpPr>
        <p:spPr>
          <a:xfrm>
            <a:off x="48067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3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/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постановку задачи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DDPG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его применения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44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51" name="Google Shape;451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114" y="2019850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77"/>
          <p:cNvSpPr txBox="1"/>
          <p:nvPr/>
        </p:nvSpPr>
        <p:spPr>
          <a:xfrm>
            <a:off x="1700240" y="2226352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77"/>
          <p:cNvSpPr txBox="1"/>
          <p:nvPr/>
        </p:nvSpPr>
        <p:spPr>
          <a:xfrm>
            <a:off x="1700240" y="3414189"/>
            <a:ext cx="499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 будете применять на практике то,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узнали на вебинаре?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4" name="Google Shape;454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950" y="3330152"/>
            <a:ext cx="845250" cy="84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722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ru" dirty="0"/>
              <a:t>ледующие вебинары</a:t>
            </a:r>
            <a:endParaRPr dirty="0"/>
          </a:p>
        </p:txBody>
      </p:sp>
      <p:sp>
        <p:nvSpPr>
          <p:cNvPr id="481" name="Google Shape;481;p80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482" name="Google Shape;482;p80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80"/>
          <p:cNvSpPr txBox="1">
            <a:spLocks noGrp="1"/>
          </p:cNvSpPr>
          <p:nvPr>
            <p:ph type="subTitle" idx="2"/>
          </p:nvPr>
        </p:nvSpPr>
        <p:spPr>
          <a:xfrm>
            <a:off x="3135425" y="2978825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41EC5-82A6-3B43-8FD1-EB7604F3534B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4" name="Google Shape;209;p48">
            <a:extLst>
              <a:ext uri="{FF2B5EF4-FFF2-40B4-BE49-F238E27FC236}">
                <a16:creationId xmlns:a16="http://schemas.microsoft.com/office/drawing/2014/main" id="{56B94854-2C27-FF48-B003-2FA0682B9C4D}"/>
              </a:ext>
            </a:extLst>
          </p:cNvPr>
          <p:cNvSpPr txBox="1">
            <a:spLocks/>
          </p:cNvSpPr>
          <p:nvPr/>
        </p:nvSpPr>
        <p:spPr>
          <a:xfrm>
            <a:off x="3135425" y="3272525"/>
            <a:ext cx="5095500" cy="1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  <a:defRPr sz="13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150" b="1" dirty="0" err="1"/>
              <a:t>Teamlead</a:t>
            </a:r>
            <a:r>
              <a:rPr lang="en-US" sz="1150" b="1" dirty="0"/>
              <a:t>, </a:t>
            </a:r>
            <a:r>
              <a:rPr lang="ru-RU" sz="1150" b="1" dirty="0"/>
              <a:t>главный инженер проекта – </a:t>
            </a:r>
            <a:r>
              <a:rPr lang="ru-RU" sz="1150" b="1" dirty="0" err="1"/>
              <a:t>НИИгазэкономика</a:t>
            </a:r>
            <a:endParaRPr lang="ru-RU" sz="1150" b="1" dirty="0"/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Опыт:</a:t>
            </a:r>
            <a:endParaRPr lang="ru-RU" sz="1150" dirty="0"/>
          </a:p>
          <a:p>
            <a:pPr marL="0" indent="0"/>
            <a:r>
              <a:rPr lang="ru-RU" sz="1150" dirty="0"/>
              <a:t>Более 15 лет занимался прикладной математикой и мат моделированием</a:t>
            </a:r>
          </a:p>
          <a:p>
            <a:pPr marL="0" indent="0"/>
            <a:r>
              <a:rPr lang="ru-RU" sz="1150" dirty="0"/>
              <a:t>(</a:t>
            </a:r>
            <a:r>
              <a:rPr lang="en-US" sz="1150" dirty="0"/>
              <a:t>Data Scientist) (Python, </a:t>
            </a:r>
            <a:r>
              <a:rPr lang="ru-RU" sz="1150" dirty="0"/>
              <a:t>С++) в НИИ ПАО Газпром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dirty="0"/>
              <a:t>Анализ временных рядов, эволюционное развитие сложных систем</a:t>
            </a:r>
          </a:p>
          <a:p>
            <a:pPr marL="0" indent="0"/>
            <a:endParaRPr lang="ru-RU" sz="1150" dirty="0"/>
          </a:p>
          <a:p>
            <a:pPr marL="0" indent="0"/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indent="0"/>
            <a:endParaRPr lang="en-US" sz="1150" b="1" dirty="0"/>
          </a:p>
          <a:p>
            <a:pPr marL="0" indent="0"/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</a:p>
          <a:p>
            <a:pPr marL="0" indent="0"/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EC2E5-09F0-AC4E-AED3-1C0F260DE54D}"/>
              </a:ext>
            </a:extLst>
          </p:cNvPr>
          <p:cNvSpPr txBox="1"/>
          <p:nvPr/>
        </p:nvSpPr>
        <p:spPr>
          <a:xfrm>
            <a:off x="500550" y="1575703"/>
            <a:ext cx="502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Google Sans"/>
              </a:rPr>
              <a:t>08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.0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9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.23 –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Частично наблюдаемые Марковские процессы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/>
          <p:nvPr/>
        </p:nvSpPr>
        <p:spPr>
          <a:xfrm>
            <a:off x="630000" y="2703050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8"/>
          <p:cNvSpPr txBox="1">
            <a:spLocks noGrp="1"/>
          </p:cNvSpPr>
          <p:nvPr>
            <p:ph type="title"/>
          </p:nvPr>
        </p:nvSpPr>
        <p:spPr>
          <a:xfrm>
            <a:off x="500550" y="821219"/>
            <a:ext cx="85206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-US" dirty="0"/>
              <a:t>Reinforcement learning.</a:t>
            </a:r>
            <a:br>
              <a:rPr lang="en-US" dirty="0"/>
            </a:br>
            <a:r>
              <a:rPr lang="ru-RU" dirty="0"/>
              <a:t>Обучение с двумя агентами</a:t>
            </a:r>
            <a:br>
              <a:rPr lang="ru-RU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p48"/>
          <p:cNvSpPr txBox="1">
            <a:spLocks noGrp="1"/>
          </p:cNvSpPr>
          <p:nvPr>
            <p:ph type="subTitle" idx="1"/>
          </p:nvPr>
        </p:nvSpPr>
        <p:spPr>
          <a:xfrm>
            <a:off x="500550" y="520133"/>
            <a:ext cx="7796700" cy="35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Тема вебинара</a:t>
            </a:r>
            <a:endParaRPr dirty="0"/>
          </a:p>
        </p:txBody>
      </p:sp>
      <p:sp>
        <p:nvSpPr>
          <p:cNvPr id="208" name="Google Shape;208;p48"/>
          <p:cNvSpPr txBox="1">
            <a:spLocks noGrp="1"/>
          </p:cNvSpPr>
          <p:nvPr>
            <p:ph type="subTitle" idx="2"/>
          </p:nvPr>
        </p:nvSpPr>
        <p:spPr>
          <a:xfrm>
            <a:off x="3082400" y="2703052"/>
            <a:ext cx="58563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Игорь Стурейко</a:t>
            </a:r>
            <a:endParaRPr dirty="0"/>
          </a:p>
        </p:txBody>
      </p:sp>
      <p:sp>
        <p:nvSpPr>
          <p:cNvPr id="209" name="Google Shape;209;p48"/>
          <p:cNvSpPr txBox="1">
            <a:spLocks noGrp="1"/>
          </p:cNvSpPr>
          <p:nvPr>
            <p:ph type="subTitle" idx="3"/>
          </p:nvPr>
        </p:nvSpPr>
        <p:spPr>
          <a:xfrm>
            <a:off x="3082400" y="3162350"/>
            <a:ext cx="5095500" cy="1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 err="1"/>
              <a:t>Teamlead</a:t>
            </a:r>
            <a:r>
              <a:rPr lang="ru-RU" sz="1150" b="1" dirty="0"/>
              <a:t>, главный инженер проекта –</a:t>
            </a:r>
            <a:r>
              <a:rPr lang="en-US" sz="1150" b="1" dirty="0"/>
              <a:t> </a:t>
            </a:r>
            <a:r>
              <a:rPr lang="ru-RU" sz="1150" b="1" dirty="0" err="1"/>
              <a:t>НИИгазэкономика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b="1" dirty="0"/>
              <a:t>Опыт: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dirty="0"/>
              <a:t>Б</a:t>
            </a:r>
            <a:r>
              <a:rPr lang="ru" sz="1150" dirty="0"/>
              <a:t>олее 15 лет занимался прикладной математикой и мат моделированием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(Data Scientist) (Python, С++) в НИИ ПАО Газпром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 dirty="0"/>
              <a:t>Анализ временных рядов, эволюционное развитие сложных систем</a:t>
            </a: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" b="1" dirty="0"/>
              <a:t>+7 (916) 156-07-82 (</a:t>
            </a:r>
            <a:r>
              <a:rPr lang="en-US" sz="1150" b="1" dirty="0" err="1"/>
              <a:t>whatsapp</a:t>
            </a:r>
            <a:r>
              <a:rPr lang="en-US" sz="1150" b="1" dirty="0"/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 b="1" dirty="0"/>
              <a:t>@</a:t>
            </a:r>
            <a:r>
              <a:rPr lang="en-US" sz="1150" b="1" dirty="0" err="1"/>
              <a:t>stureiko</a:t>
            </a:r>
            <a:r>
              <a:rPr lang="en-US" sz="1150" b="1" dirty="0"/>
              <a:t> (TG)</a:t>
            </a:r>
            <a:endParaRPr sz="11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9A103C-F3B2-9942-BE61-45E26582D7F9}"/>
              </a:ext>
            </a:extLst>
          </p:cNvPr>
          <p:cNvSpPr/>
          <p:nvPr/>
        </p:nvSpPr>
        <p:spPr>
          <a:xfrm>
            <a:off x="827107" y="2871470"/>
            <a:ext cx="1673385" cy="16467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Карта курса</a:t>
            </a:r>
            <a:endParaRPr dirty="0"/>
          </a:p>
        </p:txBody>
      </p:sp>
      <p:sp>
        <p:nvSpPr>
          <p:cNvPr id="250" name="Google Shape;250;p51"/>
          <p:cNvSpPr/>
          <p:nvPr/>
        </p:nvSpPr>
        <p:spPr>
          <a:xfrm>
            <a:off x="5805201" y="627325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Введение </a:t>
            </a:r>
            <a:r>
              <a:rPr lang="ru-RU" sz="1600">
                <a:solidFill>
                  <a:schemeClr val="bg1">
                    <a:lumMod val="50000"/>
                  </a:schemeClr>
                </a:solidFill>
                <a:latin typeface="Google Sans"/>
              </a:rPr>
              <a:t>в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1114103" y="2203040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Deep Reinforcement Learning</a:t>
            </a:r>
            <a:endParaRPr sz="1600" dirty="0">
              <a:solidFill>
                <a:schemeClr val="bg1">
                  <a:lumMod val="50000"/>
                </a:schemeClr>
              </a:solidFill>
              <a:latin typeface="Google Sans"/>
              <a:sym typeface="Roboto"/>
            </a:endParaRPr>
          </a:p>
        </p:txBody>
      </p:sp>
      <p:sp>
        <p:nvSpPr>
          <p:cNvPr id="252" name="Google Shape;252;p51"/>
          <p:cNvSpPr/>
          <p:nvPr/>
        </p:nvSpPr>
        <p:spPr>
          <a:xfrm>
            <a:off x="5205883" y="1847803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600" dirty="0">
                <a:solidFill>
                  <a:srgbClr val="1F1F1F"/>
                </a:solidFill>
                <a:latin typeface="Google Sans"/>
              </a:rPr>
              <a:t>Продвинутые </a:t>
            </a:r>
            <a:r>
              <a:rPr lang="ru-RU" sz="1600">
                <a:solidFill>
                  <a:srgbClr val="1F1F1F"/>
                </a:solidFill>
                <a:latin typeface="Google Sans"/>
              </a:rPr>
              <a:t>темы </a:t>
            </a:r>
            <a:r>
              <a:rPr lang="en-GB" sz="1600" dirty="0">
                <a:solidFill>
                  <a:srgbClr val="1F1F1F"/>
                </a:solidFill>
                <a:latin typeface="Google Sans"/>
              </a:rPr>
              <a:t>Reinforcement Learning</a:t>
            </a:r>
            <a:endParaRPr sz="1600" dirty="0">
              <a:solidFill>
                <a:srgbClr val="1F1F1F"/>
              </a:solidFill>
              <a:latin typeface="Google Sans"/>
              <a:sym typeface="Roboto"/>
            </a:endParaRPr>
          </a:p>
        </p:txBody>
      </p:sp>
      <p:sp>
        <p:nvSpPr>
          <p:cNvPr id="253" name="Google Shape;253;p51"/>
          <p:cNvSpPr/>
          <p:nvPr/>
        </p:nvSpPr>
        <p:spPr>
          <a:xfrm>
            <a:off x="500550" y="3936875"/>
            <a:ext cx="29706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Проектная работа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51"/>
          <p:cNvSpPr/>
          <p:nvPr/>
        </p:nvSpPr>
        <p:spPr>
          <a:xfrm>
            <a:off x="5407163" y="3137577"/>
            <a:ext cx="2473200" cy="579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Применение </a:t>
            </a:r>
            <a:r>
              <a:rPr lang="en-GB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RL </a:t>
            </a:r>
            <a:r>
              <a:rPr lang="ru-RU" sz="1600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в реальных задачах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51"/>
          <p:cNvCxnSpPr>
            <a:cxnSpLocks/>
            <a:stCxn id="251" idx="3"/>
            <a:endCxn id="252" idx="1"/>
          </p:cNvCxnSpPr>
          <p:nvPr/>
        </p:nvCxnSpPr>
        <p:spPr>
          <a:xfrm flipV="1">
            <a:off x="3587303" y="2137453"/>
            <a:ext cx="1618580" cy="35523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51"/>
          <p:cNvCxnSpPr>
            <a:stCxn id="250" idx="1"/>
            <a:endCxn id="251" idx="1"/>
          </p:cNvCxnSpPr>
          <p:nvPr/>
        </p:nvCxnSpPr>
        <p:spPr>
          <a:xfrm rot="10800000" flipV="1">
            <a:off x="1114103" y="916974"/>
            <a:ext cx="4691098" cy="1575715"/>
          </a:xfrm>
          <a:prstGeom prst="curvedConnector3">
            <a:avLst>
              <a:gd name="adj1" fmla="val 112347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51"/>
          <p:cNvCxnSpPr>
            <a:cxnSpLocks/>
            <a:stCxn id="252" idx="3"/>
            <a:endCxn id="254" idx="3"/>
          </p:cNvCxnSpPr>
          <p:nvPr/>
        </p:nvCxnSpPr>
        <p:spPr>
          <a:xfrm>
            <a:off x="7679083" y="2137453"/>
            <a:ext cx="201280" cy="1289774"/>
          </a:xfrm>
          <a:prstGeom prst="curvedConnector3">
            <a:avLst>
              <a:gd name="adj1" fmla="val 213573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51"/>
          <p:cNvCxnSpPr>
            <a:stCxn id="254" idx="1"/>
            <a:endCxn id="253" idx="3"/>
          </p:cNvCxnSpPr>
          <p:nvPr/>
        </p:nvCxnSpPr>
        <p:spPr>
          <a:xfrm rot="10800000" flipV="1">
            <a:off x="3471151" y="3427227"/>
            <a:ext cx="1936013" cy="7992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Маршрут вебинара</a:t>
            </a:r>
            <a:endParaRPr dirty="0"/>
          </a:p>
        </p:txBody>
      </p:sp>
      <p:sp>
        <p:nvSpPr>
          <p:cNvPr id="267" name="Google Shape;267;p52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52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MARL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52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>
                <a:latin typeface="STIXMathJax_Normal-italic"/>
              </a:rPr>
              <a:t>Алгоритм </a:t>
            </a:r>
            <a:r>
              <a:rPr lang="en-GB">
                <a:latin typeface="STIXMathJax_Normal-italic"/>
              </a:rPr>
              <a:t>DDPG</a:t>
            </a:r>
            <a:endParaRPr lang="en-GB" dirty="0">
              <a:latin typeface="STIXMathJax_Normal-italic"/>
              <a:sym typeface="Roboto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dirty="0">
                <a:latin typeface="STIXMathJax_Normal-italic"/>
                <a:sym typeface="Roboto"/>
              </a:rPr>
              <a:t>Применение </a:t>
            </a:r>
            <a:r>
              <a:rPr lang="en-GB" dirty="0">
                <a:latin typeface="STIXMathJax_Normal-italic"/>
                <a:sym typeface="Roboto"/>
              </a:rPr>
              <a:t>DDPG </a:t>
            </a:r>
            <a:r>
              <a:rPr lang="ru-RU" dirty="0">
                <a:latin typeface="STIXMathJax_Normal-italic"/>
                <a:sym typeface="Roboto"/>
              </a:rPr>
              <a:t>к </a:t>
            </a:r>
            <a:r>
              <a:rPr lang="en-GB" dirty="0">
                <a:latin typeface="STIXMathJax_Normal-italic"/>
                <a:sym typeface="Roboto"/>
              </a:rPr>
              <a:t>MARL</a:t>
            </a:r>
          </a:p>
        </p:txBody>
      </p:sp>
      <p:sp>
        <p:nvSpPr>
          <p:cNvPr id="271" name="Google Shape;271;p52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MADDPG </a:t>
            </a:r>
            <a:r>
              <a:rPr lang="ru-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 примере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StarCraft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52"/>
          <p:cNvCxnSpPr>
            <a:stCxn id="267" idx="1"/>
            <a:endCxn id="268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4" name="Google Shape;274;p52"/>
          <p:cNvCxnSpPr>
            <a:stCxn id="268" idx="1"/>
            <a:endCxn id="269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5" name="Google Shape;275;p52"/>
          <p:cNvCxnSpPr>
            <a:stCxn id="269" idx="1"/>
            <a:endCxn id="270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  <p:cxnSp>
        <p:nvCxnSpPr>
          <p:cNvPr id="276" name="Google Shape;276;p52"/>
          <p:cNvCxnSpPr>
            <a:stCxn id="270" idx="1"/>
            <a:endCxn id="271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83" name="Google Shape;283;p53"/>
          <p:cNvGraphicFramePr/>
          <p:nvPr>
            <p:extLst>
              <p:ext uri="{D42A27DB-BD31-4B8C-83A1-F6EECF244321}">
                <p14:modId xmlns:p14="http://schemas.microsoft.com/office/powerpoint/2010/main" val="1925703047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Понять постановку задачи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Алгоритм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DDPG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его применения для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</a:t>
                      </a:r>
                      <a:endParaRPr lang="en-GB"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5" name="Google Shape;285;p53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К концу занятия вы сможете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Смысл</a:t>
            </a:r>
            <a:endParaRPr/>
          </a:p>
        </p:txBody>
      </p:sp>
      <p:graphicFrame>
        <p:nvGraphicFramePr>
          <p:cNvPr id="291" name="Google Shape;291;p54"/>
          <p:cNvGraphicFramePr/>
          <p:nvPr>
            <p:extLst>
              <p:ext uri="{D42A27DB-BD31-4B8C-83A1-F6EECF244321}">
                <p14:modId xmlns:p14="http://schemas.microsoft.com/office/powerpoint/2010/main" val="359668780"/>
              </p:ext>
            </p:extLst>
          </p:nvPr>
        </p:nvGraphicFramePr>
        <p:xfrm>
          <a:off x="952500" y="1544194"/>
          <a:ext cx="7239000" cy="698608"/>
        </p:xfrm>
        <a:graphic>
          <a:graphicData uri="http://schemas.openxmlformats.org/drawingml/2006/table">
            <a:tbl>
              <a:tblPr>
                <a:noFill/>
                <a:tableStyleId>{B623574C-9AE7-4070-A081-93A97D88BCA6}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Понимать границы применимости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области его применения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Формулировать задачу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MARL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понимать какие составляющие входят в ее состав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3" name="Google Shape;293;p54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FF9900"/>
                </a:solidFill>
              </a:rPr>
              <a:t>Зачем вам это уметь</a:t>
            </a:r>
            <a:endParaRPr sz="15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6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900" dirty="0"/>
              <a:t>Постановка задачи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8450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10474</TotalTime>
  <Words>1202</Words>
  <Application>Microsoft Macintosh PowerPoint</Application>
  <PresentationFormat>On-screen Show (16:9)</PresentationFormat>
  <Paragraphs>217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STIXMathJax_Normal-italic</vt:lpstr>
      <vt:lpstr>source-serif-pro</vt:lpstr>
      <vt:lpstr>Google Sans</vt:lpstr>
      <vt:lpstr>Cambria Math</vt:lpstr>
      <vt:lpstr>Helvetica Neue</vt:lpstr>
      <vt:lpstr>Roboto</vt:lpstr>
      <vt:lpstr>Arial</vt:lpstr>
      <vt:lpstr>Courier New</vt:lpstr>
      <vt:lpstr>Fira Sans</vt:lpstr>
      <vt:lpstr>Светлая тема</vt:lpstr>
      <vt:lpstr>Светлая тема</vt:lpstr>
      <vt:lpstr>Reinforcement learning Многоагентное обучение </vt:lpstr>
      <vt:lpstr>Проверить, идет ли запись</vt:lpstr>
      <vt:lpstr>Правила вебинара</vt:lpstr>
      <vt:lpstr>Reinforcement learning. Обучение с двумя агентами  </vt:lpstr>
      <vt:lpstr>Карта курса</vt:lpstr>
      <vt:lpstr>Маршрут вебинара</vt:lpstr>
      <vt:lpstr>Цели вебинара</vt:lpstr>
      <vt:lpstr>Смысл</vt:lpstr>
      <vt:lpstr>Постановка задачи</vt:lpstr>
      <vt:lpstr>Прогресс развития</vt:lpstr>
      <vt:lpstr>Взаимодействие агентов</vt:lpstr>
      <vt:lpstr>Критерий оптимизации</vt:lpstr>
      <vt:lpstr>Модели</vt:lpstr>
      <vt:lpstr>Алгоритмы</vt:lpstr>
      <vt:lpstr>Multi Agent Reinforcement Learning</vt:lpstr>
      <vt:lpstr>Алгоритм DDPG</vt:lpstr>
      <vt:lpstr>DDPD – Deep Deterministic Policy Gradient</vt:lpstr>
      <vt:lpstr>Deterministic Policy Gradient Theorem</vt:lpstr>
      <vt:lpstr>DDPD – Deep Deterministic Policy Gradient</vt:lpstr>
      <vt:lpstr>Алгоритм iDDPG</vt:lpstr>
      <vt:lpstr>iDDPG – independent Deep Deterministic Policy Gradient</vt:lpstr>
      <vt:lpstr>Алгоритм MADDPG</vt:lpstr>
      <vt:lpstr>MADDPG – Multi Agent Deep Deterministic Policy Gradient with centralized Q</vt:lpstr>
      <vt:lpstr>MADDPG – алгоритм</vt:lpstr>
      <vt:lpstr>MADDPG – алгоритм</vt:lpstr>
      <vt:lpstr>Практика</vt:lpstr>
      <vt:lpstr>Практика</vt:lpstr>
      <vt:lpstr>Домашнее задание</vt:lpstr>
      <vt:lpstr>Список материалов для изучения</vt:lpstr>
      <vt:lpstr>Вопросы?</vt:lpstr>
      <vt:lpstr>Рефлексия</vt:lpstr>
      <vt:lpstr>Цели вебинара</vt:lpstr>
      <vt:lpstr>Рефлексия</vt:lpstr>
      <vt:lpstr>Заполните, пожалуйста, опрос о занятии по ссылке в чате</vt:lpstr>
      <vt:lpstr>Cледующие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 название темы вебинара </dc:title>
  <cp:lastModifiedBy>Стурейко Игорь Олегович</cp:lastModifiedBy>
  <cp:revision>78</cp:revision>
  <dcterms:modified xsi:type="dcterms:W3CDTF">2023-09-04T15:08:26Z</dcterms:modified>
</cp:coreProperties>
</file>