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2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48" r:id="rId11"/>
    <p:sldId id="344" r:id="rId12"/>
    <p:sldId id="343" r:id="rId13"/>
    <p:sldId id="372" r:id="rId14"/>
    <p:sldId id="354" r:id="rId15"/>
    <p:sldId id="373" r:id="rId16"/>
    <p:sldId id="350" r:id="rId17"/>
    <p:sldId id="362" r:id="rId18"/>
    <p:sldId id="374" r:id="rId19"/>
    <p:sldId id="366" r:id="rId20"/>
    <p:sldId id="355" r:id="rId21"/>
    <p:sldId id="363" r:id="rId22"/>
    <p:sldId id="376" r:id="rId23"/>
    <p:sldId id="367" r:id="rId24"/>
    <p:sldId id="356" r:id="rId25"/>
    <p:sldId id="377" r:id="rId26"/>
    <p:sldId id="368" r:id="rId27"/>
    <p:sldId id="359" r:id="rId28"/>
    <p:sldId id="360" r:id="rId29"/>
    <p:sldId id="361" r:id="rId30"/>
    <p:sldId id="378" r:id="rId31"/>
    <p:sldId id="278" r:id="rId32"/>
    <p:sldId id="279" r:id="rId33"/>
    <p:sldId id="280" r:id="rId34"/>
    <p:sldId id="281" r:id="rId35"/>
    <p:sldId id="282" r:id="rId36"/>
    <p:sldId id="283" r:id="rId37"/>
    <p:sldId id="365" r:id="rId38"/>
    <p:sldId id="287" r:id="rId39"/>
    <p:sldId id="289" r:id="rId40"/>
    <p:sldId id="337" r:id="rId4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Helvetica Neue" panose="02000503000000020004" pitchFamily="2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40"/>
    <a:srgbClr val="FF0000"/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0"/>
    <p:restoredTop sz="97146"/>
  </p:normalViewPr>
  <p:slideViewPr>
    <p:cSldViewPr snapToGrid="0">
      <p:cViewPr varScale="1">
        <p:scale>
          <a:sx n="207" d="100"/>
          <a:sy n="207" d="100"/>
        </p:scale>
        <p:origin x="168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36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39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0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61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65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9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022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8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272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320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560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61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346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3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41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15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22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0068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5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297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korea/awesome-r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t.me/c/1530284868/2747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Actor-Critic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Actor-Critic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07927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Loss: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≈−2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Google Shape;311;p57">
                <a:extLst>
                  <a:ext uri="{FF2B5EF4-FFF2-40B4-BE49-F238E27FC236}">
                    <a16:creationId xmlns:a16="http://schemas.microsoft.com/office/drawing/2014/main" id="{051E6E68-4317-2841-BFA7-5EE1361731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079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909EFE9-8AF8-534F-AFCA-B36C86C8D18F}"/>
              </a:ext>
            </a:extLst>
          </p:cNvPr>
          <p:cNvSpPr/>
          <p:nvPr/>
        </p:nvSpPr>
        <p:spPr>
          <a:xfrm>
            <a:off x="3970751" y="1076820"/>
            <a:ext cx="3288082" cy="565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765A9-AAE0-3141-9C7B-B21DF4F1C30F}"/>
              </a:ext>
            </a:extLst>
          </p:cNvPr>
          <p:cNvSpPr/>
          <p:nvPr/>
        </p:nvSpPr>
        <p:spPr>
          <a:xfrm>
            <a:off x="4473326" y="3596231"/>
            <a:ext cx="951705" cy="33753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271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DQN – </a:t>
            </a:r>
            <a:r>
              <a:rPr lang="ru-RU" dirty="0">
                <a:solidFill>
                  <a:srgbClr val="058D40"/>
                </a:solidFill>
                <a:latin typeface="Helvetica Neue" panose="02000503000000020004" pitchFamily="2" charset="0"/>
              </a:rPr>
              <a:t>достоинства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и </a:t>
            </a:r>
            <a:r>
              <a:rPr lang="ru-RU" dirty="0">
                <a:solidFill>
                  <a:srgbClr val="C00000"/>
                </a:solidFill>
                <a:latin typeface="Helvetica Neue" panose="02000503000000020004" pitchFamily="2" charset="0"/>
              </a:rPr>
              <a:t>недостатки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12291-7ABD-834A-95A3-323BA7CC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3" y="1259260"/>
            <a:ext cx="3496698" cy="3110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D6D5F7-B52A-834B-A19A-5A9527D71EF8}"/>
              </a:ext>
            </a:extLst>
          </p:cNvPr>
          <p:cNvSpPr txBox="1"/>
          <p:nvPr/>
        </p:nvSpPr>
        <p:spPr>
          <a:xfrm>
            <a:off x="6618215" y="1694587"/>
            <a:ext cx="212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C00000"/>
                </a:solidFill>
              </a:rPr>
              <a:t>Дискретное пространство действий</a:t>
            </a:r>
          </a:p>
          <a:p>
            <a:endParaRPr lang="ru-RU" sz="1800" dirty="0">
              <a:solidFill>
                <a:srgbClr val="C00000"/>
              </a:solidFill>
            </a:endParaRPr>
          </a:p>
          <a:p>
            <a:r>
              <a:rPr lang="ru-RU" sz="1800" dirty="0">
                <a:solidFill>
                  <a:srgbClr val="C00000"/>
                </a:solidFill>
              </a:rPr>
              <a:t>Сложно обучать </a:t>
            </a:r>
            <a:br>
              <a:rPr lang="ru-RU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Q-</a:t>
            </a:r>
            <a:r>
              <a:rPr lang="ru-RU" sz="1800" dirty="0">
                <a:solidFill>
                  <a:srgbClr val="C00000"/>
                </a:solidFill>
              </a:rPr>
              <a:t>функцию</a:t>
            </a:r>
            <a:endParaRPr lang="en-RU" sz="1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57A5D-043C-2047-9AAF-ADA1B20BE362}"/>
              </a:ext>
            </a:extLst>
          </p:cNvPr>
          <p:cNvSpPr txBox="1"/>
          <p:nvPr/>
        </p:nvSpPr>
        <p:spPr>
          <a:xfrm>
            <a:off x="951780" y="2275761"/>
            <a:ext cx="1891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58D40"/>
                </a:solidFill>
              </a:rPr>
              <a:t>Off-policy</a:t>
            </a:r>
          </a:p>
          <a:p>
            <a:endParaRPr lang="en-US" sz="1800" dirty="0">
              <a:solidFill>
                <a:srgbClr val="058D40"/>
              </a:solidFill>
            </a:endParaRPr>
          </a:p>
          <a:p>
            <a:r>
              <a:rPr lang="ru-RU" dirty="0">
                <a:solidFill>
                  <a:srgbClr val="058D40"/>
                </a:solidFill>
              </a:rPr>
              <a:t>Использование </a:t>
            </a:r>
            <a:br>
              <a:rPr lang="en-US" dirty="0">
                <a:solidFill>
                  <a:srgbClr val="058D40"/>
                </a:solidFill>
              </a:rPr>
            </a:br>
            <a:r>
              <a:rPr lang="en-US" dirty="0">
                <a:solidFill>
                  <a:srgbClr val="058D40"/>
                </a:solidFill>
              </a:rPr>
              <a:t>Experience replay</a:t>
            </a:r>
            <a:endParaRPr lang="en-RU" dirty="0">
              <a:solidFill>
                <a:srgbClr val="058D4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B2C0E7-6CD8-1445-AE87-37F092D54C9D}"/>
              </a:ext>
            </a:extLst>
          </p:cNvPr>
          <p:cNvSpPr/>
          <p:nvPr/>
        </p:nvSpPr>
        <p:spPr>
          <a:xfrm>
            <a:off x="2843193" y="3540999"/>
            <a:ext cx="118875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8D40"/>
                </a:solidFill>
              </a:rPr>
              <a:t>Advantages</a:t>
            </a:r>
            <a:endParaRPr lang="en-RU" dirty="0">
              <a:solidFill>
                <a:srgbClr val="058D4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86B4B-9083-7143-BCF3-5EDCF81A9773}"/>
              </a:ext>
            </a:extLst>
          </p:cNvPr>
          <p:cNvSpPr/>
          <p:nvPr/>
        </p:nvSpPr>
        <p:spPr>
          <a:xfrm>
            <a:off x="4928721" y="3010905"/>
            <a:ext cx="1411170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Disadvantages</a:t>
            </a:r>
            <a:endParaRPr lang="en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9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 -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алгоритм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2294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Задаем начальное приближение политики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Запускаем обучение. Для каждого эпизода:</a:t>
                </a:r>
              </a:p>
              <a:p>
                <a:pPr lvl="1"/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Действуя по текущей политике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получаем траекторию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, награды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и определяем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</a:p>
              <a:p>
                <a:pPr marL="603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lvl="1"/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Следуя по траектории обновляем веса модели по правилу:</a:t>
                </a:r>
              </a:p>
              <a:p>
                <a:pPr marL="603250" lvl="1" indent="0">
                  <a:buNone/>
                </a:pP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6032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22940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CB0B14A-99BE-E84C-AF7A-0DC79D0E341A}"/>
              </a:ext>
            </a:extLst>
          </p:cNvPr>
          <p:cNvSpPr/>
          <p:nvPr/>
        </p:nvSpPr>
        <p:spPr>
          <a:xfrm>
            <a:off x="4369482" y="3872392"/>
            <a:ext cx="1123055" cy="37435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48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REINFORCE – </a:t>
            </a:r>
            <a:r>
              <a:rPr lang="ru-RU" dirty="0">
                <a:solidFill>
                  <a:srgbClr val="058D40"/>
                </a:solidFill>
                <a:latin typeface="Helvetica Neue" panose="02000503000000020004" pitchFamily="2" charset="0"/>
              </a:rPr>
              <a:t>достоинства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и </a:t>
            </a:r>
            <a:r>
              <a:rPr lang="ru-RU" dirty="0">
                <a:solidFill>
                  <a:srgbClr val="C00000"/>
                </a:solidFill>
                <a:latin typeface="Helvetica Neue" panose="02000503000000020004" pitchFamily="2" charset="0"/>
              </a:rPr>
              <a:t>недостатки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F2FE1-3E2C-5C4B-AF56-86F7BE66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3" y="1259260"/>
            <a:ext cx="3496698" cy="3110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0CC0C1-A9FE-EB41-A092-234D3AB7B14E}"/>
              </a:ext>
            </a:extLst>
          </p:cNvPr>
          <p:cNvSpPr/>
          <p:nvPr/>
        </p:nvSpPr>
        <p:spPr>
          <a:xfrm>
            <a:off x="2843193" y="3540999"/>
            <a:ext cx="118875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8D40"/>
                </a:solidFill>
              </a:rPr>
              <a:t>Advantages</a:t>
            </a:r>
            <a:endParaRPr lang="en-RU" dirty="0">
              <a:solidFill>
                <a:srgbClr val="058D4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7CD40-723E-444D-BE52-EB87F5B42DE8}"/>
              </a:ext>
            </a:extLst>
          </p:cNvPr>
          <p:cNvSpPr/>
          <p:nvPr/>
        </p:nvSpPr>
        <p:spPr>
          <a:xfrm>
            <a:off x="4928721" y="3010905"/>
            <a:ext cx="1411170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Disadvantages</a:t>
            </a:r>
            <a:endParaRPr lang="en-RU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13310-70E5-8E4C-856E-67239DC65324}"/>
              </a:ext>
            </a:extLst>
          </p:cNvPr>
          <p:cNvSpPr txBox="1"/>
          <p:nvPr/>
        </p:nvSpPr>
        <p:spPr>
          <a:xfrm>
            <a:off x="362078" y="2107235"/>
            <a:ext cx="2786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58D40"/>
                </a:solidFill>
              </a:rPr>
              <a:t>Непрерывное пространство действий</a:t>
            </a:r>
          </a:p>
          <a:p>
            <a:endParaRPr lang="ru-RU" sz="1800" dirty="0">
              <a:solidFill>
                <a:srgbClr val="058D40"/>
              </a:solidFill>
            </a:endParaRPr>
          </a:p>
          <a:p>
            <a:r>
              <a:rPr lang="ru-RU" sz="1800" dirty="0">
                <a:solidFill>
                  <a:srgbClr val="058D40"/>
                </a:solidFill>
              </a:rPr>
              <a:t>Обучаем сразу политику</a:t>
            </a:r>
            <a:endParaRPr lang="en-RU" sz="1800" dirty="0">
              <a:solidFill>
                <a:srgbClr val="058D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FAB04-6711-1D4A-8216-7D228241E22C}"/>
              </a:ext>
            </a:extLst>
          </p:cNvPr>
          <p:cNvSpPr txBox="1"/>
          <p:nvPr/>
        </p:nvSpPr>
        <p:spPr>
          <a:xfrm>
            <a:off x="6585466" y="1676348"/>
            <a:ext cx="18914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On-policy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Не можем использовать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Experience replay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Не устойчив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Actor-Critic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6331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1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Политику приближаем по алгоритму 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REINFORCE </a:t>
                </a:r>
              </a:p>
              <a:p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Helvetica Neue" panose="02000503000000020004" pitchFamily="2" charset="0"/>
                  </a:rPr>
                  <a:t>Q</a:t>
                </a: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-функцию обновляем по 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DQN</a:t>
                </a: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14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633177"/>
              </a:xfrm>
              <a:prstGeom prst="rect">
                <a:avLst/>
              </a:prstGeom>
              <a:blipFill>
                <a:blip r:embed="rId3"/>
                <a:stretch>
                  <a:fillRect t="-13240" b="-1707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C7988FF-40E2-F54A-89FC-DEDA81D5CA37}"/>
              </a:ext>
            </a:extLst>
          </p:cNvPr>
          <p:cNvSpPr/>
          <p:nvPr/>
        </p:nvSpPr>
        <p:spPr>
          <a:xfrm>
            <a:off x="4516767" y="3716877"/>
            <a:ext cx="742565" cy="34980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9DAEF-403F-3B4A-98F1-8F59FFF6F4B9}"/>
              </a:ext>
            </a:extLst>
          </p:cNvPr>
          <p:cNvSpPr txBox="1"/>
          <p:nvPr/>
        </p:nvSpPr>
        <p:spPr>
          <a:xfrm>
            <a:off x="2811292" y="4222736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  <a:r>
              <a:rPr lang="en-RU" dirty="0"/>
              <a:t>ctor</a:t>
            </a:r>
          </a:p>
          <a:p>
            <a:pPr algn="ctr"/>
            <a:r>
              <a:rPr lang="en-RU" dirty="0"/>
              <a:t>(REINFORCE)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AA9AE3D-BD8F-2245-8802-89679BD3753C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4172562" y="4066682"/>
            <a:ext cx="715488" cy="417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6C9FC-C700-A449-9E55-19ACF6828FCB}"/>
              </a:ext>
            </a:extLst>
          </p:cNvPr>
          <p:cNvSpPr/>
          <p:nvPr/>
        </p:nvSpPr>
        <p:spPr>
          <a:xfrm>
            <a:off x="5277744" y="3716876"/>
            <a:ext cx="785524" cy="34980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5D214C-23EE-F649-AC48-72671663E8C2}"/>
              </a:ext>
            </a:extLst>
          </p:cNvPr>
          <p:cNvSpPr txBox="1"/>
          <p:nvPr/>
        </p:nvSpPr>
        <p:spPr>
          <a:xfrm>
            <a:off x="6554804" y="4136279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critic</a:t>
            </a:r>
            <a:endParaRPr lang="en-RU" dirty="0"/>
          </a:p>
          <a:p>
            <a:pPr algn="ctr"/>
            <a:r>
              <a:rPr lang="en-RU" dirty="0"/>
              <a:t>(DQN)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8251831-F1D3-F34B-A14C-FEA0B139F19D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670506" y="4066681"/>
            <a:ext cx="884298" cy="3312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6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Actor-Critic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алгоритм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989138"/>
                <a:ext cx="8801144" cy="363317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ru-RU" sz="1300" dirty="0"/>
                  <a:t>Инициализируем случайным образом сети </a:t>
                </a:r>
                <a:r>
                  <a:rPr lang="en-US" sz="1300" dirty="0"/>
                  <a:t>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sz="1300" dirty="0"/>
                  <a:t> </a:t>
                </a:r>
                <a:r>
                  <a:rPr lang="ru-RU" sz="1300" dirty="0"/>
                  <a:t>и </a:t>
                </a:r>
                <a:r>
                  <a:rPr lang="en-US" sz="1300" dirty="0"/>
                  <a:t>critic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весами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sz="1300" dirty="0"/>
                  <a:t> и целевые сети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и</a:t>
                </a: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3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RU" sz="13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RU" sz="1300" dirty="0"/>
              </a:p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ru-RU" sz="1300" dirty="0"/>
                  <a:t>Устанавливаем число эпизодов обучения </a:t>
                </a:r>
                <a:r>
                  <a:rPr lang="ru-RU" sz="1300" i="1" dirty="0"/>
                  <a:t>М</a:t>
                </a:r>
                <a:r>
                  <a:rPr lang="ru-RU" sz="1300" dirty="0"/>
                  <a:t> и для каждого эпизода выполняем:</a:t>
                </a:r>
                <a:endParaRPr lang="en-US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Действуем текущей политикой и получаем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RU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Находясь в состоянии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300" dirty="0"/>
                  <a:t> в соответствии с текущей политикой 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</m:oMath>
                </a14:m>
                <a:endParaRPr lang="ru-RU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Выполняем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300" dirty="0"/>
                  <a:t>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и переходим в следующее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Имея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/>
                  <a:t> </a:t>
                </a:r>
                <a:r>
                  <a:rPr lang="ru-RU" sz="1300" dirty="0"/>
                  <a:t>в соответствии с политикой 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Вычисляем </a:t>
                </a:r>
                <a:r>
                  <a:rPr lang="en-US" sz="1300" dirty="0"/>
                  <a:t>Loss </a:t>
                </a:r>
                <a:r>
                  <a:rPr lang="ru-RU" sz="1300" dirty="0"/>
                  <a:t>для обновления весов:</a:t>
                </a:r>
              </a:p>
              <a:p>
                <a:pPr marL="231298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  <a:p>
                <a:pPr marL="2312988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e>
                      </m:d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3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3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Обновляем веса</a:t>
                </a:r>
                <a:r>
                  <a:rPr lang="en-US" sz="1300" dirty="0"/>
                  <a:t>:</a:t>
                </a:r>
                <a:r>
                  <a:rPr lang="en-RU" sz="1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30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30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3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dirty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dirty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300" dirty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300" dirty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13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3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dirty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300" dirty="0"/>
                  <a:t> </a:t>
                </a:r>
                <a:endParaRPr lang="en-US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Обновляем целевые сети</a:t>
                </a:r>
                <a:br>
                  <a:rPr lang="ru-RU" sz="13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sz="1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RU" sz="1300" dirty="0"/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989138"/>
                <a:ext cx="8801144" cy="3633177"/>
              </a:xfrm>
              <a:prstGeom prst="rect">
                <a:avLst/>
              </a:prstGeom>
              <a:blipFill>
                <a:blip r:embed="rId3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095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Actor-Critic – </a:t>
            </a:r>
            <a:r>
              <a:rPr lang="ru-RU" dirty="0">
                <a:solidFill>
                  <a:srgbClr val="058D40"/>
                </a:solidFill>
                <a:latin typeface="Helvetica Neue" panose="02000503000000020004" pitchFamily="2" charset="0"/>
              </a:rPr>
              <a:t>достоинства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и </a:t>
            </a:r>
            <a:r>
              <a:rPr lang="ru-RU" dirty="0">
                <a:solidFill>
                  <a:srgbClr val="C00000"/>
                </a:solidFill>
                <a:latin typeface="Helvetica Neue" panose="02000503000000020004" pitchFamily="2" charset="0"/>
              </a:rPr>
              <a:t>недостатки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F2FE1-3E2C-5C4B-AF56-86F7BE66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3" y="1259260"/>
            <a:ext cx="3496698" cy="3110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0CC0C1-A9FE-EB41-A092-234D3AB7B14E}"/>
              </a:ext>
            </a:extLst>
          </p:cNvPr>
          <p:cNvSpPr/>
          <p:nvPr/>
        </p:nvSpPr>
        <p:spPr>
          <a:xfrm>
            <a:off x="2843193" y="3540999"/>
            <a:ext cx="118875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8D40"/>
                </a:solidFill>
              </a:rPr>
              <a:t>Advantages</a:t>
            </a:r>
            <a:endParaRPr lang="en-RU" dirty="0">
              <a:solidFill>
                <a:srgbClr val="058D4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7CD40-723E-444D-BE52-EB87F5B42DE8}"/>
              </a:ext>
            </a:extLst>
          </p:cNvPr>
          <p:cNvSpPr/>
          <p:nvPr/>
        </p:nvSpPr>
        <p:spPr>
          <a:xfrm>
            <a:off x="4928721" y="3010905"/>
            <a:ext cx="1411170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Disadvantages</a:t>
            </a:r>
            <a:endParaRPr lang="en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/>
              <p:nvPr/>
            </p:nvSpPr>
            <p:spPr>
              <a:xfrm>
                <a:off x="278792" y="2118066"/>
                <a:ext cx="278615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58D40"/>
                    </a:solidFill>
                  </a:rPr>
                  <a:t>Непрерывное пространство действий</a:t>
                </a:r>
              </a:p>
              <a:p>
                <a:endParaRPr lang="ru-RU" sz="1800" dirty="0">
                  <a:solidFill>
                    <a:srgbClr val="058D40"/>
                  </a:solidFill>
                </a:endParaRPr>
              </a:p>
              <a:p>
                <a:r>
                  <a:rPr lang="ru-RU" sz="1800" dirty="0">
                    <a:solidFill>
                      <a:srgbClr val="058D40"/>
                    </a:solidFill>
                  </a:rPr>
                  <a:t>Стабильнее обучение за счет использования двух ветвей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>
                    <a:solidFill>
                      <a:srgbClr val="058D40"/>
                    </a:solidFill>
                  </a:rPr>
                  <a:t> </a:t>
                </a:r>
                <a:r>
                  <a:rPr lang="ru-RU" sz="1800" dirty="0">
                    <a:solidFill>
                      <a:srgbClr val="058D4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800" dirty="0">
                  <a:solidFill>
                    <a:srgbClr val="058D4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92" y="2118066"/>
                <a:ext cx="2786159" cy="2031325"/>
              </a:xfrm>
              <a:prstGeom prst="rect">
                <a:avLst/>
              </a:prstGeom>
              <a:blipFill>
                <a:blip r:embed="rId4"/>
                <a:stretch>
                  <a:fillRect l="-2273" t="-1242" b="-372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AFAB04-6711-1D4A-8216-7D228241E22C}"/>
              </a:ext>
            </a:extLst>
          </p:cNvPr>
          <p:cNvSpPr txBox="1"/>
          <p:nvPr/>
        </p:nvSpPr>
        <p:spPr>
          <a:xfrm>
            <a:off x="6585466" y="1676348"/>
            <a:ext cx="1891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On-policy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Не можем использовать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Experience replay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Сложно обучать </a:t>
            </a:r>
            <a:br>
              <a:rPr lang="ru-RU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Q-</a:t>
            </a:r>
            <a:r>
              <a:rPr lang="ru-RU" dirty="0">
                <a:solidFill>
                  <a:srgbClr val="C00000"/>
                </a:solidFill>
              </a:rPr>
              <a:t>функцию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5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А2С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0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Advantage Actor-Critic (A2C)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4843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Введем функцию преимущества (</a:t>
                </a:r>
                <a:r>
                  <a:rPr lang="en-US" sz="14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advantage):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4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→     </m:t>
                      </m:r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484309"/>
              </a:xfrm>
              <a:prstGeom prst="rect">
                <a:avLst/>
              </a:prstGeom>
              <a:blipFill>
                <a:blip r:embed="rId3"/>
                <a:stretch>
                  <a:fillRect t="-13768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DE4EAD5-A3B6-204A-8B74-997D59481989}"/>
              </a:ext>
            </a:extLst>
          </p:cNvPr>
          <p:cNvSpPr/>
          <p:nvPr/>
        </p:nvSpPr>
        <p:spPr>
          <a:xfrm>
            <a:off x="3841706" y="3568009"/>
            <a:ext cx="742565" cy="34980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294E0-21A5-0945-9275-C487B9E56AA1}"/>
              </a:ext>
            </a:extLst>
          </p:cNvPr>
          <p:cNvSpPr txBox="1"/>
          <p:nvPr/>
        </p:nvSpPr>
        <p:spPr>
          <a:xfrm>
            <a:off x="3028374" y="432998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</a:t>
            </a:r>
            <a:r>
              <a:rPr lang="en-RU" dirty="0"/>
              <a:t>ctor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758779C-330D-5345-AA66-A5E1E09A9F86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631424" y="3917814"/>
            <a:ext cx="581565" cy="566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59D0AE-2EEE-B64A-BF76-CDCB2FEAFEBA}"/>
              </a:ext>
            </a:extLst>
          </p:cNvPr>
          <p:cNvSpPr/>
          <p:nvPr/>
        </p:nvSpPr>
        <p:spPr>
          <a:xfrm>
            <a:off x="4602683" y="3568008"/>
            <a:ext cx="2086552" cy="34980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EF295-261B-9041-AD65-A0D97D65F45C}"/>
              </a:ext>
            </a:extLst>
          </p:cNvPr>
          <p:cNvSpPr txBox="1"/>
          <p:nvPr/>
        </p:nvSpPr>
        <p:spPr>
          <a:xfrm>
            <a:off x="6222435" y="4206318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Advantage Critic</a:t>
            </a:r>
            <a:endParaRPr lang="en-RU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4C630C1-0BD1-F94B-976A-7DE742A8050E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5645959" y="3917813"/>
            <a:ext cx="576476" cy="442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8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Advantage Actor-Critic (A2C) 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алгоритм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5027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ru-RU" sz="1300" dirty="0"/>
                  <a:t>Инициализируем случайным образом сети </a:t>
                </a:r>
                <a:r>
                  <a:rPr lang="en-US" sz="1300" dirty="0"/>
                  <a:t>actor </a:t>
                </a:r>
                <a14:m>
                  <m:oMath xmlns:m="http://schemas.openxmlformats.org/officeDocument/2006/math">
                    <m:r>
                      <a:rPr lang="en-US" sz="13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dirty="0"/>
                  <a:t> </a:t>
                </a:r>
                <a:r>
                  <a:rPr lang="ru-RU" sz="1300" dirty="0"/>
                  <a:t>и </a:t>
                </a:r>
                <a:r>
                  <a:rPr lang="en-US" sz="1300" dirty="0"/>
                  <a:t>critic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весами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sz="1300" dirty="0"/>
                  <a:t> и целевые сети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и</a:t>
                </a: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3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RU" sz="13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RU" sz="1300" dirty="0"/>
              </a:p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ru-RU" sz="1300" dirty="0"/>
                  <a:t>Устанавливаем число эпизодов обучения </a:t>
                </a:r>
                <a:r>
                  <a:rPr lang="ru-RU" sz="1300" i="1" dirty="0"/>
                  <a:t>М</a:t>
                </a:r>
                <a:r>
                  <a:rPr lang="ru-RU" sz="1300" dirty="0"/>
                  <a:t> и для каждого эпизода выполняем:</a:t>
                </a:r>
                <a:endParaRPr lang="en-US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Действуем текущей политикой и получаем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RU" sz="1300" dirty="0"/>
              </a:p>
              <a:p>
                <a:pPr marL="668338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Проходим по всем возможным действиям от 1 до </a:t>
                </a:r>
                <a:r>
                  <a:rPr lang="en-US" sz="1300" i="1" dirty="0"/>
                  <a:t>T</a:t>
                </a:r>
                <a:r>
                  <a:rPr lang="ru-RU" sz="1300" dirty="0"/>
                  <a:t>:</a:t>
                </a:r>
              </a:p>
              <a:p>
                <a:pPr marL="981075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в соответствии с текущей политикой</a:t>
                </a:r>
              </a:p>
              <a:p>
                <a:pPr marL="981075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Выполняем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300" dirty="0"/>
                  <a:t>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300" dirty="0"/>
                  <a:t> </a:t>
                </a:r>
                <a:r>
                  <a:rPr lang="ru-RU" sz="1300" dirty="0"/>
                  <a:t>и переходим в следующее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ru-RU" sz="1300" dirty="0"/>
              </a:p>
              <a:p>
                <a:pPr marL="981075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Обновляем политику используя текущее приближение для </a:t>
                </a:r>
                <a:r>
                  <a:rPr lang="en-US" sz="1300" dirty="0"/>
                  <a:t>V</a:t>
                </a:r>
              </a:p>
              <a:p>
                <a:pPr marL="642937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sSup>
                            <m:sSup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3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13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3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3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00" dirty="0"/>
              </a:p>
              <a:p>
                <a:pPr marL="981075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Вычисляем </a:t>
                </a:r>
                <a:r>
                  <a:rPr lang="ru-RU" sz="1300" dirty="0" err="1"/>
                  <a:t>таргеты</a:t>
                </a:r>
                <a:r>
                  <a:rPr lang="ru-RU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sz="1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981075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Обновляем </a:t>
                </a:r>
                <a:r>
                  <a:rPr lang="en-US" sz="1300" dirty="0"/>
                  <a:t>V </a:t>
                </a:r>
                <a:r>
                  <a:rPr lang="ru-RU" sz="1300" dirty="0"/>
                  <a:t>функцию на базе полученных </a:t>
                </a:r>
                <a:r>
                  <a:rPr lang="ru-RU" sz="1300" dirty="0" err="1"/>
                  <a:t>таргетов</a:t>
                </a:r>
                <a:r>
                  <a:rPr lang="ru-RU" sz="1300" dirty="0"/>
                  <a:t>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1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p>
                                  <m:sSupPr>
                                    <m:ctrlP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RU" sz="13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3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sub>
                    </m:sSub>
                  </m:oMath>
                </a14:m>
                <a:endParaRPr lang="en-US" sz="1300" dirty="0"/>
              </a:p>
              <a:p>
                <a:pPr marL="981075" indent="-338138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Обновляем целевые сети</a:t>
                </a:r>
                <a:br>
                  <a:rPr lang="ru-RU" sz="13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sz="1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RU" sz="1300" dirty="0"/>
              </a:p>
              <a:p>
                <a:pPr marL="133350" indent="0">
                  <a:buNone/>
                </a:pPr>
                <a:endParaRPr lang="en-US" sz="13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Google Shape;311;p57">
                <a:extLst>
                  <a:ext uri="{FF2B5EF4-FFF2-40B4-BE49-F238E27FC236}">
                    <a16:creationId xmlns:a16="http://schemas.microsoft.com/office/drawing/2014/main" id="{8A36D44E-7C6A-5342-A463-32C67AE5582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26322"/>
                <a:ext cx="8801144" cy="3502720"/>
              </a:xfrm>
              <a:prstGeom prst="rect">
                <a:avLst/>
              </a:prstGeom>
              <a:blipFill>
                <a:blip r:embed="rId3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A2C – </a:t>
            </a:r>
            <a:r>
              <a:rPr lang="ru-RU" dirty="0">
                <a:solidFill>
                  <a:srgbClr val="058D40"/>
                </a:solidFill>
                <a:latin typeface="Helvetica Neue" panose="02000503000000020004" pitchFamily="2" charset="0"/>
              </a:rPr>
              <a:t>достоинства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и </a:t>
            </a:r>
            <a:r>
              <a:rPr lang="ru-RU" dirty="0">
                <a:solidFill>
                  <a:srgbClr val="C00000"/>
                </a:solidFill>
                <a:latin typeface="Helvetica Neue" panose="02000503000000020004" pitchFamily="2" charset="0"/>
              </a:rPr>
              <a:t>недостатки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F2FE1-3E2C-5C4B-AF56-86F7BE66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3" y="1259260"/>
            <a:ext cx="3496698" cy="3110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0CC0C1-A9FE-EB41-A092-234D3AB7B14E}"/>
              </a:ext>
            </a:extLst>
          </p:cNvPr>
          <p:cNvSpPr/>
          <p:nvPr/>
        </p:nvSpPr>
        <p:spPr>
          <a:xfrm>
            <a:off x="2843193" y="3540999"/>
            <a:ext cx="118875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8D40"/>
                </a:solidFill>
              </a:rPr>
              <a:t>Advantages</a:t>
            </a:r>
            <a:endParaRPr lang="en-RU" dirty="0">
              <a:solidFill>
                <a:srgbClr val="058D4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7CD40-723E-444D-BE52-EB87F5B42DE8}"/>
              </a:ext>
            </a:extLst>
          </p:cNvPr>
          <p:cNvSpPr/>
          <p:nvPr/>
        </p:nvSpPr>
        <p:spPr>
          <a:xfrm>
            <a:off x="4928721" y="3010905"/>
            <a:ext cx="1411170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Disadvantages</a:t>
            </a:r>
            <a:endParaRPr lang="en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/>
              <p:nvPr/>
            </p:nvSpPr>
            <p:spPr>
              <a:xfrm>
                <a:off x="278792" y="2118066"/>
                <a:ext cx="278615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58D40"/>
                    </a:solidFill>
                  </a:rPr>
                  <a:t>Непрерывное пространство действий</a:t>
                </a:r>
              </a:p>
              <a:p>
                <a:endParaRPr lang="ru-RU" sz="1800" dirty="0">
                  <a:solidFill>
                    <a:srgbClr val="058D40"/>
                  </a:solidFill>
                </a:endParaRPr>
              </a:p>
              <a:p>
                <a:r>
                  <a:rPr lang="ru-RU" sz="1800" dirty="0">
                    <a:solidFill>
                      <a:srgbClr val="058D40"/>
                    </a:solidFill>
                  </a:rPr>
                  <a:t>Стабильнее обучение за счет использования двух ветвей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>
                    <a:solidFill>
                      <a:srgbClr val="058D40"/>
                    </a:solidFill>
                  </a:rPr>
                  <a:t> </a:t>
                </a:r>
                <a:r>
                  <a:rPr lang="ru-RU" sz="1800" dirty="0">
                    <a:solidFill>
                      <a:srgbClr val="058D4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800" dirty="0">
                  <a:solidFill>
                    <a:srgbClr val="058D4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92" y="2118066"/>
                <a:ext cx="2786159" cy="2031325"/>
              </a:xfrm>
              <a:prstGeom prst="rect">
                <a:avLst/>
              </a:prstGeom>
              <a:blipFill>
                <a:blip r:embed="rId4"/>
                <a:stretch>
                  <a:fillRect l="-2273" t="-1242" b="-372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AFAB04-6711-1D4A-8216-7D228241E22C}"/>
              </a:ext>
            </a:extLst>
          </p:cNvPr>
          <p:cNvSpPr txBox="1"/>
          <p:nvPr/>
        </p:nvSpPr>
        <p:spPr>
          <a:xfrm>
            <a:off x="6585466" y="1676348"/>
            <a:ext cx="18914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On-policy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rgbClr val="C00000"/>
                </a:solidFill>
              </a:rPr>
              <a:t>Не можем использовать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Experience replay</a:t>
            </a:r>
          </a:p>
        </p:txBody>
      </p:sp>
    </p:spTree>
    <p:extLst>
      <p:ext uri="{BB962C8B-B14F-4D97-AF65-F5344CB8AC3E}">
        <p14:creationId xmlns:p14="http://schemas.microsoft.com/office/powerpoint/2010/main" val="325158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А</a:t>
            </a:r>
            <a:r>
              <a:rPr lang="en-US" sz="4900" dirty="0"/>
              <a:t>3</a:t>
            </a:r>
            <a:r>
              <a:rPr lang="ru-RU" sz="4900" dirty="0"/>
              <a:t>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56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Asynchronous Advantage Actor-Critic (A3C)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A7316-8887-4B42-890A-B2755A529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75" y="859784"/>
            <a:ext cx="6006649" cy="39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A3C – </a:t>
            </a:r>
            <a:r>
              <a:rPr lang="ru-RU" dirty="0">
                <a:solidFill>
                  <a:srgbClr val="058D40"/>
                </a:solidFill>
                <a:latin typeface="Helvetica Neue" panose="02000503000000020004" pitchFamily="2" charset="0"/>
              </a:rPr>
              <a:t>достоинства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и </a:t>
            </a:r>
            <a:r>
              <a:rPr lang="ru-RU" dirty="0">
                <a:solidFill>
                  <a:srgbClr val="C00000"/>
                </a:solidFill>
                <a:latin typeface="Helvetica Neue" panose="02000503000000020004" pitchFamily="2" charset="0"/>
              </a:rPr>
              <a:t>недостатки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F2FE1-3E2C-5C4B-AF56-86F7BE66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3" y="1259260"/>
            <a:ext cx="3496698" cy="3110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0CC0C1-A9FE-EB41-A092-234D3AB7B14E}"/>
              </a:ext>
            </a:extLst>
          </p:cNvPr>
          <p:cNvSpPr/>
          <p:nvPr/>
        </p:nvSpPr>
        <p:spPr>
          <a:xfrm>
            <a:off x="2843193" y="3540999"/>
            <a:ext cx="118875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8D40"/>
                </a:solidFill>
              </a:rPr>
              <a:t>Advantages</a:t>
            </a:r>
            <a:endParaRPr lang="en-RU" dirty="0">
              <a:solidFill>
                <a:srgbClr val="058D4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7CD40-723E-444D-BE52-EB87F5B42DE8}"/>
              </a:ext>
            </a:extLst>
          </p:cNvPr>
          <p:cNvSpPr/>
          <p:nvPr/>
        </p:nvSpPr>
        <p:spPr>
          <a:xfrm>
            <a:off x="4928721" y="3010905"/>
            <a:ext cx="1411170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Disadvantages</a:t>
            </a:r>
            <a:endParaRPr lang="en-RU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/>
              <p:nvPr/>
            </p:nvSpPr>
            <p:spPr>
              <a:xfrm>
                <a:off x="278792" y="1676348"/>
                <a:ext cx="278615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58D40"/>
                    </a:solidFill>
                  </a:rPr>
                  <a:t>Непрерывное пространство действий</a:t>
                </a:r>
                <a:endParaRPr lang="en-US" sz="1800" dirty="0">
                  <a:solidFill>
                    <a:srgbClr val="058D40"/>
                  </a:solidFill>
                </a:endParaRPr>
              </a:p>
              <a:p>
                <a:endParaRPr lang="en-US" sz="1800" dirty="0">
                  <a:solidFill>
                    <a:srgbClr val="058D40"/>
                  </a:solidFill>
                </a:endParaRPr>
              </a:p>
              <a:p>
                <a:r>
                  <a:rPr lang="en-US" sz="1800" dirty="0">
                    <a:solidFill>
                      <a:srgbClr val="058D40"/>
                    </a:solidFill>
                  </a:rPr>
                  <a:t>Off-policy</a:t>
                </a:r>
                <a:endParaRPr lang="ru-RU" sz="1800" dirty="0">
                  <a:solidFill>
                    <a:srgbClr val="058D40"/>
                  </a:solidFill>
                </a:endParaRPr>
              </a:p>
              <a:p>
                <a:endParaRPr lang="ru-RU" sz="1800" dirty="0">
                  <a:solidFill>
                    <a:srgbClr val="058D40"/>
                  </a:solidFill>
                </a:endParaRPr>
              </a:p>
              <a:p>
                <a:r>
                  <a:rPr lang="ru-RU" sz="1800" dirty="0">
                    <a:solidFill>
                      <a:srgbClr val="058D40"/>
                    </a:solidFill>
                  </a:rPr>
                  <a:t>Стабильнее обучение за счет использования двух ветвей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U" sz="1800" dirty="0">
                    <a:solidFill>
                      <a:srgbClr val="058D40"/>
                    </a:solidFill>
                  </a:rPr>
                  <a:t> </a:t>
                </a:r>
                <a:r>
                  <a:rPr lang="ru-RU" sz="1800" dirty="0">
                    <a:solidFill>
                      <a:srgbClr val="058D4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58D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800" dirty="0">
                  <a:solidFill>
                    <a:srgbClr val="058D4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92" y="1676348"/>
                <a:ext cx="2786159" cy="2585323"/>
              </a:xfrm>
              <a:prstGeom prst="rect">
                <a:avLst/>
              </a:prstGeom>
              <a:blipFill>
                <a:blip r:embed="rId4"/>
                <a:stretch>
                  <a:fillRect l="-2273" t="-980" b="-24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AFAB04-6711-1D4A-8216-7D228241E22C}"/>
              </a:ext>
            </a:extLst>
          </p:cNvPr>
          <p:cNvSpPr txBox="1"/>
          <p:nvPr/>
        </p:nvSpPr>
        <p:spPr>
          <a:xfrm>
            <a:off x="6392035" y="1837480"/>
            <a:ext cx="2397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C00000"/>
                </a:solidFill>
              </a:rPr>
              <a:t>Многопроцессорная обработка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ru-RU" sz="1800" dirty="0">
                <a:solidFill>
                  <a:srgbClr val="C00000"/>
                </a:solidFill>
              </a:rPr>
              <a:t>Нельзя использовать </a:t>
            </a:r>
            <a:r>
              <a:rPr lang="en-US" sz="1800" dirty="0">
                <a:solidFill>
                  <a:srgbClr val="C00000"/>
                </a:solidFill>
              </a:rPr>
              <a:t>Experience replay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0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38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935DC-781F-DD4F-A5AE-222C8D4A6119}"/>
              </a:ext>
            </a:extLst>
          </p:cNvPr>
          <p:cNvSpPr txBox="1"/>
          <p:nvPr/>
        </p:nvSpPr>
        <p:spPr>
          <a:xfrm>
            <a:off x="115057" y="1232922"/>
            <a:ext cx="8906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Deterministic Policy Gradient (DDPG) - </a:t>
            </a:r>
            <a:r>
              <a:rPr lang="ru-RU" dirty="0"/>
              <a:t>это алгоритм, который одновременно обучает </a:t>
            </a:r>
            <a:r>
              <a:rPr lang="en-GB" dirty="0"/>
              <a:t>Q-</a:t>
            </a:r>
            <a:r>
              <a:rPr lang="ru-RU" dirty="0"/>
              <a:t>функцию и политику. Он использует данные вне политики и уравнение Беллмана для изучения </a:t>
            </a:r>
            <a:r>
              <a:rPr lang="en-GB" dirty="0"/>
              <a:t>Q-</a:t>
            </a:r>
            <a:r>
              <a:rPr lang="ru-RU" dirty="0"/>
              <a:t>функции и использует </a:t>
            </a:r>
            <a:r>
              <a:rPr lang="en-GB" dirty="0"/>
              <a:t>Q-</a:t>
            </a:r>
            <a:r>
              <a:rPr lang="ru-RU" dirty="0"/>
              <a:t>функцию для изучения политики.</a:t>
            </a:r>
            <a:endParaRPr lang="en-US" dirty="0"/>
          </a:p>
          <a:p>
            <a:r>
              <a:rPr lang="en-GB" b="0" i="1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“Continuous Control With Deep Reinforcement Learning”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 (Lillicrap et al, 2015)</a:t>
            </a:r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/>
              <a:t>Q-</a:t>
            </a:r>
            <a:r>
              <a:rPr lang="ru-RU" dirty="0"/>
              <a:t>функция оценивает ожидаемое суммарное вознаграждение за выполнение определенного действия в данном состоянии, а сеть политики производит действия, максимизирующие </a:t>
            </a:r>
            <a:r>
              <a:rPr lang="en-GB" dirty="0"/>
              <a:t>Q-</a:t>
            </a:r>
            <a:r>
              <a:rPr lang="ru-RU" dirty="0"/>
              <a:t>значение.</a:t>
            </a:r>
            <a:endParaRPr lang="en-GB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Experience replay buffer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Actor &amp; Critic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Target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Exploration</a:t>
            </a:r>
          </a:p>
          <a:p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Deterministic Policy Gradient</a:t>
            </a:r>
            <a:r>
              <a:rPr lang="ru-RU" dirty="0"/>
              <a:t> </a:t>
            </a:r>
            <a:r>
              <a:rPr lang="en-US" dirty="0"/>
              <a:t>Theorem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311;p57">
                <a:extLst>
                  <a:ext uri="{FF2B5EF4-FFF2-40B4-BE49-F238E27FC236}">
                    <a16:creationId xmlns:a16="http://schemas.microsoft.com/office/drawing/2014/main" id="{4F390D4B-928B-6548-A1C5-268947086F8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Policy Gradient Theorem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e>
                          </m:eqAr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Будем искать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оптимальную детерминированную политику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где </a:t>
                </a:r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– размер </a:t>
                </a:r>
                <a:r>
                  <a:rPr lang="ru-RU" sz="16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батча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</a:t>
                </a: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Для аппроксимации функции </a:t>
                </a:r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используем уравнение Беллмана.</a:t>
                </a: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4" name="Google Shape;311;p57">
                <a:extLst>
                  <a:ext uri="{FF2B5EF4-FFF2-40B4-BE49-F238E27FC236}">
                    <a16:creationId xmlns:a16="http://schemas.microsoft.com/office/drawing/2014/main" id="{4F390D4B-928B-6548-A1C5-268947086F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b="-1527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67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/>
              <p:nvPr/>
            </p:nvSpPr>
            <p:spPr>
              <a:xfrm>
                <a:off x="115057" y="878674"/>
                <a:ext cx="8906093" cy="402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случайным образом сети </a:t>
                </a:r>
                <a:r>
                  <a:rPr lang="en-US" sz="1200" dirty="0"/>
                  <a:t>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и </a:t>
                </a:r>
                <a:r>
                  <a:rPr lang="en-US" sz="1200" dirty="0"/>
                  <a:t>critic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весами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sz="1200" dirty="0"/>
                  <a:t> и целевые сети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RU" sz="1200" dirty="0"/>
              </a:p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</a:t>
                </a:r>
                <a:r>
                  <a:rPr lang="en-RU" sz="1200" i="1" dirty="0"/>
                  <a:t>Replay Buffer</a:t>
                </a:r>
                <a:r>
                  <a:rPr lang="en-US" sz="1200" i="1" dirty="0"/>
                  <a:t> - R</a:t>
                </a:r>
                <a:endParaRPr lang="en-RU" sz="1200" i="1" dirty="0"/>
              </a:p>
              <a:p>
                <a:pPr marL="342900" indent="-342900">
                  <a:buAutoNum type="arabicPeriod"/>
                </a:pPr>
                <a:r>
                  <a:rPr lang="en-RU" sz="1200" dirty="0"/>
                  <a:t> </a:t>
                </a:r>
                <a:r>
                  <a:rPr lang="ru-RU" sz="1200" dirty="0"/>
                  <a:t>Устанавливаем число эпизодов обучения </a:t>
                </a:r>
                <a:r>
                  <a:rPr lang="ru-RU" sz="1200" i="1" dirty="0"/>
                  <a:t>М</a:t>
                </a:r>
                <a:r>
                  <a:rPr lang="ru-RU" sz="1200" dirty="0"/>
                  <a:t> и для каждого эпизода выполняем:</a:t>
                </a:r>
                <a:endParaRPr lang="en-US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Инициализируем случайный процесс (шум) для исследования пространства действий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ru-RU" sz="1200" dirty="0"/>
                  <a:t> (Орнштейна-Уленбека)</a:t>
                </a:r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Действуем текущей политикой и получаем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Проходим по всем возможным действиям от 1 до </a:t>
                </a:r>
                <a:r>
                  <a:rPr lang="en-US" sz="1200" i="1" dirty="0"/>
                  <a:t>T</a:t>
                </a:r>
                <a:r>
                  <a:rPr lang="ru-RU" sz="1200" dirty="0"/>
                  <a:t>: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 соответствии с текущей политикой и шумом (разведка)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Выполняем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dirty="0"/>
                  <a:t>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переходим в следующее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Помещаем в память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из памяти случайный </a:t>
                </a:r>
                <a:r>
                  <a:rPr lang="ru-RU" sz="1200" dirty="0" err="1"/>
                  <a:t>минибатч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∈[1,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242424"/>
                  </a:solidFill>
                  <a:latin typeface="source-serif-pro"/>
                </a:endParaRP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</a:t>
                </a:r>
                <a:r>
                  <a:rPr lang="ru-RU" sz="1200" dirty="0" err="1"/>
                  <a:t>таргеты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критика используя </a:t>
                </a:r>
                <a:r>
                  <a:rPr lang="ru-RU" sz="1200" dirty="0" err="1"/>
                  <a:t>лосс</a:t>
                </a:r>
                <a:r>
                  <a:rPr lang="ru-RU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</a:t>
                </a:r>
                <a:r>
                  <a:rPr lang="ru-RU" sz="1200" dirty="0" err="1"/>
                  <a:t>актора</a:t>
                </a:r>
                <a:r>
                  <a:rPr lang="ru-RU" sz="1200" dirty="0"/>
                  <a:t> используя </a:t>
                </a:r>
                <a:r>
                  <a:rPr lang="en-RU" sz="1200" dirty="0"/>
                  <a:t>policy gradient: </a:t>
                </a:r>
                <a:br>
                  <a:rPr lang="en-RU" sz="1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≈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ru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целевые сети</a:t>
                </a:r>
                <a:br>
                  <a:rPr lang="ru-RU" sz="1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sz="12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Уменьшаем шум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RU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" y="878674"/>
                <a:ext cx="8906093" cy="4023794"/>
              </a:xfrm>
              <a:prstGeom prst="rect">
                <a:avLst/>
              </a:prstGeom>
              <a:blipFill>
                <a:blip r:embed="rId3"/>
                <a:stretch>
                  <a:fillRect b="-3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20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DDPG – </a:t>
            </a:r>
            <a:r>
              <a:rPr lang="ru-RU" dirty="0">
                <a:solidFill>
                  <a:srgbClr val="058D40"/>
                </a:solidFill>
                <a:latin typeface="Helvetica Neue" panose="02000503000000020004" pitchFamily="2" charset="0"/>
              </a:rPr>
              <a:t>достоинства</a:t>
            </a:r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 и </a:t>
            </a:r>
            <a:r>
              <a:rPr lang="ru-RU" dirty="0">
                <a:solidFill>
                  <a:srgbClr val="C00000"/>
                </a:solidFill>
                <a:latin typeface="Helvetica Neue" panose="02000503000000020004" pitchFamily="2" charset="0"/>
              </a:rPr>
              <a:t>недостатки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F2FE1-3E2C-5C4B-AF56-86F7BE66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93" y="1259260"/>
            <a:ext cx="3496698" cy="31102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0CC0C1-A9FE-EB41-A092-234D3AB7B14E}"/>
              </a:ext>
            </a:extLst>
          </p:cNvPr>
          <p:cNvSpPr/>
          <p:nvPr/>
        </p:nvSpPr>
        <p:spPr>
          <a:xfrm>
            <a:off x="2843193" y="3540999"/>
            <a:ext cx="118875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8D40"/>
                </a:solidFill>
              </a:rPr>
              <a:t>Advantages</a:t>
            </a:r>
            <a:endParaRPr lang="en-RU" dirty="0">
              <a:solidFill>
                <a:srgbClr val="058D4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/>
              <p:nvPr/>
            </p:nvSpPr>
            <p:spPr>
              <a:xfrm>
                <a:off x="278792" y="1119457"/>
                <a:ext cx="2786159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058D40"/>
                    </a:solidFill>
                  </a:rPr>
                  <a:t>Непрерывное пространство действий</a:t>
                </a:r>
                <a:endParaRPr lang="en-US" sz="1800" dirty="0">
                  <a:solidFill>
                    <a:srgbClr val="058D40"/>
                  </a:solidFill>
                </a:endParaRPr>
              </a:p>
              <a:p>
                <a:endParaRPr lang="en-US" sz="1800" dirty="0">
                  <a:solidFill>
                    <a:srgbClr val="058D40"/>
                  </a:solidFill>
                </a:endParaRPr>
              </a:p>
              <a:p>
                <a:r>
                  <a:rPr lang="en-US" sz="1800" dirty="0">
                    <a:solidFill>
                      <a:srgbClr val="058D40"/>
                    </a:solidFill>
                  </a:rPr>
                  <a:t>Off-policy</a:t>
                </a:r>
              </a:p>
              <a:p>
                <a:r>
                  <a:rPr lang="en-US" sz="1800" dirty="0">
                    <a:solidFill>
                      <a:srgbClr val="058D40"/>
                    </a:solidFill>
                  </a:rPr>
                  <a:t>Experience replay</a:t>
                </a:r>
                <a:endParaRPr lang="ru-RU" sz="1800" dirty="0">
                  <a:solidFill>
                    <a:srgbClr val="058D40"/>
                  </a:solidFill>
                </a:endParaRPr>
              </a:p>
              <a:p>
                <a:endParaRPr lang="ru-RU" sz="1800" dirty="0">
                  <a:solidFill>
                    <a:srgbClr val="058D40"/>
                  </a:solidFill>
                </a:endParaRPr>
              </a:p>
              <a:p>
                <a:r>
                  <a:rPr lang="ru-RU" sz="1800" dirty="0">
                    <a:solidFill>
                      <a:srgbClr val="058D40"/>
                    </a:solidFill>
                  </a:rPr>
                  <a:t>Стабильнее обучение за счет использования </a:t>
                </a:r>
                <a:r>
                  <a:rPr lang="en-US" sz="1800" dirty="0">
                    <a:solidFill>
                      <a:srgbClr val="058D40"/>
                    </a:solidFill>
                  </a:rPr>
                  <a:t> </a:t>
                </a:r>
                <a:br>
                  <a:rPr lang="ru-RU" sz="1800" dirty="0">
                    <a:solidFill>
                      <a:srgbClr val="058D40"/>
                    </a:solidFill>
                  </a:rPr>
                </a:br>
                <a:r>
                  <a:rPr lang="ru-RU" sz="1800" dirty="0">
                    <a:solidFill>
                      <a:srgbClr val="058D40"/>
                    </a:solidFill>
                  </a:rPr>
                  <a:t>суперпозиции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58D4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58D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58D4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rgbClr val="058D4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rgbClr val="058D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58D4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58D4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58D4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58D4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rgbClr val="058D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solidFill>
                    <a:srgbClr val="058D40"/>
                  </a:solidFill>
                </a:endParaRPr>
              </a:p>
              <a:p>
                <a:endParaRPr lang="en-RU" sz="1800" dirty="0">
                  <a:solidFill>
                    <a:srgbClr val="058D40"/>
                  </a:solidFill>
                </a:endParaRPr>
              </a:p>
              <a:p>
                <a:r>
                  <a:rPr lang="ru-RU" sz="1800" dirty="0">
                    <a:solidFill>
                      <a:srgbClr val="058D40"/>
                    </a:solidFill>
                  </a:rPr>
                  <a:t>Реализация проще чем </a:t>
                </a:r>
                <a:r>
                  <a:rPr lang="en-US" sz="1800" dirty="0">
                    <a:solidFill>
                      <a:srgbClr val="058D40"/>
                    </a:solidFill>
                  </a:rPr>
                  <a:t>A3C</a:t>
                </a:r>
                <a:endParaRPr lang="en-RU" sz="1800" dirty="0">
                  <a:solidFill>
                    <a:srgbClr val="058D4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13310-70E5-8E4C-856E-67239DC6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92" y="1119457"/>
                <a:ext cx="2786159" cy="3693319"/>
              </a:xfrm>
              <a:prstGeom prst="rect">
                <a:avLst/>
              </a:prstGeom>
              <a:blipFill>
                <a:blip r:embed="rId4"/>
                <a:stretch>
                  <a:fillRect l="-2273" t="-1031" r="-455" b="-171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AFAB04-6711-1D4A-8216-7D228241E22C}"/>
              </a:ext>
            </a:extLst>
          </p:cNvPr>
          <p:cNvSpPr txBox="1"/>
          <p:nvPr/>
        </p:nvSpPr>
        <p:spPr>
          <a:xfrm>
            <a:off x="6392035" y="1837480"/>
            <a:ext cx="239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C00000"/>
                </a:solidFill>
              </a:rPr>
              <a:t>Работает </a:t>
            </a:r>
            <a:r>
              <a:rPr lang="ru-RU" sz="1800" b="1" dirty="0">
                <a:solidFill>
                  <a:srgbClr val="C00000"/>
                </a:solidFill>
              </a:rPr>
              <a:t>только</a:t>
            </a:r>
            <a:r>
              <a:rPr lang="ru-RU" sz="1800" dirty="0">
                <a:solidFill>
                  <a:srgbClr val="C00000"/>
                </a:solidFill>
              </a:rPr>
              <a:t> с непрерывным пространством действий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5425B-2F57-5E44-879F-DCF9AAEFC640}"/>
              </a:ext>
            </a:extLst>
          </p:cNvPr>
          <p:cNvSpPr/>
          <p:nvPr/>
        </p:nvSpPr>
        <p:spPr>
          <a:xfrm>
            <a:off x="4890292" y="2967986"/>
            <a:ext cx="1449599" cy="331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Disadvantages</a:t>
            </a:r>
            <a:endParaRPr lang="en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>
            <p:extLst>
              <p:ext uri="{D42A27DB-BD31-4B8C-83A1-F6EECF244321}">
                <p14:modId xmlns:p14="http://schemas.microsoft.com/office/powerpoint/2010/main" val="3658001691"/>
              </p:ext>
            </p:extLst>
          </p:nvPr>
        </p:nvGraphicFramePr>
        <p:xfrm>
          <a:off x="952500" y="137274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А2С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А3С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88829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1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2588235875"/>
              </p:ext>
            </p:extLst>
          </p:nvPr>
        </p:nvGraphicFramePr>
        <p:xfrm>
          <a:off x="952500" y="1372744"/>
          <a:ext cx="7239000" cy="33527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/>
                        <a:t>Преобразовать алгоритмы к ООП виду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ru-RU" sz="1300" dirty="0">
                <a:hlinkClick r:id="rId3"/>
              </a:rPr>
              <a:t>Список ресурсов</a:t>
            </a: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300" dirty="0" err="1">
                <a:hlinkClick r:id="rId4"/>
              </a:rPr>
              <a:t>Лю</a:t>
            </a:r>
            <a:r>
              <a:rPr lang="ru-RU" sz="1300" dirty="0">
                <a:hlinkClick r:id="rId4"/>
              </a:rPr>
              <a:t> Ю. (Х.) Обучение с подкреплением на </a:t>
            </a:r>
            <a:r>
              <a:rPr lang="en-GB" sz="1300" dirty="0" err="1">
                <a:hlinkClick r:id="rId4"/>
              </a:rPr>
              <a:t>PyTorch</a:t>
            </a:r>
            <a:r>
              <a:rPr lang="en-GB" sz="1300" dirty="0">
                <a:hlinkClick r:id="rId4"/>
              </a:rPr>
              <a:t>: </a:t>
            </a:r>
            <a:r>
              <a:rPr lang="ru-RU" sz="1300" dirty="0">
                <a:hlinkClick r:id="rId4"/>
              </a:rPr>
              <a:t>сборник рецептов / пер. с англ. А. А. </a:t>
            </a:r>
            <a:r>
              <a:rPr lang="ru-RU" sz="1300" dirty="0" err="1">
                <a:hlinkClick r:id="rId4"/>
              </a:rPr>
              <a:t>Слинкина</a:t>
            </a:r>
            <a:r>
              <a:rPr lang="ru-RU" sz="1300" dirty="0">
                <a:hlinkClick r:id="rId4"/>
              </a:rPr>
              <a:t>. – М.: ДМК Пресс, 2020. – 282 с. </a:t>
            </a: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341291895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Собрать лучшие части от алгоритмов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А2С и А3С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до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1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04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9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.23 – </a:t>
            </a:r>
            <a:r>
              <a:rPr lang="ru-RU" dirty="0" err="1">
                <a:latin typeface="Roboto" panose="02000000000000000000" pitchFamily="2" charset="0"/>
              </a:rPr>
              <a:t>Мультиагентное</a:t>
            </a:r>
            <a:r>
              <a:rPr lang="ru-RU" dirty="0">
                <a:latin typeface="Roboto" panose="02000000000000000000" pitchFamily="2" charset="0"/>
              </a:rPr>
              <a:t> обучение</a:t>
            </a:r>
            <a:endParaRPr lang="ru-RU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en-US" dirty="0"/>
              <a:t>Actor-Critic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rgbClr val="1F1F1F"/>
                </a:solidFill>
                <a:latin typeface="Google Sans"/>
              </a:rPr>
              <a:t>Deep 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Продвинутые темы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Reinforcement Learning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Возьмем лучшее от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DQN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REINFORCE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A2C 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A3C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TIXMathJax_Normal-italic"/>
                <a:ea typeface="Roboto"/>
                <a:cs typeface="Roboto"/>
                <a:sym typeface="Roboto"/>
              </a:rPr>
              <a:t>А если еще улучшить - </a:t>
            </a:r>
            <a:r>
              <a:rPr lang="en-US" dirty="0">
                <a:latin typeface="STIXMathJax_Normal-italic"/>
                <a:ea typeface="Roboto"/>
                <a:cs typeface="Roboto"/>
                <a:sym typeface="Roboto"/>
              </a:rPr>
              <a:t>DDPG</a:t>
            </a:r>
            <a:endParaRPr sz="1300" dirty="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Дальнейший путь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улучшения специфичных задач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309291409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Собрать лучшие части от алгоритмов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DQN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REINFORCE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алгоритм А2С и А3С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пути улучшения алгоритма до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307940028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задачам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мультиагентного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обучения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базу для перехода к задачам частично-наблюдаемых процессов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49523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Algorithms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37754D-06AD-304D-9055-81474C19CB62}"/>
              </a:ext>
            </a:extLst>
          </p:cNvPr>
          <p:cNvGrpSpPr/>
          <p:nvPr/>
        </p:nvGrpSpPr>
        <p:grpSpPr>
          <a:xfrm>
            <a:off x="1100181" y="1068918"/>
            <a:ext cx="7321337" cy="3675024"/>
            <a:chOff x="1100181" y="1068918"/>
            <a:chExt cx="7321337" cy="36750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7AC6D5-07DF-4C46-8ABA-991007203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181" y="1068918"/>
              <a:ext cx="7321337" cy="3675024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7F8C51-F572-1C4C-99AA-40E22EBBA3F7}"/>
                </a:ext>
              </a:extLst>
            </p:cNvPr>
            <p:cNvSpPr/>
            <p:nvPr/>
          </p:nvSpPr>
          <p:spPr>
            <a:xfrm>
              <a:off x="2864919" y="3447922"/>
              <a:ext cx="859167" cy="288436"/>
            </a:xfrm>
            <a:prstGeom prst="roundRect">
              <a:avLst/>
            </a:prstGeom>
            <a:solidFill>
              <a:srgbClr val="FF0000">
                <a:alpha val="18039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FC48BEE-5DF9-D046-BC60-07E98966091D}"/>
                </a:ext>
              </a:extLst>
            </p:cNvPr>
            <p:cNvSpPr/>
            <p:nvPr/>
          </p:nvSpPr>
          <p:spPr>
            <a:xfrm>
              <a:off x="1336822" y="3662717"/>
              <a:ext cx="859167" cy="288436"/>
            </a:xfrm>
            <a:prstGeom prst="roundRect">
              <a:avLst/>
            </a:prstGeom>
            <a:solidFill>
              <a:srgbClr val="FF0000">
                <a:alpha val="18039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/>
            </a:p>
          </p:txBody>
        </p:sp>
      </p:grpSp>
    </p:spTree>
    <p:extLst>
      <p:ext uri="{BB962C8B-B14F-4D97-AF65-F5344CB8AC3E}">
        <p14:creationId xmlns:p14="http://schemas.microsoft.com/office/powerpoint/2010/main" val="3717948777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10318</TotalTime>
  <Words>1509</Words>
  <Application>Microsoft Macintosh PowerPoint</Application>
  <PresentationFormat>On-screen Show (16:9)</PresentationFormat>
  <Paragraphs>286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Roboto</vt:lpstr>
      <vt:lpstr>Cambria Math</vt:lpstr>
      <vt:lpstr>Arial</vt:lpstr>
      <vt:lpstr>Courier New</vt:lpstr>
      <vt:lpstr>Google Sans</vt:lpstr>
      <vt:lpstr>source-serif-pro</vt:lpstr>
      <vt:lpstr>Helvetica Neue</vt:lpstr>
      <vt:lpstr>STIXMathJax_Normal-italic</vt:lpstr>
      <vt:lpstr>Светлая тема</vt:lpstr>
      <vt:lpstr>Светлая тема</vt:lpstr>
      <vt:lpstr>Reinforcement learning Actor-Critic</vt:lpstr>
      <vt:lpstr>Проверить, идет ли запись</vt:lpstr>
      <vt:lpstr>Правила вебинара</vt:lpstr>
      <vt:lpstr>Reinforcement learning. Actor-Critic </vt:lpstr>
      <vt:lpstr>Карта курса</vt:lpstr>
      <vt:lpstr>Маршрут вебинара</vt:lpstr>
      <vt:lpstr>Цели вебинара</vt:lpstr>
      <vt:lpstr>Смысл</vt:lpstr>
      <vt:lpstr>Algorithms</vt:lpstr>
      <vt:lpstr>Алгоритм Actor-Critic</vt:lpstr>
      <vt:lpstr>DQN</vt:lpstr>
      <vt:lpstr>DQN – достоинства и недостатки</vt:lpstr>
      <vt:lpstr>REINFORCE - алгоритм</vt:lpstr>
      <vt:lpstr>REINFORCE – достоинства и недостатки</vt:lpstr>
      <vt:lpstr>Actor-Critic</vt:lpstr>
      <vt:lpstr>Actor-Critic алгоритм</vt:lpstr>
      <vt:lpstr>Actor-Critic – достоинства и недостатки</vt:lpstr>
      <vt:lpstr>Алгоритм А2С</vt:lpstr>
      <vt:lpstr>Advantage Actor-Critic (A2C)</vt:lpstr>
      <vt:lpstr>Advantage Actor-Critic (A2C) алгоритм</vt:lpstr>
      <vt:lpstr>A2C – достоинства и недостатки</vt:lpstr>
      <vt:lpstr>Алгоритм А3С</vt:lpstr>
      <vt:lpstr>Asynchronous Advantage Actor-Critic (A3C)</vt:lpstr>
      <vt:lpstr>A3C – достоинства и недостатки</vt:lpstr>
      <vt:lpstr>Алгоритм DDPG</vt:lpstr>
      <vt:lpstr>DDPD – Deep Deterministic Policy Gradient</vt:lpstr>
      <vt:lpstr>Deterministic Policy Gradient Theorem</vt:lpstr>
      <vt:lpstr>DDPD – Deep Deterministic Policy Gradient</vt:lpstr>
      <vt:lpstr>DDPG – достоинства и недостатки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76</cp:revision>
  <dcterms:modified xsi:type="dcterms:W3CDTF">2023-08-31T15:23:07Z</dcterms:modified>
</cp:coreProperties>
</file>