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Roboto"/>
      <p:regular r:id="rId52"/>
      <p:bold r:id="rId53"/>
      <p:italic r:id="rId54"/>
      <p:boldItalic r:id="rId55"/>
    </p:embeddedFont>
    <p:embeddedFont>
      <p:font typeface="Archivo"/>
      <p:regular r:id="rId56"/>
      <p:bold r:id="rId57"/>
      <p:italic r:id="rId58"/>
      <p:boldItalic r:id="rId59"/>
    </p:embeddedFont>
    <p:embeddedFont>
      <p:font typeface="Cambria Math"/>
      <p:regular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  <p:ext uri="GoogleSlidesCustomDataVersion2">
      <go:slidesCustomData xmlns:go="http://customooxmlschemas.google.com/" r:id="rId61" roundtripDataSignature="AMtx7mgUrNtrm1JiaPjlwaJQ1RQ8kq1Q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B54017-7DE0-4635-A28A-DE0F76322AD4}">
  <a:tblStyle styleId="{DEB54017-7DE0-4635-A28A-DE0F76322A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1002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ambriaMath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5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-italic.fntdata"/><Relationship Id="rId13" Type="http://schemas.openxmlformats.org/officeDocument/2006/relationships/slide" Target="slides/slide7.xml"/><Relationship Id="rId57" Type="http://schemas.openxmlformats.org/officeDocument/2006/relationships/font" Target="fonts/Archivo-bold.fntdata"/><Relationship Id="rId12" Type="http://schemas.openxmlformats.org/officeDocument/2006/relationships/slide" Target="slides/slide6.xml"/><Relationship Id="rId56" Type="http://schemas.openxmlformats.org/officeDocument/2006/relationships/font" Target="fonts/Archivo-regular.fntdata"/><Relationship Id="rId15" Type="http://schemas.openxmlformats.org/officeDocument/2006/relationships/slide" Target="slides/slide9.xml"/><Relationship Id="rId59" Type="http://schemas.openxmlformats.org/officeDocument/2006/relationships/font" Target="fonts/Archivo-boldItalic.fntdata"/><Relationship Id="rId14" Type="http://schemas.openxmlformats.org/officeDocument/2006/relationships/slide" Target="slides/slide8.xml"/><Relationship Id="rId58" Type="http://schemas.openxmlformats.org/officeDocument/2006/relationships/font" Target="fonts/Archiv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214a253b2_0_2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214a253b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214a253b2_0_28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214a253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214a253b2_0_35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214a253b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3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3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f214a253b2_0_4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f214a253b2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f214a253b2_0_49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f214a253b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f214a253b2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f214a253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f214a253b2_0_7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f214a253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214a253b2_0_14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214a253b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9"/>
          <p:cNvPicPr preferRelativeResize="0"/>
          <p:nvPr/>
        </p:nvPicPr>
        <p:blipFill rotWithShape="1">
          <a:blip r:embed="rId2">
            <a:alphaModFix/>
          </a:blip>
          <a:srcRect b="0" l="99" r="98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9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39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8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48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9" name="Google Shape;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 1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f214a253b2_0_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3" name="Google Shape;53;g2f214a253b2_0_140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g2f214a253b2_0_140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55" name="Google Shape;55;g2f214a253b2_0_140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56" name="Google Shape;56;g2f214a253b2_0_140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g2f214a253b2_0_140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1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0" name="Google Shape;20;p41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1" name="Google Shape;21;p41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1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7" name="Google Shape;2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3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idx="1" type="body"/>
          </p:nvPr>
        </p:nvSpPr>
        <p:spPr>
          <a:xfrm>
            <a:off x="165100" y="736482"/>
            <a:ext cx="8578850" cy="3918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400"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400"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800"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800"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800"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800"/>
            </a:lvl9pPr>
          </a:lstStyle>
          <a:p/>
        </p:txBody>
      </p:sp>
      <p:sp>
        <p:nvSpPr>
          <p:cNvPr id="35" name="Google Shape;35;p45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5"/>
          <p:cNvSpPr txBox="1"/>
          <p:nvPr>
            <p:ph type="title"/>
          </p:nvPr>
        </p:nvSpPr>
        <p:spPr>
          <a:xfrm>
            <a:off x="165100" y="185639"/>
            <a:ext cx="3225800" cy="363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2400">
                <a:solidFill>
                  <a:srgbClr val="0230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5"/>
          <p:cNvSpPr/>
          <p:nvPr/>
        </p:nvSpPr>
        <p:spPr>
          <a:xfrm>
            <a:off x="203200" y="4387850"/>
            <a:ext cx="1676400" cy="552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5"/>
          <p:cNvSpPr txBox="1"/>
          <p:nvPr>
            <p:ph idx="12" type="sldNum"/>
          </p:nvPr>
        </p:nvSpPr>
        <p:spPr>
          <a:xfrm>
            <a:off x="8649222" y="4665946"/>
            <a:ext cx="498446" cy="486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47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i="0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Relationship Id="rId4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42.png"/><Relationship Id="rId6" Type="http://schemas.openxmlformats.org/officeDocument/2006/relationships/image" Target="../media/image39.png"/><Relationship Id="rId7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Relationship Id="rId6" Type="http://schemas.openxmlformats.org/officeDocument/2006/relationships/image" Target="../media/image44.png"/><Relationship Id="rId7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Relationship Id="rId5" Type="http://schemas.openxmlformats.org/officeDocument/2006/relationships/image" Target="../media/image4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otus.ru</a:t>
            </a:r>
            <a:endParaRPr/>
          </a:p>
        </p:txBody>
      </p:sp>
      <p:sp>
        <p:nvSpPr>
          <p:cNvPr id="63" name="Google Shape;63;p1"/>
          <p:cNvSpPr txBox="1"/>
          <p:nvPr>
            <p:ph type="title"/>
          </p:nvPr>
        </p:nvSpPr>
        <p:spPr>
          <a:xfrm>
            <a:off x="944650" y="1471328"/>
            <a:ext cx="7839132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ML для финансового анализа</a:t>
            </a:r>
            <a:br>
              <a:rPr lang="ru-RU" sz="2000"/>
            </a:br>
            <a:br>
              <a:rPr lang="ru-RU" sz="2000"/>
            </a:br>
            <a:r>
              <a:rPr lang="ru-RU" sz="2000"/>
              <a:t>Основы статистики и временных рядов в анализе финансов</a:t>
            </a:r>
            <a:r>
              <a:rPr lang="ru-RU" sz="4000"/>
              <a:t>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Вопросы</a:t>
            </a: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Какую метрику выбрать, чтобы оценить зарплату в стране?</a:t>
            </a:r>
            <a:endParaRPr/>
          </a:p>
          <a:p>
            <a:pPr indent="-323850" lvl="0" marL="457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Какую метрику выбрать, чтобы оценить зарплату senior-разработчика на рынке?</a:t>
            </a:r>
            <a:endParaRPr/>
          </a:p>
          <a:p>
            <a:pPr indent="-323850" lvl="0" marL="457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Какую метрику выбрать, чтобы найти популярные товары в магазине сегодня?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963" y="2345712"/>
            <a:ext cx="2846630" cy="211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Основные понятия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29525" y="1069533"/>
            <a:ext cx="4447068" cy="121256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90090"/>
              <a:buNone/>
            </a:pPr>
            <a:r>
              <a:rPr b="1" lang="ru-RU" sz="1800"/>
              <a:t>Отклонение от среднего (дисперсия)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9009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35135"/>
              <a:buNone/>
            </a:pPr>
            <a:r>
              <a:rPr lang="ru-RU" sz="1200"/>
              <a:t>Отражает, на сколько данные отклоняются от среднего значения. 	                   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5120361" y="1882915"/>
            <a:ext cx="3320140" cy="523220"/>
          </a:xfrm>
          <a:prstGeom prst="rect">
            <a:avLst/>
          </a:prstGeom>
          <a:solidFill>
            <a:srgbClr val="00B050">
              <a:alpha val="2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[1,2,3,4,4,4,5,5,5,6,6,6,6,7,7,7,8,</a:t>
            </a:r>
            <a:r>
              <a:rPr b="0" i="0" lang="ru-RU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4691862" y="2282102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5137799" y="1056203"/>
            <a:ext cx="1932493" cy="588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5121570" y="2450305"/>
            <a:ext cx="910762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>
            <a:off x="5180340" y="3235135"/>
            <a:ext cx="3305332" cy="523220"/>
          </a:xfrm>
          <a:prstGeom prst="rect">
            <a:avLst/>
          </a:prstGeom>
          <a:solidFill>
            <a:srgbClr val="00B050">
              <a:alpha val="2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[1,2,3,4,4,4,5,5,5,6,6,6,6,7,7,7,8]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5180340" y="3758355"/>
            <a:ext cx="801974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1763" l="0" r="0" t="-35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214a253b2_0_21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151" name="Google Shape;151;g2f214a253b2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f214a253b2_0_216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g2f214a253b2_0_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f214a253b2_0_216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Live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Распределения случайных величин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500550" y="330724"/>
            <a:ext cx="8520600" cy="6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Непрерывное равномерное распределение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429525" y="1069534"/>
            <a:ext cx="4447068" cy="813382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b="1" lang="ru-RU" sz="1200"/>
              <a:t>Равномерное распределение - </a:t>
            </a:r>
            <a:r>
              <a:rPr lang="ru-RU" sz="1200"/>
              <a:t>это распределение вероятностей, при котором каждое значение в интервале от a до b равновероятно.</a:t>
            </a:r>
            <a:endParaRPr sz="1200"/>
          </a:p>
        </p:txBody>
      </p:sp>
      <p:sp>
        <p:nvSpPr>
          <p:cNvPr id="171" name="Google Shape;171;p13"/>
          <p:cNvSpPr txBox="1"/>
          <p:nvPr/>
        </p:nvSpPr>
        <p:spPr>
          <a:xfrm>
            <a:off x="5137799" y="1056203"/>
            <a:ext cx="3121781" cy="8842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0" y="4849318"/>
            <a:ext cx="432460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https://www.codecamp.ru/blog/uniform-distribution-real-life-examples/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120" y="2012754"/>
            <a:ext cx="3291254" cy="2444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 txBox="1"/>
          <p:nvPr/>
        </p:nvSpPr>
        <p:spPr>
          <a:xfrm>
            <a:off x="5034068" y="2766810"/>
            <a:ext cx="3765157" cy="1100652"/>
          </a:xfrm>
          <a:prstGeom prst="rect">
            <a:avLst/>
          </a:prstGeom>
          <a:solidFill>
            <a:srgbClr val="FFC000">
              <a:alpha val="26666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Любые события, которые происходят с равной вероятностью, описываются равномерным распределением (угадывание карты, розыгрыш билетов и др.)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500550" y="330724"/>
            <a:ext cx="8520600" cy="6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Нормальное распределение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429525" y="1069534"/>
            <a:ext cx="4447068" cy="813382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b="1" lang="ru-RU" sz="1200"/>
              <a:t>Нормальное распределение </a:t>
            </a:r>
            <a:r>
              <a:rPr lang="ru-RU" sz="1200"/>
              <a:t>определяется функцией Гаусса, поэтому нормальное распределение также называется распределением Гаусса</a:t>
            </a:r>
            <a:endParaRPr sz="1200"/>
          </a:p>
        </p:txBody>
      </p:sp>
      <p:sp>
        <p:nvSpPr>
          <p:cNvPr id="181" name="Google Shape;181;p14"/>
          <p:cNvSpPr txBox="1"/>
          <p:nvPr/>
        </p:nvSpPr>
        <p:spPr>
          <a:xfrm>
            <a:off x="5235235" y="1069534"/>
            <a:ext cx="3121781" cy="16802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607" l="-468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0" y="4849318"/>
            <a:ext cx="432460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https://www.codecamp.ru/blog/uniform-distribution-real-life-examples/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5034068" y="2766810"/>
            <a:ext cx="3765157" cy="1100652"/>
          </a:xfrm>
          <a:prstGeom prst="rect">
            <a:avLst/>
          </a:prstGeom>
          <a:solidFill>
            <a:srgbClr val="FFC000">
              <a:alpha val="26666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Размер обуви у людей, рост женщин, масса младенцев и др.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925" y="2111125"/>
            <a:ext cx="3525537" cy="257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fined" id="189" name="Google Shape;189;p15"/>
          <p:cNvPicPr preferRelativeResize="0"/>
          <p:nvPr/>
        </p:nvPicPr>
        <p:blipFill rotWithShape="1">
          <a:blip r:embed="rId3">
            <a:alphaModFix/>
          </a:blip>
          <a:srcRect b="854" l="0" r="0" t="0"/>
          <a:stretch/>
        </p:blipFill>
        <p:spPr>
          <a:xfrm>
            <a:off x="5173981" y="1197427"/>
            <a:ext cx="3291840" cy="35574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5"/>
          <p:cNvSpPr txBox="1"/>
          <p:nvPr>
            <p:ph type="title"/>
          </p:nvPr>
        </p:nvSpPr>
        <p:spPr>
          <a:xfrm>
            <a:off x="500550" y="330724"/>
            <a:ext cx="8520600" cy="6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Свойства нормального распределения</a:t>
            </a:r>
            <a:endParaRPr/>
          </a:p>
        </p:txBody>
      </p:sp>
      <p:sp>
        <p:nvSpPr>
          <p:cNvPr id="191" name="Google Shape;191;p15"/>
          <p:cNvSpPr txBox="1"/>
          <p:nvPr/>
        </p:nvSpPr>
        <p:spPr>
          <a:xfrm>
            <a:off x="500550" y="1470660"/>
            <a:ext cx="430005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Аддитивность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Центрирование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Нормирование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(0,1) – стандартное нормальное распределение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Центральная Предельная теорема (ЦПТ)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Квартили (Qn), межквартальный размах (IQR)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Непрерывное равномерное распределение</a:t>
            </a:r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429525" y="1069533"/>
            <a:ext cx="4447068" cy="121256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90090"/>
              <a:buNone/>
            </a:pPr>
            <a:r>
              <a:rPr b="1" lang="ru-RU" sz="1800"/>
              <a:t>Отклонение от среднего (дисперсия)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9009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35135"/>
              <a:buNone/>
            </a:pPr>
            <a:r>
              <a:rPr lang="ru-RU" sz="1200"/>
              <a:t>Отражает, на сколько данные отклоняются от среднего значения. 	                   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5120361" y="1882915"/>
            <a:ext cx="3320140" cy="523220"/>
          </a:xfrm>
          <a:prstGeom prst="rect">
            <a:avLst/>
          </a:prstGeom>
          <a:solidFill>
            <a:srgbClr val="00B050">
              <a:alpha val="2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[1,2,3,4,4,4,5,5,5,6,6,6,6,7,7,7,8,</a:t>
            </a:r>
            <a:r>
              <a:rPr b="0" i="0" lang="ru-RU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4691862" y="2282102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5137799" y="1056203"/>
            <a:ext cx="1932493" cy="5881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0" y="4849318"/>
            <a:ext cx="432460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https://www.codecamp.ru/blog/example-of-normal-distribution/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5121570" y="2450305"/>
            <a:ext cx="910762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5180340" y="3235135"/>
            <a:ext cx="3305332" cy="523220"/>
          </a:xfrm>
          <a:prstGeom prst="rect">
            <a:avLst/>
          </a:prstGeom>
          <a:solidFill>
            <a:srgbClr val="00B050">
              <a:alpha val="2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[1,2,3,4,4,4,5,5,5,6,6,6,6,7,7,7,8]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5180340" y="3758355"/>
            <a:ext cx="801974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763" l="0" r="0" t="-35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7926" y="2374129"/>
            <a:ext cx="3165736" cy="2314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214a253b2_0_284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211" name="Google Shape;211;g2f214a253b2_0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f214a253b2_0_284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g2f214a253b2_0_2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f214a253b2_0_284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100"/>
          </a:p>
        </p:txBody>
      </p:sp>
      <p:sp>
        <p:nvSpPr>
          <p:cNvPr id="69" name="Google Shape;69;p2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/>
              <a:t>Меня хорошо видно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4000"/>
              <a:t>&amp;&amp; слышно?</a:t>
            </a:r>
            <a:endParaRPr sz="4000"/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99" r="98" t="0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7200"/>
              <a:t>LIVE</a:t>
            </a:r>
            <a:endParaRPr sz="7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Сравнение распределений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Гипотезы</a:t>
            </a:r>
            <a:endParaRPr/>
          </a:p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804903" y="1074201"/>
            <a:ext cx="7294335" cy="16015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ct val="129032"/>
              <a:buChar char="●"/>
            </a:pPr>
            <a:r>
              <a:rPr b="1" lang="ru-RU"/>
              <a:t>Нулевая гипотеза (H0)</a:t>
            </a:r>
            <a:r>
              <a:rPr lang="ru-RU"/>
              <a:t>, обозначаемая как гипотеза отсутствия эффекта, формулирует нулевое предположение о данных, она часто утверждает, что какие-либо различия, взаимосвязи или влияния отсутствуют.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ct val="129032"/>
              <a:buChar char="●"/>
            </a:pPr>
            <a:r>
              <a:rPr b="1" lang="ru-RU"/>
              <a:t>Альтернативная гипотеза (H1)</a:t>
            </a:r>
            <a:r>
              <a:rPr lang="ru-RU"/>
              <a:t>, напротив, формулирует интересующее нас утверждение или гипотезу о наличии эффекта, различия или влияния. Продолжая пример средних значений групп, альтернативная гипотеза может быть "Средние значения в группах различаются".</a:t>
            </a:r>
            <a:endParaRPr/>
          </a:p>
        </p:txBody>
      </p:sp>
      <p:pic>
        <p:nvPicPr>
          <p:cNvPr id="231" name="Google Shape;2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903" y="3048735"/>
            <a:ext cx="7037898" cy="165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9392" y="1657653"/>
            <a:ext cx="3139027" cy="112581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 txBox="1"/>
          <p:nvPr>
            <p:ph type="title"/>
          </p:nvPr>
        </p:nvSpPr>
        <p:spPr>
          <a:xfrm>
            <a:off x="562027" y="258858"/>
            <a:ext cx="8520600" cy="731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t-критерий Стьюдента</a:t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4691862" y="2282102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562028" y="1229193"/>
            <a:ext cx="692556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Параметрический тест.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Предполагает, что данные имеют количественный характер и подчиняются нормальному распределению (распределены вокруг среднего значения в форме колокола)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Основной результат T-теста — это p-значение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которое показывает вероятность получить наблюдаемые данные при условии, что нулевая гипотеза верна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Если p-значение меньше выбранного уровня значимости (чаще всего 0.05), то нулевая гипотеза отвергается, что указывает на статистически значимую разницу между группами.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Анализ дисперсии(ANOVA)</a:t>
            </a:r>
            <a:endParaRPr/>
          </a:p>
        </p:txBody>
      </p:sp>
      <p:sp>
        <p:nvSpPr>
          <p:cNvPr id="245" name="Google Shape;245;p21"/>
          <p:cNvSpPr txBox="1"/>
          <p:nvPr>
            <p:ph idx="1" type="body"/>
          </p:nvPr>
        </p:nvSpPr>
        <p:spPr>
          <a:xfrm>
            <a:off x="500551" y="1036725"/>
            <a:ext cx="4918393" cy="10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333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ct val="129032"/>
              <a:buNone/>
            </a:pPr>
            <a:r>
              <a:rPr b="1" lang="ru-RU"/>
              <a:t>Анализ дисперсии (ANOVA)</a:t>
            </a:r>
            <a:r>
              <a:rPr lang="ru-RU"/>
              <a:t> </a:t>
            </a:r>
            <a:r>
              <a:rPr lang="ru-RU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ANOVA сравнивает внутригрупповую и межгрупповую дисперсию для определения того, превышают ли различия между группами то, что можно было бы ожидать случайно</a:t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5546360" y="1036725"/>
            <a:ext cx="4916773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Ограничения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Количественные данные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Нормальность распределения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Равенство дисперсий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598798" y="2207574"/>
            <a:ext cx="6858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i="0" lang="ru-RU" sz="11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Расчет F-статистики</a:t>
            </a:r>
            <a:r>
              <a:rPr b="0" i="0" lang="ru-RU" sz="11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F-статистика рассчитывается как отношение межгрупповой дисперсии к внутригрупповой дисперсии. Высокое значение F указывает на большие различия между группами по сравнению с различиями внутри групп.</a:t>
            </a:r>
            <a:endParaRPr b="0" i="0" sz="11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i="0" lang="ru-RU" sz="11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Определение p-значения</a:t>
            </a:r>
            <a:r>
              <a:rPr b="0" i="0" lang="ru-RU" sz="11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p-значение получается из F-распределения и используется для определения статистической значимости результатов. Если p-значение меньше заданного уровня значимости, то нулевая гипотеза отвергается.</a:t>
            </a:r>
            <a:endParaRPr/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i="0" lang="ru-RU" sz="11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Интерпретация результатов</a:t>
            </a:r>
            <a:r>
              <a:rPr b="0" i="0" lang="ru-RU" sz="11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отвержение нулевой гипотезы указывает на наличие статистически значимых различий между средними значениями групп.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593" y="2938853"/>
            <a:ext cx="3933829" cy="190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Ковариация и корреляция Пирсона</a:t>
            </a:r>
            <a:endParaRPr/>
          </a:p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>
            <a:off x="500550" y="990992"/>
            <a:ext cx="5038316" cy="101353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90090"/>
              <a:buNone/>
            </a:pPr>
            <a:r>
              <a:rPr b="1" lang="ru-RU" sz="1800"/>
              <a:t>Ковариация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35135"/>
              <a:buNone/>
            </a:pPr>
            <a:r>
              <a:rPr lang="ru-RU" sz="1200"/>
              <a:t>Измеряет направление изменения двух переменным. (как изменится одна переменная, при изменении другой)		                   </a:t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4691862" y="2282102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5627186" y="1152570"/>
            <a:ext cx="2825645" cy="6250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500550" y="2071492"/>
            <a:ext cx="5038316" cy="114541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98039"/>
              <a:buFont typeface="Roboto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Корреляция Пирсона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35746"/>
              <a:buFont typeface="Roboto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Это отношение между ковариацией и произведением их стандартных отклонений, (нормализованное измерение ковариации),  результат всегда имеет значение от -1 до 1. Можем сравнивать коэффициенты между собой</a:t>
            </a: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                  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5794826" y="2240905"/>
            <a:ext cx="2066848" cy="6979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523927" y="327438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Особенности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4691862" y="2282102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315819" y="1075096"/>
            <a:ext cx="4376043" cy="2414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762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AutoNum type="arabicPeriod"/>
            </a:pPr>
            <a:r>
              <a:rPr lang="ru-RU"/>
              <a:t>Не устанавливает причинно-следственную связь</a:t>
            </a:r>
            <a:endParaRPr/>
          </a:p>
          <a:p>
            <a:pPr indent="-342900" lvl="0" marL="4762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AutoNum type="arabicPeriod"/>
            </a:pPr>
            <a:r>
              <a:rPr lang="ru-RU"/>
              <a:t>Количественные переменные с нормальным распределением</a:t>
            </a:r>
            <a:endParaRPr/>
          </a:p>
          <a:p>
            <a:pPr indent="-342900" lvl="0" marL="4762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AutoNum type="arabicPeriod"/>
            </a:pPr>
            <a:r>
              <a:rPr lang="ru-RU"/>
              <a:t>Отсутствие корреляции не означает отсутствие взаимосвязи</a:t>
            </a:r>
            <a:endParaRPr/>
          </a:p>
          <a:p>
            <a:pPr indent="-342900" lvl="0" marL="4762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AutoNum type="arabicPeriod"/>
            </a:pPr>
            <a:r>
              <a:rPr lang="ru-RU"/>
              <a:t>На коэффициент существенно влияют выбросы</a:t>
            </a:r>
            <a:endParaRPr/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4701" y="1075096"/>
            <a:ext cx="2878023" cy="27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500550" y="330724"/>
            <a:ext cx="8520600" cy="6598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Корреляция Спирмена и Кендалла</a:t>
            </a:r>
            <a:endParaRPr/>
          </a:p>
        </p:txBody>
      </p:sp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500550" y="1075949"/>
            <a:ext cx="4505790" cy="1194811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3335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ct val="129032"/>
              <a:buNone/>
            </a:pPr>
            <a:r>
              <a:rPr b="1" lang="ru-RU"/>
              <a:t>Корреляция Спирмена. </a:t>
            </a:r>
            <a:r>
              <a:rPr lang="ru-RU"/>
              <a:t>Измеряет монотонную зависимость двух переменных. Его можно использовать при работе с категориальными порядковыми данными. Он уже не предполагает каких либо допущений, поэтому является </a:t>
            </a:r>
            <a:r>
              <a:rPr b="1" lang="ru-RU"/>
              <a:t>непараметрическим.</a:t>
            </a:r>
            <a:endParaRPr/>
          </a:p>
          <a:p>
            <a:pPr indent="0" lvl="0" marL="1333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 b="1"/>
          </a:p>
        </p:txBody>
      </p:sp>
      <p:sp>
        <p:nvSpPr>
          <p:cNvPr id="273" name="Google Shape;273;p24"/>
          <p:cNvSpPr txBox="1"/>
          <p:nvPr/>
        </p:nvSpPr>
        <p:spPr>
          <a:xfrm>
            <a:off x="5295900" y="1180731"/>
            <a:ext cx="3299460" cy="11220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520" l="-277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4" name="Google Shape;274;p24"/>
          <p:cNvSpPr txBox="1"/>
          <p:nvPr/>
        </p:nvSpPr>
        <p:spPr>
          <a:xfrm>
            <a:off x="500550" y="2794219"/>
            <a:ext cx="4505790" cy="848141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133350" marR="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17647"/>
              <a:buFont typeface="Roboto"/>
              <a:buNone/>
            </a:pPr>
            <a:r>
              <a:rPr b="1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Корреляция Кендала. </a:t>
            </a: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показывает соотношение конкордантных и дискордантных пар по следующей формуле</a:t>
            </a:r>
            <a:endParaRPr b="1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5127330" y="2916139"/>
            <a:ext cx="3870960" cy="8146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447" l="-2361" r="0" t="-14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650088" y="3858042"/>
            <a:ext cx="76861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Конкордантные пары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пары, где оба значения в первом наблюдении больше или меньше для обоих значений во втором.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7" name="Google Shape;277;p24"/>
          <p:cNvGraphicFramePr/>
          <p:nvPr/>
        </p:nvGraphicFramePr>
        <p:xfrm>
          <a:off x="4255770" y="42283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{DEB54017-7DE0-4635-A28A-DE0F76322AD4}</a:tableStyleId>
              </a:tblPr>
              <a:tblGrid>
                <a:gridCol w="1344925"/>
                <a:gridCol w="1344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534" y="533400"/>
            <a:ext cx="6285883" cy="409211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/>
          <p:nvPr/>
        </p:nvSpPr>
        <p:spPr>
          <a:xfrm>
            <a:off x="0" y="4835723"/>
            <a:ext cx="33489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https://pingouin-stats.org/build/html/guidelines.html</a:t>
            </a:r>
            <a:endParaRPr/>
          </a:p>
        </p:txBody>
      </p:sp>
      <p:sp>
        <p:nvSpPr>
          <p:cNvPr id="284" name="Google Shape;284;p25"/>
          <p:cNvSpPr txBox="1"/>
          <p:nvPr>
            <p:ph type="title"/>
          </p:nvPr>
        </p:nvSpPr>
        <p:spPr>
          <a:xfrm>
            <a:off x="418104" y="195518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Корреляция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110806" y="161043"/>
            <a:ext cx="8520600" cy="7233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Не параметрические тесты</a:t>
            </a:r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71" y="941063"/>
            <a:ext cx="6097029" cy="3603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Основы статистики и временных рядов в анализе финансов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 txBox="1"/>
          <p:nvPr>
            <p:ph idx="2" type="subTitle"/>
          </p:nvPr>
        </p:nvSpPr>
        <p:spPr>
          <a:xfrm>
            <a:off x="3082400" y="2359694"/>
            <a:ext cx="5856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Кирилл Бухтеев</a:t>
            </a:r>
            <a:endParaRPr/>
          </a:p>
        </p:txBody>
      </p:sp>
      <p:sp>
        <p:nvSpPr>
          <p:cNvPr id="80" name="Google Shape;80;p3"/>
          <p:cNvSpPr txBox="1"/>
          <p:nvPr>
            <p:ph idx="3" type="subTitle"/>
          </p:nvPr>
        </p:nvSpPr>
        <p:spPr>
          <a:xfrm>
            <a:off x="3082400" y="2756594"/>
            <a:ext cx="5095500" cy="193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-RU" sz="1200"/>
              <a:t>Lead ML Engineer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-RU" sz="1200"/>
              <a:t>Об опыте: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5 лет опыта в качестве Data Scientist, Data Analyst и Data Engineer.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Кандидат физико-математических наук.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Руководитель ML Engineers в компании Procter &amp; Gamble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b="1" lang="ru-RU" sz="1050">
                <a:solidFill>
                  <a:srgbClr val="013D85"/>
                </a:solidFill>
              </a:rPr>
              <a:t>telegram: @bboybayking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74" y="2950614"/>
            <a:ext cx="1488600" cy="14886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f214a253b2_0_352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296" name="Google Shape;296;g2f214a253b2_0_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2f214a253b2_0_35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g2f214a253b2_0_3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f214a253b2_0_35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Анализ временных рядов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268308" y="263268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Временной ряд	</a:t>
            </a:r>
            <a:endParaRPr/>
          </a:p>
        </p:txBody>
      </p:sp>
      <p:pic>
        <p:nvPicPr>
          <p:cNvPr id="310" name="Google Shape;3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1807" y="1126355"/>
            <a:ext cx="4487101" cy="346632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8"/>
          <p:cNvSpPr/>
          <p:nvPr/>
        </p:nvSpPr>
        <p:spPr>
          <a:xfrm>
            <a:off x="188850" y="1165014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121212"/>
                </a:solidFill>
                <a:latin typeface="Archivo"/>
                <a:ea typeface="Archivo"/>
                <a:cs typeface="Archivo"/>
                <a:sym typeface="Archivo"/>
              </a:rPr>
              <a:t> Временной ряд - это данные, последовательно собранные в промежутки времени.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268308" y="2118892"/>
            <a:ext cx="357666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Свойства временных рядов: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Тренд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Сезонность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Цикл(ы)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Ошибки (шум)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Стационарность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358144" y="163054"/>
            <a:ext cx="8520600" cy="718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Компоненты временного ряда</a:t>
            </a:r>
            <a:endParaRPr/>
          </a:p>
        </p:txBody>
      </p:sp>
      <p:sp>
        <p:nvSpPr>
          <p:cNvPr id="318" name="Google Shape;318;p29"/>
          <p:cNvSpPr/>
          <p:nvPr/>
        </p:nvSpPr>
        <p:spPr>
          <a:xfrm>
            <a:off x="345773" y="979325"/>
            <a:ext cx="38299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Тренд</a:t>
            </a:r>
            <a:r>
              <a:rPr b="0" i="0" lang="ru-RU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плавная длительная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смена уровня ряда.</a:t>
            </a:r>
            <a:endParaRPr/>
          </a:p>
        </p:txBody>
      </p:sp>
      <p:pic>
        <p:nvPicPr>
          <p:cNvPr descr="разложение временного ряда по авиаперевозкам на компоненты" id="319" name="Google Shape;3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9231" y="1135914"/>
            <a:ext cx="3664070" cy="299494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9"/>
          <p:cNvSpPr/>
          <p:nvPr/>
        </p:nvSpPr>
        <p:spPr>
          <a:xfrm>
            <a:off x="358144" y="1600229"/>
            <a:ext cx="381761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Сезонность – </a:t>
            </a:r>
            <a:r>
              <a:rPr b="0" i="0" lang="ru-RU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это циклические изменения уровня ряда с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постоянным периодом.</a:t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386336" y="2436577"/>
            <a:ext cx="3761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Шум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это непредсказуемый случайный компонент временных рядов.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358144" y="163054"/>
            <a:ext cx="8520600" cy="718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Стационарность</a:t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2211149" y="2850797"/>
            <a:ext cx="3829987" cy="118494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Есть тренд?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⇒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нестационарность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80975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Есть сезонность?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⇒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нестационарность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80975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Шум не постоянные?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⇒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нестационарность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325" lvl="0" marL="180975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414528" y="1003435"/>
            <a:ext cx="45720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Стационарность – это свойство процесса не менять своих статистических характеристик с течением времени, а именно постоянство матожидания, постоянство дисперсии (гомоскедастичность) и независимость ковариационной функции от времени (должна зависеть только от расстояния между наблюдениями).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/>
          <p:nvPr>
            <p:ph type="title"/>
          </p:nvPr>
        </p:nvSpPr>
        <p:spPr>
          <a:xfrm>
            <a:off x="500550" y="330724"/>
            <a:ext cx="8520600" cy="595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sz="3200"/>
              <a:t>Как прогнозировать временные ряды?</a:t>
            </a:r>
            <a:endParaRPr/>
          </a:p>
        </p:txBody>
      </p:sp>
      <p:sp>
        <p:nvSpPr>
          <p:cNvPr id="334" name="Google Shape;334;p31"/>
          <p:cNvSpPr/>
          <p:nvPr/>
        </p:nvSpPr>
        <p:spPr>
          <a:xfrm>
            <a:off x="609600" y="1150206"/>
            <a:ext cx="457200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Адаптивный подход (сглаживания)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Статистический подход(привести ряд к стационарному, сделать прогноз, сделать обратное преобразование)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1605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Машинное обучение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020"/>
            <a:ext cx="8839202" cy="1342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2675"/>
            <a:ext cx="8839199" cy="34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407" y="3493763"/>
            <a:ext cx="5421005" cy="116501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3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Колонтитул</a:t>
            </a:r>
            <a:endParaRPr/>
          </a:p>
        </p:txBody>
      </p:sp>
      <p:sp>
        <p:nvSpPr>
          <p:cNvPr id="348" name="Google Shape;348;p33"/>
          <p:cNvSpPr txBox="1"/>
          <p:nvPr>
            <p:ph type="title"/>
          </p:nvPr>
        </p:nvSpPr>
        <p:spPr>
          <a:xfrm>
            <a:off x="165100" y="185639"/>
            <a:ext cx="4987192" cy="363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sz="3200">
                <a:solidFill>
                  <a:schemeClr val="dk1"/>
                </a:solidFill>
              </a:rPr>
              <a:t>Автокорреляция</a:t>
            </a:r>
            <a:endParaRPr sz="2000"/>
          </a:p>
        </p:txBody>
      </p:sp>
      <p:pic>
        <p:nvPicPr>
          <p:cNvPr id="349" name="Google Shape;34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7406" y="807493"/>
            <a:ext cx="4117055" cy="202780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 txBox="1"/>
          <p:nvPr/>
        </p:nvSpPr>
        <p:spPr>
          <a:xfrm>
            <a:off x="4404314" y="3147118"/>
            <a:ext cx="37278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Зависимость значений от предыдущих шагов</a:t>
            </a:r>
            <a:endParaRPr/>
          </a:p>
        </p:txBody>
      </p:sp>
      <p:sp>
        <p:nvSpPr>
          <p:cNvPr id="351" name="Google Shape;351;p33"/>
          <p:cNvSpPr txBox="1"/>
          <p:nvPr/>
        </p:nvSpPr>
        <p:spPr>
          <a:xfrm>
            <a:off x="3432531" y="3752379"/>
            <a:ext cx="904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y(t+1)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3"/>
          <p:cNvSpPr txBox="1"/>
          <p:nvPr/>
        </p:nvSpPr>
        <p:spPr>
          <a:xfrm>
            <a:off x="4867051" y="3723804"/>
            <a:ext cx="904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y(t+2)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6155336" y="3693779"/>
            <a:ext cx="904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y(t+5)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7512649" y="3693778"/>
            <a:ext cx="904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y(t+12)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4104277" y="4530568"/>
            <a:ext cx="904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y(t)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6819250" y="4544907"/>
            <a:ext cx="904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y(t)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5512573" y="4523710"/>
            <a:ext cx="904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y(t)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8274115" y="4531205"/>
            <a:ext cx="904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y(t)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165100" y="2116908"/>
            <a:ext cx="3865668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607" l="-472" r="0" t="-19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60" name="Google Shape;36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9494" y="2393907"/>
            <a:ext cx="2582440" cy="116501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 txBox="1"/>
          <p:nvPr/>
        </p:nvSpPr>
        <p:spPr>
          <a:xfrm>
            <a:off x="254827" y="3468639"/>
            <a:ext cx="2725266" cy="95410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5731" l="0" r="0" t="-12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165100" y="718099"/>
            <a:ext cx="3570592" cy="954107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Автокорреляция – это статистическая взаимосвязь между последовательностями величин одного ряда, взятыми со сдвигом.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165100" y="736483"/>
            <a:ext cx="1990271" cy="3668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sz="1400"/>
              <a:t>Примеры:</a:t>
            </a:r>
            <a:endParaRPr sz="1400"/>
          </a:p>
        </p:txBody>
      </p:sp>
      <p:sp>
        <p:nvSpPr>
          <p:cNvPr id="368" name="Google Shape;368;p34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Колонтитул</a:t>
            </a:r>
            <a:endParaRPr/>
          </a:p>
        </p:txBody>
      </p:sp>
      <p:pic>
        <p:nvPicPr>
          <p:cNvPr id="369" name="Google Shape;3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840" y="828275"/>
            <a:ext cx="6093461" cy="19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941" y="2805923"/>
            <a:ext cx="6249257" cy="195738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4"/>
          <p:cNvSpPr txBox="1"/>
          <p:nvPr/>
        </p:nvSpPr>
        <p:spPr>
          <a:xfrm>
            <a:off x="121920" y="185639"/>
            <a:ext cx="4987192" cy="363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Автокорреляция</a:t>
            </a:r>
            <a:endParaRPr b="1" i="0" sz="2000" u="none" cap="none" strike="noStrike">
              <a:solidFill>
                <a:srgbClr val="0230A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/>
          <p:nvPr/>
        </p:nvSpPr>
        <p:spPr>
          <a:xfrm>
            <a:off x="165101" y="907694"/>
            <a:ext cx="5341620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Дифференцирование</a:t>
            </a: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(derivative):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Сезонное дифференцирование</a:t>
            </a: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 derivative: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Нормализация дисперсии (преобразование Бокса-Кокса):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 на стационарность (Критерий Дики-Фуллера):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non-stationarity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stationarity</a:t>
            </a:r>
            <a:endParaRPr/>
          </a:p>
        </p:txBody>
      </p:sp>
      <p:sp>
        <p:nvSpPr>
          <p:cNvPr id="377" name="Google Shape;377;p35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Колонтитул</a:t>
            </a:r>
            <a:endParaRPr/>
          </a:p>
        </p:txBody>
      </p:sp>
      <p:sp>
        <p:nvSpPr>
          <p:cNvPr id="378" name="Google Shape;378;p35"/>
          <p:cNvSpPr txBox="1"/>
          <p:nvPr>
            <p:ph type="title"/>
          </p:nvPr>
        </p:nvSpPr>
        <p:spPr>
          <a:xfrm>
            <a:off x="165100" y="185639"/>
            <a:ext cx="6808724" cy="363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sz="3200">
                <a:solidFill>
                  <a:schemeClr val="dk1"/>
                </a:solidFill>
              </a:rPr>
              <a:t>Операции</a:t>
            </a:r>
            <a:r>
              <a:rPr lang="ru-RU" sz="2000">
                <a:solidFill>
                  <a:schemeClr val="dk1"/>
                </a:solidFill>
              </a:rPr>
              <a:t> </a:t>
            </a:r>
            <a:r>
              <a:rPr lang="ru-RU" sz="3200">
                <a:solidFill>
                  <a:schemeClr val="dk1"/>
                </a:solidFill>
              </a:rPr>
              <a:t>с временными рядами</a:t>
            </a:r>
            <a:endParaRPr/>
          </a:p>
        </p:txBody>
      </p:sp>
      <p:pic>
        <p:nvPicPr>
          <p:cNvPr id="379" name="Google Shape;3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7570" y="3101763"/>
            <a:ext cx="3331651" cy="1201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571" y="789279"/>
            <a:ext cx="3331651" cy="211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056" y="3250747"/>
            <a:ext cx="2143424" cy="59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9750" y="935250"/>
            <a:ext cx="1419225" cy="42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29750" y="1795277"/>
            <a:ext cx="1481475" cy="412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Цели вебинара</a:t>
            </a:r>
            <a:endParaRPr/>
          </a:p>
        </p:txBody>
      </p:sp>
      <p:graphicFrame>
        <p:nvGraphicFramePr>
          <p:cNvPr id="87" name="Google Shape;87;p4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{DEB54017-7DE0-4635-A28A-DE0F76322AD4}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статистические тесты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Анализировать временные ряды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Строить простейшие ML-модели для временных рядов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полученные знания для решения реальных задач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4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b="1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К концу занятия вы сможете:</a:t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Колонтитул</a:t>
            </a:r>
            <a:endParaRPr/>
          </a:p>
        </p:txBody>
      </p:sp>
      <p:sp>
        <p:nvSpPr>
          <p:cNvPr id="390" name="Google Shape;390;p36"/>
          <p:cNvSpPr txBox="1"/>
          <p:nvPr>
            <p:ph type="title"/>
          </p:nvPr>
        </p:nvSpPr>
        <p:spPr>
          <a:xfrm>
            <a:off x="165100" y="185639"/>
            <a:ext cx="4987192" cy="363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sz="2000">
                <a:solidFill>
                  <a:schemeClr val="dk1"/>
                </a:solidFill>
              </a:rPr>
              <a:t>Модель ARIMA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91" name="Google Shape;39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141" y="1180443"/>
            <a:ext cx="3449628" cy="42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2171" y="2180353"/>
            <a:ext cx="4558083" cy="30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8333" y="1728854"/>
            <a:ext cx="3394532" cy="300658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6"/>
          <p:cNvSpPr txBox="1"/>
          <p:nvPr/>
        </p:nvSpPr>
        <p:spPr>
          <a:xfrm>
            <a:off x="285535" y="1034388"/>
            <a:ext cx="50251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AR(p), авторегрессионная компонента: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MA(q), компонента скользящего среднего: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ARMA(p,q):</a:t>
            </a:r>
            <a:endParaRPr/>
          </a:p>
        </p:txBody>
      </p:sp>
      <p:sp>
        <p:nvSpPr>
          <p:cNvPr id="395" name="Google Shape;395;p36"/>
          <p:cNvSpPr txBox="1"/>
          <p:nvPr/>
        </p:nvSpPr>
        <p:spPr>
          <a:xfrm>
            <a:off x="307757" y="756557"/>
            <a:ext cx="50029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Компоненты: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f214a253b2_0_420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401" name="Google Shape;401;g2f214a253b2_0_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2f214a253b2_0_420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3" name="Google Shape;403;g2f214a253b2_0_4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2f214a253b2_0_420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Live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f214a253b2_0_49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Список материалов для изучения</a:t>
            </a:r>
            <a:endParaRPr/>
          </a:p>
        </p:txBody>
      </p:sp>
      <p:pic>
        <p:nvPicPr>
          <p:cNvPr id="415" name="Google Shape;415;g2f214a253b2_0_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88" y="1101913"/>
            <a:ext cx="71532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f214a253b2_0_6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/>
              <a:t>Заполните, пожалуйста,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/>
              <a:t>опрос о занятии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f214a253b2_0_70"/>
          <p:cNvSpPr txBox="1"/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Приходите на следующие вебинары</a:t>
            </a:r>
            <a:endParaRPr/>
          </a:p>
        </p:txBody>
      </p:sp>
      <p:sp>
        <p:nvSpPr>
          <p:cNvPr id="426" name="Google Shape;426;g2f214a253b2_0_70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427" name="Google Shape;427;g2f214a253b2_0_7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g2f214a253b2_0_70"/>
          <p:cNvPicPr preferRelativeResize="0"/>
          <p:nvPr/>
        </p:nvPicPr>
        <p:blipFill rotWithShape="1">
          <a:blip r:embed="rId3">
            <a:alphaModFix/>
          </a:blip>
          <a:srcRect b="651" l="0" r="0" t="661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9" name="Google Shape;429;g2f214a253b2_0_70"/>
          <p:cNvSpPr txBox="1"/>
          <p:nvPr>
            <p:ph idx="2" type="subTitle"/>
          </p:nvPr>
        </p:nvSpPr>
        <p:spPr>
          <a:xfrm>
            <a:off x="3071400" y="1844400"/>
            <a:ext cx="38646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Бухтеев Кирилл</a:t>
            </a:r>
            <a:endParaRPr/>
          </a:p>
        </p:txBody>
      </p:sp>
      <p:sp>
        <p:nvSpPr>
          <p:cNvPr id="430" name="Google Shape;430;g2f214a253b2_0_70"/>
          <p:cNvSpPr txBox="1"/>
          <p:nvPr>
            <p:ph idx="2" type="subTitle"/>
          </p:nvPr>
        </p:nvSpPr>
        <p:spPr>
          <a:xfrm>
            <a:off x="2983300" y="2635444"/>
            <a:ext cx="50955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-RU" sz="1200"/>
              <a:t>Lead ML Engineer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Руководитель ML Engineers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b="1" lang="ru-RU" sz="1050">
                <a:solidFill>
                  <a:srgbClr val="013D85"/>
                </a:solidFill>
              </a:rPr>
              <a:t>telegram: @bboybayking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А смысл?</a:t>
            </a:r>
            <a:endParaRPr/>
          </a:p>
        </p:txBody>
      </p:sp>
      <p:graphicFrame>
        <p:nvGraphicFramePr>
          <p:cNvPr id="94" name="Google Shape;94;p5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{DEB54017-7DE0-4635-A28A-DE0F76322AD4}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Множество задач можно решить с помощью статистики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Временные ряды имеют ряд особенностей, которые необходимо учитывать для достижения результатов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Поможет планировать бюджет, играть на бирже и многое другое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5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b="1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Зачем вам это уметь:</a:t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idx="4294967295" type="subTitle"/>
          </p:nvPr>
        </p:nvSpPr>
        <p:spPr>
          <a:xfrm>
            <a:off x="2630075" y="1737729"/>
            <a:ext cx="61257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b="0" i="0" lang="ru-RU" sz="1200" u="none" cap="none" strike="noStrik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Знаете ли вы основы статистики и работали ли с временными рядами?</a:t>
            </a:r>
            <a:br>
              <a:rPr b="0" i="0" lang="ru-RU" sz="1200" u="none" cap="none" strike="noStrik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ru-RU" sz="1200" u="none" cap="none" strike="noStrik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Оцените по шкале (новичок, слышал, знаю, гуру)</a:t>
            </a:r>
            <a:endParaRPr b="0" i="0" sz="1200" u="none" cap="none" strike="noStrike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t/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214a253b2_0_148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107" name="Google Shape;107;g2f214a253b2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f214a253b2_0_148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g2f214a253b2_0_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f214a253b2_0_148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Основы статистики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Основные понятия</a:t>
            </a:r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500550" y="1115064"/>
            <a:ext cx="5038316" cy="3664527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b="1" lang="ru-RU" sz="1800"/>
              <a:t>Среднее арифметическое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-RU" sz="1200"/>
              <a:t>Сумма всех чисел, деленное на их количество 		          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b="1" lang="ru-RU" sz="1800"/>
              <a:t>Медиана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-RU" sz="1100"/>
              <a:t>Рассчитывается в два шага:</a:t>
            </a:r>
            <a:endParaRPr/>
          </a:p>
          <a:p>
            <a:pPr indent="-216000" lvl="0" marL="216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100"/>
              <a:buAutoNum type="arabicPeriod"/>
            </a:pPr>
            <a:r>
              <a:rPr lang="ru-RU" sz="1100"/>
              <a:t>Отсортировывается массив по возрастанию. </a:t>
            </a:r>
            <a:endParaRPr/>
          </a:p>
          <a:p>
            <a:pPr indent="-216000" lvl="0" marL="216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100"/>
              <a:buAutoNum type="arabicPeriod"/>
            </a:pPr>
            <a:r>
              <a:rPr lang="ru-RU" sz="1100"/>
              <a:t>Медианой считается число, стоящее посередине получившегося массива.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ru-RU" sz="1100"/>
              <a:t>(В случае, если число элементов четное, то медианой считается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ru-RU" sz="1100"/>
              <a:t>среднее арифметическое между двумя центральными числами)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b="1" lang="ru-RU" sz="1800"/>
              <a:t>Мода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-RU" sz="1100"/>
              <a:t>Самое часто встречаемое число в массиве   	</a:t>
            </a:r>
            <a:endParaRPr/>
          </a:p>
        </p:txBody>
      </p:sp>
      <p:sp>
        <p:nvSpPr>
          <p:cNvPr id="122" name="Google Shape;122;p8"/>
          <p:cNvSpPr txBox="1"/>
          <p:nvPr/>
        </p:nvSpPr>
        <p:spPr>
          <a:xfrm>
            <a:off x="5619938" y="1100626"/>
            <a:ext cx="3320140" cy="523220"/>
          </a:xfrm>
          <a:prstGeom prst="rect">
            <a:avLst/>
          </a:prstGeom>
          <a:solidFill>
            <a:srgbClr val="00B050">
              <a:alpha val="2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[1,2,3,4,4,4,5,5,5,6,6,6,6,7,7,7,8,90]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4691862" y="2282102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5686167" y="2435990"/>
            <a:ext cx="3000738" cy="8457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0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5686167" y="3574132"/>
            <a:ext cx="3072984" cy="663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9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5686167" y="1601957"/>
            <a:ext cx="2394823" cy="5989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Кирилл Бухтеев</dc:creator>
</cp:coreProperties>
</file>