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 id="2147483707" r:id="rId2"/>
  </p:sldMasterIdLst>
  <p:notesMasterIdLst>
    <p:notesMasterId r:id="rId65"/>
  </p:notesMasterIdLst>
  <p:sldIdLst>
    <p:sldId id="257" r:id="rId3"/>
    <p:sldId id="258" r:id="rId4"/>
    <p:sldId id="312" r:id="rId5"/>
    <p:sldId id="260" r:id="rId6"/>
    <p:sldId id="259" r:id="rId7"/>
    <p:sldId id="288" r:id="rId8"/>
    <p:sldId id="265" r:id="rId9"/>
    <p:sldId id="266" r:id="rId10"/>
    <p:sldId id="481" r:id="rId11"/>
    <p:sldId id="371" r:id="rId12"/>
    <p:sldId id="474" r:id="rId13"/>
    <p:sldId id="372" r:id="rId14"/>
    <p:sldId id="475" r:id="rId15"/>
    <p:sldId id="476" r:id="rId16"/>
    <p:sldId id="477" r:id="rId17"/>
    <p:sldId id="478" r:id="rId18"/>
    <p:sldId id="479" r:id="rId19"/>
    <p:sldId id="480" r:id="rId20"/>
    <p:sldId id="401" r:id="rId21"/>
    <p:sldId id="289" r:id="rId22"/>
    <p:sldId id="270" r:id="rId23"/>
    <p:sldId id="271" r:id="rId24"/>
    <p:sldId id="272" r:id="rId25"/>
    <p:sldId id="273" r:id="rId26"/>
    <p:sldId id="274" r:id="rId27"/>
    <p:sldId id="398" r:id="rId28"/>
    <p:sldId id="292" r:id="rId29"/>
    <p:sldId id="504" r:id="rId30"/>
    <p:sldId id="483" r:id="rId31"/>
    <p:sldId id="508" r:id="rId32"/>
    <p:sldId id="484" r:id="rId33"/>
    <p:sldId id="485" r:id="rId34"/>
    <p:sldId id="489" r:id="rId35"/>
    <p:sldId id="488" r:id="rId36"/>
    <p:sldId id="490" r:id="rId37"/>
    <p:sldId id="514" r:id="rId38"/>
    <p:sldId id="491" r:id="rId39"/>
    <p:sldId id="487" r:id="rId40"/>
    <p:sldId id="486" r:id="rId41"/>
    <p:sldId id="492" r:id="rId42"/>
    <p:sldId id="493" r:id="rId43"/>
    <p:sldId id="494" r:id="rId44"/>
    <p:sldId id="495" r:id="rId45"/>
    <p:sldId id="497" r:id="rId46"/>
    <p:sldId id="498" r:id="rId47"/>
    <p:sldId id="496" r:id="rId48"/>
    <p:sldId id="499" r:id="rId49"/>
    <p:sldId id="500" r:id="rId50"/>
    <p:sldId id="501" r:id="rId51"/>
    <p:sldId id="502" r:id="rId52"/>
    <p:sldId id="503" r:id="rId53"/>
    <p:sldId id="509" r:id="rId54"/>
    <p:sldId id="505" r:id="rId55"/>
    <p:sldId id="506" r:id="rId56"/>
    <p:sldId id="507" r:id="rId57"/>
    <p:sldId id="513" r:id="rId58"/>
    <p:sldId id="510" r:id="rId59"/>
    <p:sldId id="511" r:id="rId60"/>
    <p:sldId id="512" r:id="rId61"/>
    <p:sldId id="296" r:id="rId62"/>
    <p:sldId id="297" r:id="rId63"/>
    <p:sldId id="319" r:id="rId64"/>
  </p:sldIdLst>
  <p:sldSz cx="9144000" cy="5143500" type="screen16x9"/>
  <p:notesSz cx="6858000" cy="9144000"/>
  <p:embeddedFontLst>
    <p:embeddedFont>
      <p:font typeface="AkayaTelivigala" pitchFamily="2" charset="77"/>
      <p:regular r:id="rId66"/>
      <p:bold r:id="rId67"/>
      <p:italic r:id="rId68"/>
      <p:boldItalic r:id="rId69"/>
    </p:embeddedFont>
    <p:embeddedFont>
      <p:font typeface="Cambria Math" panose="02040503050406030204" pitchFamily="18" charset="0"/>
      <p:regular r:id="rId70"/>
    </p:embeddedFont>
    <p:embeddedFont>
      <p:font typeface="Roboto" panose="02000000000000000000" pitchFamily="2"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724">
          <p15:clr>
            <a:srgbClr val="A4A3A4"/>
          </p15:clr>
        </p15:guide>
        <p15:guide id="2" pos="380">
          <p15:clr>
            <a:srgbClr val="9AA0A6"/>
          </p15:clr>
        </p15:guide>
        <p15:guide id="3" orient="horz" pos="2041">
          <p15:clr>
            <a:srgbClr val="9AA0A6"/>
          </p15:clr>
        </p15:guide>
        <p15:guide id="4" orient="horz" pos="2169">
          <p15:clr>
            <a:srgbClr val="9AA0A6"/>
          </p15:clr>
        </p15:guide>
        <p15:guide id="5" pos="33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59E00E-254B-42B5-9FED-D0DB1D54CBD8}">
  <a:tblStyle styleId="{9F59E00E-254B-42B5-9FED-D0DB1D54CB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40"/>
    <p:restoredTop sz="97146"/>
  </p:normalViewPr>
  <p:slideViewPr>
    <p:cSldViewPr snapToGrid="0">
      <p:cViewPr varScale="1">
        <p:scale>
          <a:sx n="208" d="100"/>
          <a:sy n="208" d="100"/>
        </p:scale>
        <p:origin x="464" y="184"/>
      </p:cViewPr>
      <p:guideLst>
        <p:guide pos="1724"/>
        <p:guide pos="380"/>
        <p:guide orient="horz" pos="2041"/>
        <p:guide orient="horz" pos="2169"/>
        <p:guide pos="331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3.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1.fntdata"/><Relationship Id="rId74" Type="http://schemas.openxmlformats.org/officeDocument/2006/relationships/font" Target="fonts/font9.fntdata"/><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4.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5.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6.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eaee39f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eaee39f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0573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691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146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160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154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922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47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601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eaee39f1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eaee39f1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77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305d12f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305d12f4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2baa635cc9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g22baa635cc9_0_4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deaee39f1e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deaee39f1e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latin typeface="Roboto"/>
                <a:ea typeface="Roboto"/>
                <a:cs typeface="Roboto"/>
                <a:sym typeface="Roboto"/>
              </a:rPr>
              <a:t>Расскажите об особенностях ДЗ, важности их</a:t>
            </a:r>
            <a:endParaRPr>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a:solidFill>
                  <a:schemeClr val="dk1"/>
                </a:solidFill>
                <a:latin typeface="Roboto"/>
                <a:ea typeface="Roboto"/>
                <a:cs typeface="Roboto"/>
                <a:sym typeface="Roboto"/>
              </a:rPr>
              <a:t>выполнения и связи с итоговым проектом, скорости проверки и критериях оценки. Если на курсе есть ментор,</a:t>
            </a:r>
            <a:endParaRPr>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a:solidFill>
                  <a:schemeClr val="dk1"/>
                </a:solidFill>
                <a:latin typeface="Roboto"/>
                <a:ea typeface="Roboto"/>
                <a:cs typeface="Roboto"/>
                <a:sym typeface="Roboto"/>
              </a:rPr>
              <a:t>то рассказать о формате взаимодействия.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eaee39f1e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deaee39f1e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deaee39f1e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eaee39f1e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e035c63f2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e035c63f2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29b9fb2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29b9fb2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df29b9fb2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df29b9fb2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5beb2bd227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5beb2bd227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5beb2bd227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25beb2bd227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df6222e6a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df6222e6a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e823becd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e823becd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e823becd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e823becd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e823becd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e823becd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f305d12f47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f305d12f47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eaee39f1e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deaee39f1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dc08f4a25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dc08f4a2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Рассказать про бесплатный текстовый курс о том, как учиться. где найти: доступен в ЛК + приложена ссылка в материалы вводного занятия</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f305d12f47_1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f305d12f47_1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780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l="99" r="99"/>
          <a:stretch/>
        </p:blipFill>
        <p:spPr>
          <a:xfrm>
            <a:off x="-17928" y="-10075"/>
            <a:ext cx="9161923" cy="5163650"/>
          </a:xfrm>
          <a:prstGeom prst="rect">
            <a:avLst/>
          </a:prstGeom>
          <a:noFill/>
          <a:ln>
            <a:noFill/>
          </a:ln>
        </p:spPr>
      </p:pic>
      <p:sp>
        <p:nvSpPr>
          <p:cNvPr id="11" name="Google Shape;11;p2"/>
          <p:cNvSpPr txBox="1">
            <a:spLocks noGrp="1"/>
          </p:cNvSpPr>
          <p:nvPr>
            <p:ph type="subTitle" idx="1"/>
          </p:nvPr>
        </p:nvSpPr>
        <p:spPr>
          <a:xfrm>
            <a:off x="944650" y="4350425"/>
            <a:ext cx="7710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title"/>
          </p:nvPr>
        </p:nvSpPr>
        <p:spPr>
          <a:xfrm>
            <a:off x="944650" y="1769194"/>
            <a:ext cx="8183100" cy="2188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chemeClr val="lt1"/>
              </a:buClr>
              <a:buSzPts val="5600"/>
              <a:buNone/>
              <a:defRPr sz="5600">
                <a:solidFill>
                  <a:schemeClr val="lt1"/>
                </a:solidFill>
              </a:defRPr>
            </a:lvl1pPr>
            <a:lvl2pPr lvl="1" rtl="0">
              <a:lnSpc>
                <a:spcPct val="90000"/>
              </a:lnSpc>
              <a:spcBef>
                <a:spcPts val="0"/>
              </a:spcBef>
              <a:spcAft>
                <a:spcPts val="0"/>
              </a:spcAft>
              <a:buSzPts val="6000"/>
              <a:buNone/>
              <a:defRPr sz="6000"/>
            </a:lvl2pPr>
            <a:lvl3pPr lvl="2" rtl="0">
              <a:lnSpc>
                <a:spcPct val="90000"/>
              </a:lnSpc>
              <a:spcBef>
                <a:spcPts val="0"/>
              </a:spcBef>
              <a:spcAft>
                <a:spcPts val="0"/>
              </a:spcAft>
              <a:buSzPts val="6000"/>
              <a:buNone/>
              <a:defRPr sz="6000"/>
            </a:lvl3pPr>
            <a:lvl4pPr lvl="3" rtl="0">
              <a:lnSpc>
                <a:spcPct val="90000"/>
              </a:lnSpc>
              <a:spcBef>
                <a:spcPts val="0"/>
              </a:spcBef>
              <a:spcAft>
                <a:spcPts val="0"/>
              </a:spcAft>
              <a:buSzPts val="6000"/>
              <a:buNone/>
              <a:defRPr sz="6000"/>
            </a:lvl4pPr>
            <a:lvl5pPr lvl="4" rtl="0">
              <a:lnSpc>
                <a:spcPct val="90000"/>
              </a:lnSpc>
              <a:spcBef>
                <a:spcPts val="0"/>
              </a:spcBef>
              <a:spcAft>
                <a:spcPts val="0"/>
              </a:spcAft>
              <a:buSzPts val="6000"/>
              <a:buNone/>
              <a:defRPr sz="6000"/>
            </a:lvl5pPr>
            <a:lvl6pPr lvl="5" rtl="0">
              <a:lnSpc>
                <a:spcPct val="90000"/>
              </a:lnSpc>
              <a:spcBef>
                <a:spcPts val="0"/>
              </a:spcBef>
              <a:spcAft>
                <a:spcPts val="0"/>
              </a:spcAft>
              <a:buSzPts val="6000"/>
              <a:buNone/>
              <a:defRPr sz="6000"/>
            </a:lvl6pPr>
            <a:lvl7pPr lvl="6" rtl="0">
              <a:lnSpc>
                <a:spcPct val="90000"/>
              </a:lnSpc>
              <a:spcBef>
                <a:spcPts val="0"/>
              </a:spcBef>
              <a:spcAft>
                <a:spcPts val="0"/>
              </a:spcAft>
              <a:buSzPts val="6000"/>
              <a:buNone/>
              <a:defRPr sz="6000"/>
            </a:lvl7pPr>
            <a:lvl8pPr lvl="7" rtl="0">
              <a:lnSpc>
                <a:spcPct val="90000"/>
              </a:lnSpc>
              <a:spcBef>
                <a:spcPts val="0"/>
              </a:spcBef>
              <a:spcAft>
                <a:spcPts val="0"/>
              </a:spcAft>
              <a:buSzPts val="6000"/>
              <a:buNone/>
              <a:defRPr sz="6000"/>
            </a:lvl8pPr>
            <a:lvl9pPr lvl="8" rtl="0">
              <a:lnSpc>
                <a:spcPct val="90000"/>
              </a:lnSpc>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ТИТУЛЬНЫЙ" type="title">
  <p:cSld name="TITLE">
    <p:bg>
      <p:bgPr>
        <a:blipFill>
          <a:blip r:embed="rId2">
            <a:alphaModFix/>
          </a:blip>
          <a:stretch>
            <a:fillRect/>
          </a:stretch>
        </a:blipFill>
        <a:effectLst/>
      </p:bgPr>
    </p:bg>
    <p:spTree>
      <p:nvGrpSpPr>
        <p:cNvPr id="1" name="Shape 191"/>
        <p:cNvGrpSpPr/>
        <p:nvPr/>
      </p:nvGrpSpPr>
      <p:grpSpPr>
        <a:xfrm>
          <a:off x="0" y="0"/>
          <a:ext cx="0" cy="0"/>
          <a:chOff x="0" y="0"/>
          <a:chExt cx="0" cy="0"/>
        </a:xfrm>
      </p:grpSpPr>
      <p:pic>
        <p:nvPicPr>
          <p:cNvPr id="192" name="Google Shape;192;p47"/>
          <p:cNvPicPr preferRelativeResize="0"/>
          <p:nvPr/>
        </p:nvPicPr>
        <p:blipFill rotWithShape="1">
          <a:blip r:embed="rId2">
            <a:alphaModFix/>
          </a:blip>
          <a:srcRect l="99" r="99"/>
          <a:stretch/>
        </p:blipFill>
        <p:spPr>
          <a:xfrm>
            <a:off x="-17925" y="-10075"/>
            <a:ext cx="9194726" cy="5182151"/>
          </a:xfrm>
          <a:prstGeom prst="rect">
            <a:avLst/>
          </a:prstGeom>
          <a:noFill/>
          <a:ln>
            <a:noFill/>
          </a:ln>
        </p:spPr>
      </p:pic>
      <p:sp>
        <p:nvSpPr>
          <p:cNvPr id="193" name="Google Shape;193;p47"/>
          <p:cNvSpPr txBox="1">
            <a:spLocks noGrp="1"/>
          </p:cNvSpPr>
          <p:nvPr>
            <p:ph type="subTitle" idx="1"/>
          </p:nvPr>
        </p:nvSpPr>
        <p:spPr>
          <a:xfrm>
            <a:off x="944650" y="4350425"/>
            <a:ext cx="8293200" cy="48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94" name="Google Shape;194;p47"/>
          <p:cNvSpPr txBox="1">
            <a:spLocks noGrp="1"/>
          </p:cNvSpPr>
          <p:nvPr>
            <p:ph type="title"/>
          </p:nvPr>
        </p:nvSpPr>
        <p:spPr>
          <a:xfrm>
            <a:off x="944650" y="1769200"/>
            <a:ext cx="7379700" cy="2375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chemeClr val="lt1"/>
              </a:buClr>
              <a:buSzPts val="5600"/>
              <a:buNone/>
              <a:defRPr sz="5600">
                <a:solidFill>
                  <a:schemeClr val="lt1"/>
                </a:solidFill>
              </a:defRPr>
            </a:lvl1pPr>
            <a:lvl2pPr lvl="1" rtl="0">
              <a:lnSpc>
                <a:spcPct val="90000"/>
              </a:lnSpc>
              <a:spcBef>
                <a:spcPts val="0"/>
              </a:spcBef>
              <a:spcAft>
                <a:spcPts val="0"/>
              </a:spcAft>
              <a:buSzPts val="6000"/>
              <a:buNone/>
              <a:defRPr sz="6000"/>
            </a:lvl2pPr>
            <a:lvl3pPr lvl="2" rtl="0">
              <a:lnSpc>
                <a:spcPct val="90000"/>
              </a:lnSpc>
              <a:spcBef>
                <a:spcPts val="0"/>
              </a:spcBef>
              <a:spcAft>
                <a:spcPts val="0"/>
              </a:spcAft>
              <a:buSzPts val="6000"/>
              <a:buNone/>
              <a:defRPr sz="6000"/>
            </a:lvl3pPr>
            <a:lvl4pPr lvl="3" rtl="0">
              <a:lnSpc>
                <a:spcPct val="90000"/>
              </a:lnSpc>
              <a:spcBef>
                <a:spcPts val="0"/>
              </a:spcBef>
              <a:spcAft>
                <a:spcPts val="0"/>
              </a:spcAft>
              <a:buSzPts val="6000"/>
              <a:buNone/>
              <a:defRPr sz="6000"/>
            </a:lvl4pPr>
            <a:lvl5pPr lvl="4" rtl="0">
              <a:lnSpc>
                <a:spcPct val="90000"/>
              </a:lnSpc>
              <a:spcBef>
                <a:spcPts val="0"/>
              </a:spcBef>
              <a:spcAft>
                <a:spcPts val="0"/>
              </a:spcAft>
              <a:buSzPts val="6000"/>
              <a:buNone/>
              <a:defRPr sz="6000"/>
            </a:lvl5pPr>
            <a:lvl6pPr lvl="5" rtl="0">
              <a:lnSpc>
                <a:spcPct val="90000"/>
              </a:lnSpc>
              <a:spcBef>
                <a:spcPts val="0"/>
              </a:spcBef>
              <a:spcAft>
                <a:spcPts val="0"/>
              </a:spcAft>
              <a:buSzPts val="6000"/>
              <a:buNone/>
              <a:defRPr sz="6000"/>
            </a:lvl6pPr>
            <a:lvl7pPr lvl="6" rtl="0">
              <a:lnSpc>
                <a:spcPct val="90000"/>
              </a:lnSpc>
              <a:spcBef>
                <a:spcPts val="0"/>
              </a:spcBef>
              <a:spcAft>
                <a:spcPts val="0"/>
              </a:spcAft>
              <a:buSzPts val="6000"/>
              <a:buNone/>
              <a:defRPr sz="6000"/>
            </a:lvl7pPr>
            <a:lvl8pPr lvl="7" rtl="0">
              <a:lnSpc>
                <a:spcPct val="90000"/>
              </a:lnSpc>
              <a:spcBef>
                <a:spcPts val="0"/>
              </a:spcBef>
              <a:spcAft>
                <a:spcPts val="0"/>
              </a:spcAft>
              <a:buSzPts val="6000"/>
              <a:buNone/>
              <a:defRPr sz="6000"/>
            </a:lvl8pPr>
            <a:lvl9pPr lvl="8" rtl="0">
              <a:lnSpc>
                <a:spcPct val="90000"/>
              </a:lnSpc>
              <a:spcBef>
                <a:spcPts val="0"/>
              </a:spcBef>
              <a:spcAft>
                <a:spcPts val="0"/>
              </a:spcAft>
              <a:buSzPts val="6000"/>
              <a:buNone/>
              <a:defRPr sz="6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Белый слайд + заголовок" type="secHead">
  <p:cSld name="SECTION_HEADER">
    <p:spTree>
      <p:nvGrpSpPr>
        <p:cNvPr id="1" name="Shape 195"/>
        <p:cNvGrpSpPr/>
        <p:nvPr/>
      </p:nvGrpSpPr>
      <p:grpSpPr>
        <a:xfrm>
          <a:off x="0" y="0"/>
          <a:ext cx="0" cy="0"/>
          <a:chOff x="0" y="0"/>
          <a:chExt cx="0" cy="0"/>
        </a:xfrm>
      </p:grpSpPr>
      <p:sp>
        <p:nvSpPr>
          <p:cNvPr id="196" name="Google Shape;196;p48"/>
          <p:cNvSpPr txBox="1">
            <a:spLocks noGrp="1"/>
          </p:cNvSpPr>
          <p:nvPr>
            <p:ph type="title"/>
          </p:nvPr>
        </p:nvSpPr>
        <p:spPr>
          <a:xfrm>
            <a:off x="500550" y="1784775"/>
            <a:ext cx="7935300" cy="1145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7" name="Google Shape;19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Ваш макет 1">
  <p:cSld name="CUSTOM_5">
    <p:spTree>
      <p:nvGrpSpPr>
        <p:cNvPr id="1" name="Shape 198"/>
        <p:cNvGrpSpPr/>
        <p:nvPr/>
      </p:nvGrpSpPr>
      <p:grpSpPr>
        <a:xfrm>
          <a:off x="0" y="0"/>
          <a:ext cx="0" cy="0"/>
          <a:chOff x="0" y="0"/>
          <a:chExt cx="0" cy="0"/>
        </a:xfrm>
      </p:grpSpPr>
      <p:sp>
        <p:nvSpPr>
          <p:cNvPr id="199" name="Google Shape;199;p49"/>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0"/>
        <p:cNvGrpSpPr/>
        <p:nvPr/>
      </p:nvGrpSpPr>
      <p:grpSpPr>
        <a:xfrm>
          <a:off x="0" y="0"/>
          <a:ext cx="0" cy="0"/>
          <a:chOff x="0" y="0"/>
          <a:chExt cx="0" cy="0"/>
        </a:xfrm>
      </p:grpSpPr>
      <p:sp>
        <p:nvSpPr>
          <p:cNvPr id="201" name="Google Shape;201;p50"/>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50"/>
          <p:cNvSpPr txBox="1">
            <a:spLocks noGrp="1"/>
          </p:cNvSpPr>
          <p:nvPr>
            <p:ph type="body" idx="1"/>
          </p:nvPr>
        </p:nvSpPr>
        <p:spPr>
          <a:xfrm>
            <a:off x="500550" y="1426469"/>
            <a:ext cx="8520600" cy="3416400"/>
          </a:xfrm>
          <a:prstGeom prst="rect">
            <a:avLst/>
          </a:prstGeom>
        </p:spPr>
        <p:txBody>
          <a:bodyPr spcFirstLastPara="1" wrap="square" lIns="91425" tIns="91425" rIns="91425" bIns="91425" anchor="t" anchorCtr="0">
            <a:normAutofit/>
          </a:bodyPr>
          <a:lstStyle>
            <a:lvl1pPr marL="457200" lvl="0" indent="-323850" rtl="0">
              <a:lnSpc>
                <a:spcPct val="120000"/>
              </a:lnSpc>
              <a:spcBef>
                <a:spcPts val="300"/>
              </a:spcBef>
              <a:spcAft>
                <a:spcPts val="0"/>
              </a:spcAft>
              <a:buSzPts val="1500"/>
              <a:buChar char="●"/>
              <a:defRPr sz="1500"/>
            </a:lvl1pPr>
            <a:lvl2pPr marL="914400" lvl="1" indent="-311150" rtl="0">
              <a:lnSpc>
                <a:spcPct val="120000"/>
              </a:lnSpc>
              <a:spcBef>
                <a:spcPts val="300"/>
              </a:spcBef>
              <a:spcAft>
                <a:spcPts val="0"/>
              </a:spcAft>
              <a:buSzPts val="1300"/>
              <a:buChar char="○"/>
              <a:defRPr sz="1300"/>
            </a:lvl2pPr>
            <a:lvl3pPr marL="1371600" lvl="2" indent="-311150" rtl="0">
              <a:lnSpc>
                <a:spcPct val="120000"/>
              </a:lnSpc>
              <a:spcBef>
                <a:spcPts val="300"/>
              </a:spcBef>
              <a:spcAft>
                <a:spcPts val="0"/>
              </a:spcAft>
              <a:buSzPts val="1300"/>
              <a:buChar char="■"/>
              <a:defRPr sz="1300"/>
            </a:lvl3pPr>
            <a:lvl4pPr marL="1828800" lvl="3" indent="-311150" rtl="0">
              <a:lnSpc>
                <a:spcPct val="120000"/>
              </a:lnSpc>
              <a:spcBef>
                <a:spcPts val="300"/>
              </a:spcBef>
              <a:spcAft>
                <a:spcPts val="0"/>
              </a:spcAft>
              <a:buSzPts val="1300"/>
              <a:buChar char="●"/>
              <a:defRPr sz="1300"/>
            </a:lvl4pPr>
            <a:lvl5pPr marL="2286000" lvl="4" indent="-311150" rtl="0">
              <a:lnSpc>
                <a:spcPct val="120000"/>
              </a:lnSpc>
              <a:spcBef>
                <a:spcPts val="0"/>
              </a:spcBef>
              <a:spcAft>
                <a:spcPts val="0"/>
              </a:spcAft>
              <a:buSzPts val="1300"/>
              <a:buChar char="○"/>
              <a:defRPr sz="1300"/>
            </a:lvl5pPr>
            <a:lvl6pPr marL="2743200" lvl="5" indent="-311150" rtl="0">
              <a:lnSpc>
                <a:spcPct val="120000"/>
              </a:lnSpc>
              <a:spcBef>
                <a:spcPts val="300"/>
              </a:spcBef>
              <a:spcAft>
                <a:spcPts val="0"/>
              </a:spcAft>
              <a:buSzPts val="1300"/>
              <a:buChar char="■"/>
              <a:defRPr sz="1300"/>
            </a:lvl6pPr>
            <a:lvl7pPr marL="3200400" lvl="6" indent="-311150" rtl="0">
              <a:lnSpc>
                <a:spcPct val="120000"/>
              </a:lnSpc>
              <a:spcBef>
                <a:spcPts val="300"/>
              </a:spcBef>
              <a:spcAft>
                <a:spcPts val="0"/>
              </a:spcAft>
              <a:buSzPts val="1300"/>
              <a:buChar char="●"/>
              <a:defRPr sz="1300"/>
            </a:lvl7pPr>
            <a:lvl8pPr marL="3657600" lvl="7" indent="-311150" rtl="0">
              <a:lnSpc>
                <a:spcPct val="120000"/>
              </a:lnSpc>
              <a:spcBef>
                <a:spcPts val="300"/>
              </a:spcBef>
              <a:spcAft>
                <a:spcPts val="0"/>
              </a:spcAft>
              <a:buSzPts val="1300"/>
              <a:buChar char="○"/>
              <a:defRPr sz="1300"/>
            </a:lvl8pPr>
            <a:lvl9pPr marL="4114800" lvl="8" indent="-311150" rtl="0">
              <a:lnSpc>
                <a:spcPct val="120000"/>
              </a:lnSpc>
              <a:spcBef>
                <a:spcPts val="300"/>
              </a:spcBef>
              <a:spcAft>
                <a:spcPts val="0"/>
              </a:spcAft>
              <a:buSzPts val="1300"/>
              <a:buChar char="■"/>
              <a:defRPr sz="1300"/>
            </a:lvl9pPr>
          </a:lstStyle>
          <a:p>
            <a:endParaRPr/>
          </a:p>
        </p:txBody>
      </p:sp>
      <p:sp>
        <p:nvSpPr>
          <p:cNvPr id="203" name="Google Shape;203;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Тема вебинара" type="twoColTx">
  <p:cSld name="TITLE_AND_TWO_COLUMNS">
    <p:spTree>
      <p:nvGrpSpPr>
        <p:cNvPr id="1" name="Shape 204"/>
        <p:cNvGrpSpPr/>
        <p:nvPr/>
      </p:nvGrpSpPr>
      <p:grpSpPr>
        <a:xfrm>
          <a:off x="0" y="0"/>
          <a:ext cx="0" cy="0"/>
          <a:chOff x="0" y="0"/>
          <a:chExt cx="0" cy="0"/>
        </a:xfrm>
      </p:grpSpPr>
      <p:sp>
        <p:nvSpPr>
          <p:cNvPr id="205" name="Google Shape;20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
        <p:nvSpPr>
          <p:cNvPr id="206" name="Google Shape;206;p51"/>
          <p:cNvSpPr txBox="1">
            <a:spLocks noGrp="1"/>
          </p:cNvSpPr>
          <p:nvPr>
            <p:ph type="title"/>
          </p:nvPr>
        </p:nvSpPr>
        <p:spPr>
          <a:xfrm>
            <a:off x="500550" y="821213"/>
            <a:ext cx="8520600" cy="198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51"/>
          <p:cNvSpPr txBox="1">
            <a:spLocks noGrp="1"/>
          </p:cNvSpPr>
          <p:nvPr>
            <p:ph type="subTitle" idx="1"/>
          </p:nvPr>
        </p:nvSpPr>
        <p:spPr>
          <a:xfrm>
            <a:off x="500550" y="457313"/>
            <a:ext cx="77967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FF9900"/>
              </a:buClr>
              <a:buSzPts val="1500"/>
              <a:buNone/>
              <a:defRPr sz="1500">
                <a:solidFill>
                  <a:srgbClr val="FF9900"/>
                </a:solidFill>
              </a:defRPr>
            </a:lvl1pPr>
            <a:lvl2pPr lvl="1" rtl="0">
              <a:lnSpc>
                <a:spcPct val="100000"/>
              </a:lnSpc>
              <a:spcBef>
                <a:spcPts val="0"/>
              </a:spcBef>
              <a:spcAft>
                <a:spcPts val="0"/>
              </a:spcAft>
              <a:buClr>
                <a:srgbClr val="013D85"/>
              </a:buClr>
              <a:buSzPts val="2300"/>
              <a:buNone/>
              <a:defRPr sz="2300">
                <a:solidFill>
                  <a:srgbClr val="013D85"/>
                </a:solidFill>
              </a:defRPr>
            </a:lvl2pPr>
            <a:lvl3pPr lvl="2" rtl="0">
              <a:lnSpc>
                <a:spcPct val="100000"/>
              </a:lnSpc>
              <a:spcBef>
                <a:spcPts val="0"/>
              </a:spcBef>
              <a:spcAft>
                <a:spcPts val="0"/>
              </a:spcAft>
              <a:buClr>
                <a:srgbClr val="013D85"/>
              </a:buClr>
              <a:buSzPts val="2300"/>
              <a:buNone/>
              <a:defRPr sz="2300">
                <a:solidFill>
                  <a:srgbClr val="013D85"/>
                </a:solidFill>
              </a:defRPr>
            </a:lvl3pPr>
            <a:lvl4pPr lvl="3" rtl="0">
              <a:lnSpc>
                <a:spcPct val="100000"/>
              </a:lnSpc>
              <a:spcBef>
                <a:spcPts val="0"/>
              </a:spcBef>
              <a:spcAft>
                <a:spcPts val="0"/>
              </a:spcAft>
              <a:buClr>
                <a:srgbClr val="013D85"/>
              </a:buClr>
              <a:buSzPts val="2300"/>
              <a:buNone/>
              <a:defRPr sz="2300">
                <a:solidFill>
                  <a:srgbClr val="013D85"/>
                </a:solidFill>
              </a:defRPr>
            </a:lvl4pPr>
            <a:lvl5pPr lvl="4" rtl="0">
              <a:lnSpc>
                <a:spcPct val="100000"/>
              </a:lnSpc>
              <a:spcBef>
                <a:spcPts val="0"/>
              </a:spcBef>
              <a:spcAft>
                <a:spcPts val="0"/>
              </a:spcAft>
              <a:buClr>
                <a:srgbClr val="013D85"/>
              </a:buClr>
              <a:buSzPts val="2300"/>
              <a:buNone/>
              <a:defRPr sz="2300">
                <a:solidFill>
                  <a:srgbClr val="013D85"/>
                </a:solidFill>
              </a:defRPr>
            </a:lvl5pPr>
            <a:lvl6pPr lvl="5" rtl="0">
              <a:lnSpc>
                <a:spcPct val="100000"/>
              </a:lnSpc>
              <a:spcBef>
                <a:spcPts val="0"/>
              </a:spcBef>
              <a:spcAft>
                <a:spcPts val="0"/>
              </a:spcAft>
              <a:buClr>
                <a:srgbClr val="013D85"/>
              </a:buClr>
              <a:buSzPts val="2300"/>
              <a:buNone/>
              <a:defRPr sz="2300">
                <a:solidFill>
                  <a:srgbClr val="013D85"/>
                </a:solidFill>
              </a:defRPr>
            </a:lvl6pPr>
            <a:lvl7pPr lvl="6" rtl="0">
              <a:lnSpc>
                <a:spcPct val="100000"/>
              </a:lnSpc>
              <a:spcBef>
                <a:spcPts val="0"/>
              </a:spcBef>
              <a:spcAft>
                <a:spcPts val="0"/>
              </a:spcAft>
              <a:buClr>
                <a:srgbClr val="013D85"/>
              </a:buClr>
              <a:buSzPts val="2300"/>
              <a:buNone/>
              <a:defRPr sz="2300">
                <a:solidFill>
                  <a:srgbClr val="013D85"/>
                </a:solidFill>
              </a:defRPr>
            </a:lvl7pPr>
            <a:lvl8pPr lvl="7" rtl="0">
              <a:lnSpc>
                <a:spcPct val="100000"/>
              </a:lnSpc>
              <a:spcBef>
                <a:spcPts val="0"/>
              </a:spcBef>
              <a:spcAft>
                <a:spcPts val="0"/>
              </a:spcAft>
              <a:buClr>
                <a:srgbClr val="013D85"/>
              </a:buClr>
              <a:buSzPts val="2300"/>
              <a:buNone/>
              <a:defRPr sz="2300">
                <a:solidFill>
                  <a:srgbClr val="013D85"/>
                </a:solidFill>
              </a:defRPr>
            </a:lvl8pPr>
            <a:lvl9pPr lvl="8" rtl="0">
              <a:lnSpc>
                <a:spcPct val="100000"/>
              </a:lnSpc>
              <a:spcBef>
                <a:spcPts val="0"/>
              </a:spcBef>
              <a:spcAft>
                <a:spcPts val="0"/>
              </a:spcAft>
              <a:buClr>
                <a:srgbClr val="013D85"/>
              </a:buClr>
              <a:buSzPts val="2300"/>
              <a:buNone/>
              <a:defRPr sz="2300">
                <a:solidFill>
                  <a:srgbClr val="013D85"/>
                </a:solidFill>
              </a:defRPr>
            </a:lvl9pPr>
          </a:lstStyle>
          <a:p>
            <a:endParaRPr/>
          </a:p>
        </p:txBody>
      </p:sp>
      <p:sp>
        <p:nvSpPr>
          <p:cNvPr id="208" name="Google Shape;208;p51"/>
          <p:cNvSpPr txBox="1">
            <a:spLocks noGrp="1"/>
          </p:cNvSpPr>
          <p:nvPr>
            <p:ph type="subTitle" idx="2"/>
          </p:nvPr>
        </p:nvSpPr>
        <p:spPr>
          <a:xfrm>
            <a:off x="3135425" y="2978831"/>
            <a:ext cx="5856300" cy="587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b="1"/>
            </a:lvl1pPr>
            <a:lvl2pPr lvl="1" rtl="0">
              <a:lnSpc>
                <a:spcPct val="100000"/>
              </a:lnSpc>
              <a:spcBef>
                <a:spcPts val="0"/>
              </a:spcBef>
              <a:spcAft>
                <a:spcPts val="0"/>
              </a:spcAft>
              <a:buClr>
                <a:srgbClr val="013D85"/>
              </a:buClr>
              <a:buSzPts val="2300"/>
              <a:buNone/>
              <a:defRPr sz="2300" b="1">
                <a:solidFill>
                  <a:srgbClr val="013D85"/>
                </a:solidFill>
              </a:defRPr>
            </a:lvl2pPr>
            <a:lvl3pPr lvl="2" rtl="0">
              <a:lnSpc>
                <a:spcPct val="100000"/>
              </a:lnSpc>
              <a:spcBef>
                <a:spcPts val="0"/>
              </a:spcBef>
              <a:spcAft>
                <a:spcPts val="0"/>
              </a:spcAft>
              <a:buClr>
                <a:srgbClr val="013D85"/>
              </a:buClr>
              <a:buSzPts val="2300"/>
              <a:buNone/>
              <a:defRPr sz="2300" b="1">
                <a:solidFill>
                  <a:srgbClr val="013D85"/>
                </a:solidFill>
              </a:defRPr>
            </a:lvl3pPr>
            <a:lvl4pPr lvl="3" rtl="0">
              <a:lnSpc>
                <a:spcPct val="100000"/>
              </a:lnSpc>
              <a:spcBef>
                <a:spcPts val="0"/>
              </a:spcBef>
              <a:spcAft>
                <a:spcPts val="0"/>
              </a:spcAft>
              <a:buClr>
                <a:srgbClr val="013D85"/>
              </a:buClr>
              <a:buSzPts val="2300"/>
              <a:buNone/>
              <a:defRPr sz="2300" b="1">
                <a:solidFill>
                  <a:srgbClr val="013D85"/>
                </a:solidFill>
              </a:defRPr>
            </a:lvl4pPr>
            <a:lvl5pPr lvl="4" rtl="0">
              <a:lnSpc>
                <a:spcPct val="100000"/>
              </a:lnSpc>
              <a:spcBef>
                <a:spcPts val="0"/>
              </a:spcBef>
              <a:spcAft>
                <a:spcPts val="0"/>
              </a:spcAft>
              <a:buClr>
                <a:srgbClr val="013D85"/>
              </a:buClr>
              <a:buSzPts val="2300"/>
              <a:buNone/>
              <a:defRPr sz="2300" b="1">
                <a:solidFill>
                  <a:srgbClr val="013D85"/>
                </a:solidFill>
              </a:defRPr>
            </a:lvl5pPr>
            <a:lvl6pPr lvl="5" rtl="0">
              <a:lnSpc>
                <a:spcPct val="100000"/>
              </a:lnSpc>
              <a:spcBef>
                <a:spcPts val="0"/>
              </a:spcBef>
              <a:spcAft>
                <a:spcPts val="0"/>
              </a:spcAft>
              <a:buClr>
                <a:srgbClr val="013D85"/>
              </a:buClr>
              <a:buSzPts val="2300"/>
              <a:buNone/>
              <a:defRPr sz="2300" b="1">
                <a:solidFill>
                  <a:srgbClr val="013D85"/>
                </a:solidFill>
              </a:defRPr>
            </a:lvl6pPr>
            <a:lvl7pPr lvl="6" rtl="0">
              <a:lnSpc>
                <a:spcPct val="100000"/>
              </a:lnSpc>
              <a:spcBef>
                <a:spcPts val="0"/>
              </a:spcBef>
              <a:spcAft>
                <a:spcPts val="0"/>
              </a:spcAft>
              <a:buClr>
                <a:srgbClr val="013D85"/>
              </a:buClr>
              <a:buSzPts val="2300"/>
              <a:buNone/>
              <a:defRPr sz="2300" b="1">
                <a:solidFill>
                  <a:srgbClr val="013D85"/>
                </a:solidFill>
              </a:defRPr>
            </a:lvl7pPr>
            <a:lvl8pPr lvl="7" rtl="0">
              <a:lnSpc>
                <a:spcPct val="100000"/>
              </a:lnSpc>
              <a:spcBef>
                <a:spcPts val="0"/>
              </a:spcBef>
              <a:spcAft>
                <a:spcPts val="0"/>
              </a:spcAft>
              <a:buClr>
                <a:srgbClr val="013D85"/>
              </a:buClr>
              <a:buSzPts val="2300"/>
              <a:buNone/>
              <a:defRPr sz="2300" b="1">
                <a:solidFill>
                  <a:srgbClr val="013D85"/>
                </a:solidFill>
              </a:defRPr>
            </a:lvl8pPr>
            <a:lvl9pPr lvl="8" rtl="0">
              <a:lnSpc>
                <a:spcPct val="100000"/>
              </a:lnSpc>
              <a:spcBef>
                <a:spcPts val="0"/>
              </a:spcBef>
              <a:spcAft>
                <a:spcPts val="0"/>
              </a:spcAft>
              <a:buClr>
                <a:srgbClr val="013D85"/>
              </a:buClr>
              <a:buSzPts val="2300"/>
              <a:buNone/>
              <a:defRPr sz="2300" b="1">
                <a:solidFill>
                  <a:srgbClr val="013D85"/>
                </a:solidFill>
              </a:defRPr>
            </a:lvl9pPr>
          </a:lstStyle>
          <a:p>
            <a:endParaRPr/>
          </a:p>
        </p:txBody>
      </p:sp>
      <p:sp>
        <p:nvSpPr>
          <p:cNvPr id="209" name="Google Shape;209;p51"/>
          <p:cNvSpPr txBox="1">
            <a:spLocks noGrp="1"/>
          </p:cNvSpPr>
          <p:nvPr>
            <p:ph type="subTitle" idx="3"/>
          </p:nvPr>
        </p:nvSpPr>
        <p:spPr>
          <a:xfrm>
            <a:off x="3135425" y="3278981"/>
            <a:ext cx="5856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
        <p:nvSpPr>
          <p:cNvPr id="210" name="Google Shape;210;p51"/>
          <p:cNvSpPr txBox="1">
            <a:spLocks noGrp="1"/>
          </p:cNvSpPr>
          <p:nvPr>
            <p:ph type="subTitle" idx="4"/>
          </p:nvPr>
        </p:nvSpPr>
        <p:spPr>
          <a:xfrm>
            <a:off x="3135425" y="3662550"/>
            <a:ext cx="5856300" cy="10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397">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Разделительный слайд">
  <p:cSld name="MAIN_POINT">
    <p:spTree>
      <p:nvGrpSpPr>
        <p:cNvPr id="1" name="Shape 211"/>
        <p:cNvGrpSpPr/>
        <p:nvPr/>
      </p:nvGrpSpPr>
      <p:grpSpPr>
        <a:xfrm>
          <a:off x="0" y="0"/>
          <a:ext cx="0" cy="0"/>
          <a:chOff x="0" y="0"/>
          <a:chExt cx="0" cy="0"/>
        </a:xfrm>
      </p:grpSpPr>
      <p:sp>
        <p:nvSpPr>
          <p:cNvPr id="212" name="Google Shape;21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pic>
        <p:nvPicPr>
          <p:cNvPr id="213" name="Google Shape;213;p5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14" name="Google Shape;214;p52"/>
          <p:cNvSpPr txBox="1">
            <a:spLocks noGrp="1"/>
          </p:cNvSpPr>
          <p:nvPr>
            <p:ph type="title"/>
          </p:nvPr>
        </p:nvSpPr>
        <p:spPr>
          <a:xfrm>
            <a:off x="651425" y="396394"/>
            <a:ext cx="77061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600"/>
              <a:buNone/>
              <a:defRPr sz="4600">
                <a:solidFill>
                  <a:schemeClr val="lt1"/>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О себе">
  <p:cSld name="CUSTOM_1">
    <p:spTree>
      <p:nvGrpSpPr>
        <p:cNvPr id="1" name="Shape 215"/>
        <p:cNvGrpSpPr/>
        <p:nvPr/>
      </p:nvGrpSpPr>
      <p:grpSpPr>
        <a:xfrm>
          <a:off x="0" y="0"/>
          <a:ext cx="0" cy="0"/>
          <a:chOff x="0" y="0"/>
          <a:chExt cx="0" cy="0"/>
        </a:xfrm>
      </p:grpSpPr>
      <p:sp>
        <p:nvSpPr>
          <p:cNvPr id="216" name="Google Shape;216;p53"/>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53"/>
          <p:cNvSpPr txBox="1">
            <a:spLocks noGrp="1"/>
          </p:cNvSpPr>
          <p:nvPr>
            <p:ph type="subTitle" idx="1"/>
          </p:nvPr>
        </p:nvSpPr>
        <p:spPr>
          <a:xfrm>
            <a:off x="3891775" y="1716281"/>
            <a:ext cx="4391700" cy="587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Clr>
                <a:schemeClr val="dk1"/>
              </a:buClr>
              <a:buSzPts val="2300"/>
              <a:buNone/>
              <a:defRPr sz="2300" b="1">
                <a:solidFill>
                  <a:schemeClr val="dk1"/>
                </a:solidFill>
              </a:defRPr>
            </a:lvl2pPr>
            <a:lvl3pPr lvl="2" rtl="0">
              <a:lnSpc>
                <a:spcPct val="100000"/>
              </a:lnSpc>
              <a:spcBef>
                <a:spcPts val="0"/>
              </a:spcBef>
              <a:spcAft>
                <a:spcPts val="0"/>
              </a:spcAft>
              <a:buClr>
                <a:schemeClr val="dk1"/>
              </a:buClr>
              <a:buSzPts val="2300"/>
              <a:buNone/>
              <a:defRPr sz="2300" b="1">
                <a:solidFill>
                  <a:schemeClr val="dk1"/>
                </a:solidFill>
              </a:defRPr>
            </a:lvl3pPr>
            <a:lvl4pPr lvl="3" rtl="0">
              <a:lnSpc>
                <a:spcPct val="100000"/>
              </a:lnSpc>
              <a:spcBef>
                <a:spcPts val="0"/>
              </a:spcBef>
              <a:spcAft>
                <a:spcPts val="0"/>
              </a:spcAft>
              <a:buClr>
                <a:schemeClr val="dk1"/>
              </a:buClr>
              <a:buSzPts val="2300"/>
              <a:buNone/>
              <a:defRPr sz="2300" b="1">
                <a:solidFill>
                  <a:schemeClr val="dk1"/>
                </a:solidFill>
              </a:defRPr>
            </a:lvl4pPr>
            <a:lvl5pPr lvl="4" rtl="0">
              <a:lnSpc>
                <a:spcPct val="100000"/>
              </a:lnSpc>
              <a:spcBef>
                <a:spcPts val="0"/>
              </a:spcBef>
              <a:spcAft>
                <a:spcPts val="0"/>
              </a:spcAft>
              <a:buClr>
                <a:schemeClr val="dk1"/>
              </a:buClr>
              <a:buSzPts val="2300"/>
              <a:buNone/>
              <a:defRPr sz="2300" b="1">
                <a:solidFill>
                  <a:schemeClr val="dk1"/>
                </a:solidFill>
              </a:defRPr>
            </a:lvl5pPr>
            <a:lvl6pPr lvl="5" rtl="0">
              <a:lnSpc>
                <a:spcPct val="100000"/>
              </a:lnSpc>
              <a:spcBef>
                <a:spcPts val="0"/>
              </a:spcBef>
              <a:spcAft>
                <a:spcPts val="0"/>
              </a:spcAft>
              <a:buClr>
                <a:schemeClr val="dk1"/>
              </a:buClr>
              <a:buSzPts val="2300"/>
              <a:buNone/>
              <a:defRPr sz="2300" b="1">
                <a:solidFill>
                  <a:schemeClr val="dk1"/>
                </a:solidFill>
              </a:defRPr>
            </a:lvl6pPr>
            <a:lvl7pPr lvl="6" rtl="0">
              <a:lnSpc>
                <a:spcPct val="100000"/>
              </a:lnSpc>
              <a:spcBef>
                <a:spcPts val="0"/>
              </a:spcBef>
              <a:spcAft>
                <a:spcPts val="0"/>
              </a:spcAft>
              <a:buClr>
                <a:schemeClr val="dk1"/>
              </a:buClr>
              <a:buSzPts val="2300"/>
              <a:buNone/>
              <a:defRPr sz="2300" b="1">
                <a:solidFill>
                  <a:schemeClr val="dk1"/>
                </a:solidFill>
              </a:defRPr>
            </a:lvl7pPr>
            <a:lvl8pPr lvl="7" rtl="0">
              <a:lnSpc>
                <a:spcPct val="100000"/>
              </a:lnSpc>
              <a:spcBef>
                <a:spcPts val="0"/>
              </a:spcBef>
              <a:spcAft>
                <a:spcPts val="0"/>
              </a:spcAft>
              <a:buClr>
                <a:schemeClr val="dk1"/>
              </a:buClr>
              <a:buSzPts val="2300"/>
              <a:buNone/>
              <a:defRPr sz="2300" b="1">
                <a:solidFill>
                  <a:schemeClr val="dk1"/>
                </a:solidFill>
              </a:defRPr>
            </a:lvl8pPr>
            <a:lvl9pPr lvl="8" rtl="0">
              <a:lnSpc>
                <a:spcPct val="100000"/>
              </a:lnSpc>
              <a:spcBef>
                <a:spcPts val="0"/>
              </a:spcBef>
              <a:spcAft>
                <a:spcPts val="0"/>
              </a:spcAft>
              <a:buClr>
                <a:schemeClr val="dk1"/>
              </a:buClr>
              <a:buSzPts val="2300"/>
              <a:buNone/>
              <a:defRPr sz="2300" b="1">
                <a:solidFill>
                  <a:schemeClr val="dk1"/>
                </a:solidFill>
              </a:defRPr>
            </a:lvl9pPr>
          </a:lstStyle>
          <a:p>
            <a:endParaRPr/>
          </a:p>
        </p:txBody>
      </p:sp>
      <p:sp>
        <p:nvSpPr>
          <p:cNvPr id="218" name="Google Shape;218;p53"/>
          <p:cNvSpPr txBox="1">
            <a:spLocks noGrp="1"/>
          </p:cNvSpPr>
          <p:nvPr>
            <p:ph type="subTitle" idx="2"/>
          </p:nvPr>
        </p:nvSpPr>
        <p:spPr>
          <a:xfrm>
            <a:off x="3891775" y="2252801"/>
            <a:ext cx="5095200" cy="2511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Раздел+описание">
  <p:cSld name="SECTION_TITLE_AND_DESCRIPTION">
    <p:spTree>
      <p:nvGrpSpPr>
        <p:cNvPr id="1" name="Shape 219"/>
        <p:cNvGrpSpPr/>
        <p:nvPr/>
      </p:nvGrpSpPr>
      <p:grpSpPr>
        <a:xfrm>
          <a:off x="0" y="0"/>
          <a:ext cx="0" cy="0"/>
          <a:chOff x="0" y="0"/>
          <a:chExt cx="0" cy="0"/>
        </a:xfrm>
      </p:grpSpPr>
      <p:sp>
        <p:nvSpPr>
          <p:cNvPr id="220" name="Google Shape;220;p54"/>
          <p:cNvSpPr/>
          <p:nvPr/>
        </p:nvSpPr>
        <p:spPr>
          <a:xfrm>
            <a:off x="4572000" y="-125"/>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4"/>
          <p:cNvSpPr txBox="1">
            <a:spLocks noGrp="1"/>
          </p:cNvSpPr>
          <p:nvPr>
            <p:ph type="title"/>
          </p:nvPr>
        </p:nvSpPr>
        <p:spPr>
          <a:xfrm>
            <a:off x="609075" y="1220875"/>
            <a:ext cx="4045200" cy="14823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3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222" name="Google Shape;222;p54"/>
          <p:cNvSpPr txBox="1">
            <a:spLocks noGrp="1"/>
          </p:cNvSpPr>
          <p:nvPr>
            <p:ph type="subTitle" idx="1"/>
          </p:nvPr>
        </p:nvSpPr>
        <p:spPr>
          <a:xfrm>
            <a:off x="609075" y="2916213"/>
            <a:ext cx="4045200" cy="1235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223" name="Google Shape;223;p5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11150" rtl="0">
              <a:spcBef>
                <a:spcPts val="0"/>
              </a:spcBef>
              <a:spcAft>
                <a:spcPts val="0"/>
              </a:spcAft>
              <a:buSzPts val="1300"/>
              <a:buChar char="■"/>
              <a:defRPr/>
            </a:lvl3pPr>
            <a:lvl4pPr marL="1828800" lvl="3" indent="-311150" rtl="0">
              <a:spcBef>
                <a:spcPts val="0"/>
              </a:spcBef>
              <a:spcAft>
                <a:spcPts val="0"/>
              </a:spcAft>
              <a:buSzPts val="1300"/>
              <a:buChar char="●"/>
              <a:defRPr/>
            </a:lvl4pPr>
            <a:lvl5pPr marL="2286000" lvl="4" indent="-311150" rtl="0">
              <a:spcBef>
                <a:spcPts val="0"/>
              </a:spcBef>
              <a:spcAft>
                <a:spcPts val="0"/>
              </a:spcAft>
              <a:buSzPts val="1300"/>
              <a:buChar char="○"/>
              <a:defRPr/>
            </a:lvl5pPr>
            <a:lvl6pPr marL="2743200" lvl="5" indent="-311150" rtl="0">
              <a:spcBef>
                <a:spcPts val="0"/>
              </a:spcBef>
              <a:spcAft>
                <a:spcPts val="0"/>
              </a:spcAft>
              <a:buSzPts val="1300"/>
              <a:buChar char="■"/>
              <a:defRPr/>
            </a:lvl6pPr>
            <a:lvl7pPr marL="3200400" lvl="6" indent="-311150" rtl="0">
              <a:spcBef>
                <a:spcPts val="0"/>
              </a:spcBef>
              <a:spcAft>
                <a:spcPts val="0"/>
              </a:spcAft>
              <a:buSzPts val="1300"/>
              <a:buChar char="●"/>
              <a:defRPr/>
            </a:lvl7pPr>
            <a:lvl8pPr marL="3657600" lvl="7" indent="-311150" rtl="0">
              <a:spcBef>
                <a:spcPts val="0"/>
              </a:spcBef>
              <a:spcAft>
                <a:spcPts val="0"/>
              </a:spcAft>
              <a:buSzPts val="1300"/>
              <a:buChar char="○"/>
              <a:defRPr/>
            </a:lvl8pPr>
            <a:lvl9pPr marL="4114800" lvl="8" indent="-311150" rtl="0">
              <a:spcBef>
                <a:spcPts val="0"/>
              </a:spcBef>
              <a:spcAft>
                <a:spcPts val="0"/>
              </a:spcAft>
              <a:buSzPts val="1300"/>
              <a:buChar char="■"/>
              <a:defRPr/>
            </a:lvl9pPr>
          </a:lstStyle>
          <a:p>
            <a:endParaRPr/>
          </a:p>
        </p:txBody>
      </p:sp>
      <p:sp>
        <p:nvSpPr>
          <p:cNvPr id="224" name="Google Shape;22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5"/>
        <p:cNvGrpSpPr/>
        <p:nvPr/>
      </p:nvGrpSpPr>
      <p:grpSpPr>
        <a:xfrm>
          <a:off x="0" y="0"/>
          <a:ext cx="0" cy="0"/>
          <a:chOff x="0" y="0"/>
          <a:chExt cx="0" cy="0"/>
        </a:xfrm>
      </p:grpSpPr>
      <p:sp>
        <p:nvSpPr>
          <p:cNvPr id="226" name="Google Shape;22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Слайд с кодом 2">
  <p:cSld name="CUSTOM_2_1">
    <p:spTree>
      <p:nvGrpSpPr>
        <p:cNvPr id="1" name="Shape 233"/>
        <p:cNvGrpSpPr/>
        <p:nvPr/>
      </p:nvGrpSpPr>
      <p:grpSpPr>
        <a:xfrm>
          <a:off x="0" y="0"/>
          <a:ext cx="0" cy="0"/>
          <a:chOff x="0" y="0"/>
          <a:chExt cx="0" cy="0"/>
        </a:xfrm>
      </p:grpSpPr>
      <p:sp>
        <p:nvSpPr>
          <p:cNvPr id="234" name="Google Shape;234;p58"/>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5" name="Google Shape;235;p58"/>
          <p:cNvSpPr/>
          <p:nvPr/>
        </p:nvSpPr>
        <p:spPr>
          <a:xfrm>
            <a:off x="590475" y="1364975"/>
            <a:ext cx="7988400" cy="3412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8"/>
          <p:cNvSpPr txBox="1">
            <a:spLocks noGrp="1"/>
          </p:cNvSpPr>
          <p:nvPr>
            <p:ph type="subTitle" idx="1"/>
          </p:nvPr>
        </p:nvSpPr>
        <p:spPr>
          <a:xfrm>
            <a:off x="754725" y="1516446"/>
            <a:ext cx="8226300" cy="34551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Clr>
                <a:schemeClr val="lt1"/>
              </a:buClr>
              <a:buSzPts val="1100"/>
              <a:buFont typeface="Courier New"/>
              <a:buNone/>
              <a:defRPr sz="1100">
                <a:solidFill>
                  <a:schemeClr val="lt1"/>
                </a:solidFill>
                <a:latin typeface="Courier New"/>
                <a:ea typeface="Courier New"/>
                <a:cs typeface="Courier New"/>
                <a:sym typeface="Courier New"/>
              </a:defRPr>
            </a:lvl1pPr>
            <a:lvl2pPr lvl="1" rtl="0">
              <a:lnSpc>
                <a:spcPct val="115000"/>
              </a:lnSpc>
              <a:spcBef>
                <a:spcPts val="0"/>
              </a:spcBef>
              <a:spcAft>
                <a:spcPts val="0"/>
              </a:spcAft>
              <a:buClr>
                <a:schemeClr val="lt1"/>
              </a:buClr>
              <a:buSzPts val="1700"/>
              <a:buNone/>
              <a:defRPr sz="1700">
                <a:solidFill>
                  <a:schemeClr val="lt1"/>
                </a:solidFill>
              </a:defRPr>
            </a:lvl2pPr>
            <a:lvl3pPr lvl="2" rtl="0">
              <a:lnSpc>
                <a:spcPct val="115000"/>
              </a:lnSpc>
              <a:spcBef>
                <a:spcPts val="0"/>
              </a:spcBef>
              <a:spcAft>
                <a:spcPts val="0"/>
              </a:spcAft>
              <a:buClr>
                <a:schemeClr val="lt1"/>
              </a:buClr>
              <a:buSzPts val="1700"/>
              <a:buNone/>
              <a:defRPr sz="1700">
                <a:solidFill>
                  <a:schemeClr val="lt1"/>
                </a:solidFill>
              </a:defRPr>
            </a:lvl3pPr>
            <a:lvl4pPr lvl="3" rtl="0">
              <a:lnSpc>
                <a:spcPct val="115000"/>
              </a:lnSpc>
              <a:spcBef>
                <a:spcPts val="0"/>
              </a:spcBef>
              <a:spcAft>
                <a:spcPts val="0"/>
              </a:spcAft>
              <a:buClr>
                <a:schemeClr val="lt1"/>
              </a:buClr>
              <a:buSzPts val="1700"/>
              <a:buNone/>
              <a:defRPr sz="1700">
                <a:solidFill>
                  <a:schemeClr val="lt1"/>
                </a:solidFill>
              </a:defRPr>
            </a:lvl4pPr>
            <a:lvl5pPr lvl="4" rtl="0">
              <a:lnSpc>
                <a:spcPct val="115000"/>
              </a:lnSpc>
              <a:spcBef>
                <a:spcPts val="0"/>
              </a:spcBef>
              <a:spcAft>
                <a:spcPts val="0"/>
              </a:spcAft>
              <a:buClr>
                <a:schemeClr val="lt1"/>
              </a:buClr>
              <a:buSzPts val="1700"/>
              <a:buNone/>
              <a:defRPr sz="1700">
                <a:solidFill>
                  <a:schemeClr val="lt1"/>
                </a:solidFill>
              </a:defRPr>
            </a:lvl5pPr>
            <a:lvl6pPr lvl="5" rtl="0">
              <a:lnSpc>
                <a:spcPct val="115000"/>
              </a:lnSpc>
              <a:spcBef>
                <a:spcPts val="0"/>
              </a:spcBef>
              <a:spcAft>
                <a:spcPts val="0"/>
              </a:spcAft>
              <a:buClr>
                <a:schemeClr val="lt1"/>
              </a:buClr>
              <a:buSzPts val="1700"/>
              <a:buNone/>
              <a:defRPr sz="1700">
                <a:solidFill>
                  <a:schemeClr val="lt1"/>
                </a:solidFill>
              </a:defRPr>
            </a:lvl6pPr>
            <a:lvl7pPr lvl="6" rtl="0">
              <a:lnSpc>
                <a:spcPct val="115000"/>
              </a:lnSpc>
              <a:spcBef>
                <a:spcPts val="0"/>
              </a:spcBef>
              <a:spcAft>
                <a:spcPts val="0"/>
              </a:spcAft>
              <a:buClr>
                <a:schemeClr val="lt1"/>
              </a:buClr>
              <a:buSzPts val="1700"/>
              <a:buNone/>
              <a:defRPr sz="1700">
                <a:solidFill>
                  <a:schemeClr val="lt1"/>
                </a:solidFill>
              </a:defRPr>
            </a:lvl7pPr>
            <a:lvl8pPr lvl="7" rtl="0">
              <a:lnSpc>
                <a:spcPct val="115000"/>
              </a:lnSpc>
              <a:spcBef>
                <a:spcPts val="0"/>
              </a:spcBef>
              <a:spcAft>
                <a:spcPts val="0"/>
              </a:spcAft>
              <a:buClr>
                <a:schemeClr val="lt1"/>
              </a:buClr>
              <a:buSzPts val="1700"/>
              <a:buNone/>
              <a:defRPr sz="1700">
                <a:solidFill>
                  <a:schemeClr val="lt1"/>
                </a:solidFill>
              </a:defRPr>
            </a:lvl8pPr>
            <a:lvl9pPr lvl="8" rtl="0">
              <a:lnSpc>
                <a:spcPct val="115000"/>
              </a:lnSpc>
              <a:spcBef>
                <a:spcPts val="0"/>
              </a:spcBef>
              <a:spcAft>
                <a:spcPts val="0"/>
              </a:spcAft>
              <a:buClr>
                <a:schemeClr val="lt1"/>
              </a:buClr>
              <a:buSzPts val="1700"/>
              <a:buNone/>
              <a:defRPr sz="17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Белый слайд + заголовок"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00550" y="1940306"/>
            <a:ext cx="7935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Слайд КОД+ТЕКСТ 1">
  <p:cSld name="CUSTOM_4">
    <p:spTree>
      <p:nvGrpSpPr>
        <p:cNvPr id="1" name="Shape 237"/>
        <p:cNvGrpSpPr/>
        <p:nvPr/>
      </p:nvGrpSpPr>
      <p:grpSpPr>
        <a:xfrm>
          <a:off x="0" y="0"/>
          <a:ext cx="0" cy="0"/>
          <a:chOff x="0" y="0"/>
          <a:chExt cx="0" cy="0"/>
        </a:xfrm>
      </p:grpSpPr>
      <p:sp>
        <p:nvSpPr>
          <p:cNvPr id="238" name="Google Shape;238;p59"/>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59"/>
          <p:cNvSpPr txBox="1">
            <a:spLocks noGrp="1"/>
          </p:cNvSpPr>
          <p:nvPr>
            <p:ph type="subTitle" idx="1"/>
          </p:nvPr>
        </p:nvSpPr>
        <p:spPr>
          <a:xfrm>
            <a:off x="544050" y="1350425"/>
            <a:ext cx="5316300" cy="904200"/>
          </a:xfrm>
          <a:prstGeom prst="rect">
            <a:avLst/>
          </a:prstGeom>
        </p:spPr>
        <p:txBody>
          <a:bodyPr spcFirstLastPara="1" wrap="square" lIns="91425" tIns="91425" rIns="91425" bIns="91425" anchor="t" anchorCtr="0">
            <a:normAutofit/>
          </a:bodyPr>
          <a:lstStyle>
            <a:lvl1pPr lvl="0" rtl="0">
              <a:lnSpc>
                <a:spcPct val="12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
        <p:nvSpPr>
          <p:cNvPr id="240" name="Google Shape;240;p59"/>
          <p:cNvSpPr/>
          <p:nvPr/>
        </p:nvSpPr>
        <p:spPr>
          <a:xfrm>
            <a:off x="606200" y="2144231"/>
            <a:ext cx="7938600" cy="2464500"/>
          </a:xfrm>
          <a:prstGeom prst="rect">
            <a:avLst/>
          </a:prstGeom>
          <a:solidFill>
            <a:srgbClr val="FBF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9"/>
          <p:cNvSpPr txBox="1">
            <a:spLocks noGrp="1"/>
          </p:cNvSpPr>
          <p:nvPr>
            <p:ph type="subTitle" idx="2"/>
          </p:nvPr>
        </p:nvSpPr>
        <p:spPr>
          <a:xfrm>
            <a:off x="795050" y="2220038"/>
            <a:ext cx="7568100" cy="23637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SzPts val="1300"/>
              <a:buFont typeface="Courier New"/>
              <a:buNone/>
              <a:defRPr sz="1300">
                <a:latin typeface="Courier New"/>
                <a:ea typeface="Courier New"/>
                <a:cs typeface="Courier New"/>
                <a:sym typeface="Courier New"/>
              </a:defRPr>
            </a:lvl1pPr>
            <a:lvl2pPr lvl="1" rtl="0">
              <a:lnSpc>
                <a:spcPct val="115000"/>
              </a:lnSpc>
              <a:spcBef>
                <a:spcPts val="0"/>
              </a:spcBef>
              <a:spcAft>
                <a:spcPts val="0"/>
              </a:spcAft>
              <a:buSzPts val="1700"/>
              <a:buNone/>
              <a:defRPr sz="1700"/>
            </a:lvl2pPr>
            <a:lvl3pPr lvl="2" rtl="0">
              <a:lnSpc>
                <a:spcPct val="115000"/>
              </a:lnSpc>
              <a:spcBef>
                <a:spcPts val="0"/>
              </a:spcBef>
              <a:spcAft>
                <a:spcPts val="0"/>
              </a:spcAft>
              <a:buSzPts val="1700"/>
              <a:buNone/>
              <a:defRPr sz="1700"/>
            </a:lvl3pPr>
            <a:lvl4pPr lvl="3" rtl="0">
              <a:lnSpc>
                <a:spcPct val="115000"/>
              </a:lnSpc>
              <a:spcBef>
                <a:spcPts val="0"/>
              </a:spcBef>
              <a:spcAft>
                <a:spcPts val="0"/>
              </a:spcAft>
              <a:buSzPts val="1700"/>
              <a:buNone/>
              <a:defRPr sz="1700"/>
            </a:lvl4pPr>
            <a:lvl5pPr lvl="4" rtl="0">
              <a:lnSpc>
                <a:spcPct val="115000"/>
              </a:lnSpc>
              <a:spcBef>
                <a:spcPts val="0"/>
              </a:spcBef>
              <a:spcAft>
                <a:spcPts val="0"/>
              </a:spcAft>
              <a:buSzPts val="1700"/>
              <a:buNone/>
              <a:defRPr sz="1700"/>
            </a:lvl5pPr>
            <a:lvl6pPr lvl="5" rtl="0">
              <a:lnSpc>
                <a:spcPct val="115000"/>
              </a:lnSpc>
              <a:spcBef>
                <a:spcPts val="0"/>
              </a:spcBef>
              <a:spcAft>
                <a:spcPts val="0"/>
              </a:spcAft>
              <a:buSzPts val="1700"/>
              <a:buNone/>
              <a:defRPr sz="1700"/>
            </a:lvl6pPr>
            <a:lvl7pPr lvl="6" rtl="0">
              <a:lnSpc>
                <a:spcPct val="115000"/>
              </a:lnSpc>
              <a:spcBef>
                <a:spcPts val="0"/>
              </a:spcBef>
              <a:spcAft>
                <a:spcPts val="0"/>
              </a:spcAft>
              <a:buSzPts val="1700"/>
              <a:buNone/>
              <a:defRPr sz="1700"/>
            </a:lvl7pPr>
            <a:lvl8pPr lvl="7" rtl="0">
              <a:lnSpc>
                <a:spcPct val="115000"/>
              </a:lnSpc>
              <a:spcBef>
                <a:spcPts val="0"/>
              </a:spcBef>
              <a:spcAft>
                <a:spcPts val="0"/>
              </a:spcAft>
              <a:buSzPts val="1700"/>
              <a:buNone/>
              <a:defRPr sz="1700"/>
            </a:lvl8pPr>
            <a:lvl9pPr lvl="8" rtl="0">
              <a:lnSpc>
                <a:spcPct val="115000"/>
              </a:lnSpc>
              <a:spcBef>
                <a:spcPts val="0"/>
              </a:spcBef>
              <a:spcAft>
                <a:spcPts val="0"/>
              </a:spcAft>
              <a:buSzPts val="1700"/>
              <a:buNone/>
              <a:defRPr sz="17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Слайд КОД+ТЕКСТ 2">
  <p:cSld name="CUSTOM_4_1">
    <p:spTree>
      <p:nvGrpSpPr>
        <p:cNvPr id="1" name="Shape 242"/>
        <p:cNvGrpSpPr/>
        <p:nvPr/>
      </p:nvGrpSpPr>
      <p:grpSpPr>
        <a:xfrm>
          <a:off x="0" y="0"/>
          <a:ext cx="0" cy="0"/>
          <a:chOff x="0" y="0"/>
          <a:chExt cx="0" cy="0"/>
        </a:xfrm>
      </p:grpSpPr>
      <p:sp>
        <p:nvSpPr>
          <p:cNvPr id="243" name="Google Shape;243;p60"/>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4" name="Google Shape;244;p60"/>
          <p:cNvSpPr/>
          <p:nvPr/>
        </p:nvSpPr>
        <p:spPr>
          <a:xfrm>
            <a:off x="362300" y="1384249"/>
            <a:ext cx="4748700" cy="3393300"/>
          </a:xfrm>
          <a:prstGeom prst="rect">
            <a:avLst/>
          </a:prstGeom>
          <a:solidFill>
            <a:srgbClr val="FBF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0"/>
          <p:cNvSpPr txBox="1">
            <a:spLocks noGrp="1"/>
          </p:cNvSpPr>
          <p:nvPr>
            <p:ph type="subTitle" idx="1"/>
          </p:nvPr>
        </p:nvSpPr>
        <p:spPr>
          <a:xfrm>
            <a:off x="500550" y="1474819"/>
            <a:ext cx="4428600" cy="34551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SzPts val="1300"/>
              <a:buFont typeface="Courier New"/>
              <a:buNone/>
              <a:defRPr sz="1300">
                <a:latin typeface="Courier New"/>
                <a:ea typeface="Courier New"/>
                <a:cs typeface="Courier New"/>
                <a:sym typeface="Courier New"/>
              </a:defRPr>
            </a:lvl1pPr>
            <a:lvl2pPr lvl="1" rtl="0">
              <a:lnSpc>
                <a:spcPct val="115000"/>
              </a:lnSpc>
              <a:spcBef>
                <a:spcPts val="0"/>
              </a:spcBef>
              <a:spcAft>
                <a:spcPts val="0"/>
              </a:spcAft>
              <a:buSzPts val="1300"/>
              <a:buNone/>
              <a:defRPr sz="1300"/>
            </a:lvl2pPr>
            <a:lvl3pPr lvl="2" rtl="0">
              <a:lnSpc>
                <a:spcPct val="115000"/>
              </a:lnSpc>
              <a:spcBef>
                <a:spcPts val="0"/>
              </a:spcBef>
              <a:spcAft>
                <a:spcPts val="0"/>
              </a:spcAft>
              <a:buSzPts val="1300"/>
              <a:buNone/>
              <a:defRPr/>
            </a:lvl3pPr>
            <a:lvl4pPr lvl="3" rtl="0">
              <a:lnSpc>
                <a:spcPct val="115000"/>
              </a:lnSpc>
              <a:spcBef>
                <a:spcPts val="0"/>
              </a:spcBef>
              <a:spcAft>
                <a:spcPts val="0"/>
              </a:spcAft>
              <a:buSzPts val="1300"/>
              <a:buNone/>
              <a:defRPr/>
            </a:lvl4pPr>
            <a:lvl5pPr lvl="4" rtl="0">
              <a:lnSpc>
                <a:spcPct val="115000"/>
              </a:lnSpc>
              <a:spcBef>
                <a:spcPts val="0"/>
              </a:spcBef>
              <a:spcAft>
                <a:spcPts val="0"/>
              </a:spcAft>
              <a:buSzPts val="1300"/>
              <a:buNone/>
              <a:defRPr/>
            </a:lvl5pPr>
            <a:lvl6pPr lvl="5" rtl="0">
              <a:lnSpc>
                <a:spcPct val="115000"/>
              </a:lnSpc>
              <a:spcBef>
                <a:spcPts val="0"/>
              </a:spcBef>
              <a:spcAft>
                <a:spcPts val="0"/>
              </a:spcAft>
              <a:buSzPts val="1300"/>
              <a:buNone/>
              <a:defRPr/>
            </a:lvl6pPr>
            <a:lvl7pPr lvl="6" rtl="0">
              <a:lnSpc>
                <a:spcPct val="115000"/>
              </a:lnSpc>
              <a:spcBef>
                <a:spcPts val="0"/>
              </a:spcBef>
              <a:spcAft>
                <a:spcPts val="0"/>
              </a:spcAft>
              <a:buSzPts val="1300"/>
              <a:buNone/>
              <a:defRPr/>
            </a:lvl7pPr>
            <a:lvl8pPr lvl="7" rtl="0">
              <a:lnSpc>
                <a:spcPct val="115000"/>
              </a:lnSpc>
              <a:spcBef>
                <a:spcPts val="0"/>
              </a:spcBef>
              <a:spcAft>
                <a:spcPts val="0"/>
              </a:spcAft>
              <a:buSzPts val="1300"/>
              <a:buNone/>
              <a:defRPr/>
            </a:lvl8pPr>
            <a:lvl9pPr lvl="8" rtl="0">
              <a:lnSpc>
                <a:spcPct val="115000"/>
              </a:lnSpc>
              <a:spcBef>
                <a:spcPts val="0"/>
              </a:spcBef>
              <a:spcAft>
                <a:spcPts val="0"/>
              </a:spcAft>
              <a:buSzPts val="1300"/>
              <a:buNone/>
              <a:defRPr/>
            </a:lvl9pPr>
          </a:lstStyle>
          <a:p>
            <a:endParaRPr/>
          </a:p>
        </p:txBody>
      </p:sp>
      <p:sp>
        <p:nvSpPr>
          <p:cNvPr id="246" name="Google Shape;246;p60"/>
          <p:cNvSpPr txBox="1">
            <a:spLocks noGrp="1"/>
          </p:cNvSpPr>
          <p:nvPr>
            <p:ph type="subTitle" idx="2"/>
          </p:nvPr>
        </p:nvSpPr>
        <p:spPr>
          <a:xfrm>
            <a:off x="5555275" y="1474819"/>
            <a:ext cx="3151200" cy="3261300"/>
          </a:xfrm>
          <a:prstGeom prst="rect">
            <a:avLst/>
          </a:prstGeom>
        </p:spPr>
        <p:txBody>
          <a:bodyPr spcFirstLastPara="1" wrap="square" lIns="91425" tIns="91425" rIns="91425" bIns="91425" anchor="t" anchorCtr="0">
            <a:normAutofit/>
          </a:bodyPr>
          <a:lstStyle>
            <a:lvl1pPr lvl="0" rtl="0">
              <a:lnSpc>
                <a:spcPct val="12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ема вебинара"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
        <p:nvSpPr>
          <p:cNvPr id="22" name="Google Shape;22;p5"/>
          <p:cNvSpPr txBox="1">
            <a:spLocks noGrp="1"/>
          </p:cNvSpPr>
          <p:nvPr>
            <p:ph type="title"/>
          </p:nvPr>
        </p:nvSpPr>
        <p:spPr>
          <a:xfrm>
            <a:off x="500550" y="821213"/>
            <a:ext cx="8520600" cy="198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ubTitle" idx="1"/>
          </p:nvPr>
        </p:nvSpPr>
        <p:spPr>
          <a:xfrm>
            <a:off x="500550" y="457313"/>
            <a:ext cx="77967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FF9900"/>
              </a:buClr>
              <a:buSzPts val="1500"/>
              <a:buNone/>
              <a:defRPr sz="1500">
                <a:solidFill>
                  <a:srgbClr val="FF9900"/>
                </a:solidFill>
              </a:defRPr>
            </a:lvl1pPr>
            <a:lvl2pPr lvl="1" rtl="0">
              <a:lnSpc>
                <a:spcPct val="100000"/>
              </a:lnSpc>
              <a:spcBef>
                <a:spcPts val="0"/>
              </a:spcBef>
              <a:spcAft>
                <a:spcPts val="0"/>
              </a:spcAft>
              <a:buClr>
                <a:srgbClr val="013D85"/>
              </a:buClr>
              <a:buSzPts val="2300"/>
              <a:buNone/>
              <a:defRPr sz="2300">
                <a:solidFill>
                  <a:srgbClr val="013D85"/>
                </a:solidFill>
              </a:defRPr>
            </a:lvl2pPr>
            <a:lvl3pPr lvl="2" rtl="0">
              <a:lnSpc>
                <a:spcPct val="100000"/>
              </a:lnSpc>
              <a:spcBef>
                <a:spcPts val="0"/>
              </a:spcBef>
              <a:spcAft>
                <a:spcPts val="0"/>
              </a:spcAft>
              <a:buClr>
                <a:srgbClr val="013D85"/>
              </a:buClr>
              <a:buSzPts val="2300"/>
              <a:buNone/>
              <a:defRPr sz="2300">
                <a:solidFill>
                  <a:srgbClr val="013D85"/>
                </a:solidFill>
              </a:defRPr>
            </a:lvl3pPr>
            <a:lvl4pPr lvl="3" rtl="0">
              <a:lnSpc>
                <a:spcPct val="100000"/>
              </a:lnSpc>
              <a:spcBef>
                <a:spcPts val="0"/>
              </a:spcBef>
              <a:spcAft>
                <a:spcPts val="0"/>
              </a:spcAft>
              <a:buClr>
                <a:srgbClr val="013D85"/>
              </a:buClr>
              <a:buSzPts val="2300"/>
              <a:buNone/>
              <a:defRPr sz="2300">
                <a:solidFill>
                  <a:srgbClr val="013D85"/>
                </a:solidFill>
              </a:defRPr>
            </a:lvl4pPr>
            <a:lvl5pPr lvl="4" rtl="0">
              <a:lnSpc>
                <a:spcPct val="100000"/>
              </a:lnSpc>
              <a:spcBef>
                <a:spcPts val="0"/>
              </a:spcBef>
              <a:spcAft>
                <a:spcPts val="0"/>
              </a:spcAft>
              <a:buClr>
                <a:srgbClr val="013D85"/>
              </a:buClr>
              <a:buSzPts val="2300"/>
              <a:buNone/>
              <a:defRPr sz="2300">
                <a:solidFill>
                  <a:srgbClr val="013D85"/>
                </a:solidFill>
              </a:defRPr>
            </a:lvl5pPr>
            <a:lvl6pPr lvl="5" rtl="0">
              <a:lnSpc>
                <a:spcPct val="100000"/>
              </a:lnSpc>
              <a:spcBef>
                <a:spcPts val="0"/>
              </a:spcBef>
              <a:spcAft>
                <a:spcPts val="0"/>
              </a:spcAft>
              <a:buClr>
                <a:srgbClr val="013D85"/>
              </a:buClr>
              <a:buSzPts val="2300"/>
              <a:buNone/>
              <a:defRPr sz="2300">
                <a:solidFill>
                  <a:srgbClr val="013D85"/>
                </a:solidFill>
              </a:defRPr>
            </a:lvl6pPr>
            <a:lvl7pPr lvl="6" rtl="0">
              <a:lnSpc>
                <a:spcPct val="100000"/>
              </a:lnSpc>
              <a:spcBef>
                <a:spcPts val="0"/>
              </a:spcBef>
              <a:spcAft>
                <a:spcPts val="0"/>
              </a:spcAft>
              <a:buClr>
                <a:srgbClr val="013D85"/>
              </a:buClr>
              <a:buSzPts val="2300"/>
              <a:buNone/>
              <a:defRPr sz="2300">
                <a:solidFill>
                  <a:srgbClr val="013D85"/>
                </a:solidFill>
              </a:defRPr>
            </a:lvl7pPr>
            <a:lvl8pPr lvl="7" rtl="0">
              <a:lnSpc>
                <a:spcPct val="100000"/>
              </a:lnSpc>
              <a:spcBef>
                <a:spcPts val="0"/>
              </a:spcBef>
              <a:spcAft>
                <a:spcPts val="0"/>
              </a:spcAft>
              <a:buClr>
                <a:srgbClr val="013D85"/>
              </a:buClr>
              <a:buSzPts val="2300"/>
              <a:buNone/>
              <a:defRPr sz="2300">
                <a:solidFill>
                  <a:srgbClr val="013D85"/>
                </a:solidFill>
              </a:defRPr>
            </a:lvl8pPr>
            <a:lvl9pPr lvl="8" rtl="0">
              <a:lnSpc>
                <a:spcPct val="100000"/>
              </a:lnSpc>
              <a:spcBef>
                <a:spcPts val="0"/>
              </a:spcBef>
              <a:spcAft>
                <a:spcPts val="0"/>
              </a:spcAft>
              <a:buClr>
                <a:srgbClr val="013D85"/>
              </a:buClr>
              <a:buSzPts val="2300"/>
              <a:buNone/>
              <a:defRPr sz="2300">
                <a:solidFill>
                  <a:srgbClr val="013D85"/>
                </a:solidFill>
              </a:defRPr>
            </a:lvl9pPr>
          </a:lstStyle>
          <a:p>
            <a:endParaRPr/>
          </a:p>
        </p:txBody>
      </p:sp>
      <p:sp>
        <p:nvSpPr>
          <p:cNvPr id="24" name="Google Shape;24;p5"/>
          <p:cNvSpPr txBox="1">
            <a:spLocks noGrp="1"/>
          </p:cNvSpPr>
          <p:nvPr>
            <p:ph type="subTitle" idx="2"/>
          </p:nvPr>
        </p:nvSpPr>
        <p:spPr>
          <a:xfrm>
            <a:off x="3135425" y="2978831"/>
            <a:ext cx="5856300" cy="587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50505"/>
              </a:buClr>
              <a:buSzPts val="1500"/>
              <a:buNone/>
              <a:defRPr sz="1500" b="1">
                <a:solidFill>
                  <a:srgbClr val="050505"/>
                </a:solidFill>
              </a:defRPr>
            </a:lvl1pPr>
            <a:lvl2pPr lvl="1" rtl="0">
              <a:lnSpc>
                <a:spcPct val="100000"/>
              </a:lnSpc>
              <a:spcBef>
                <a:spcPts val="0"/>
              </a:spcBef>
              <a:spcAft>
                <a:spcPts val="0"/>
              </a:spcAft>
              <a:buClr>
                <a:srgbClr val="013D85"/>
              </a:buClr>
              <a:buSzPts val="2300"/>
              <a:buNone/>
              <a:defRPr sz="2300" b="1">
                <a:solidFill>
                  <a:srgbClr val="013D85"/>
                </a:solidFill>
              </a:defRPr>
            </a:lvl2pPr>
            <a:lvl3pPr lvl="2" rtl="0">
              <a:lnSpc>
                <a:spcPct val="100000"/>
              </a:lnSpc>
              <a:spcBef>
                <a:spcPts val="0"/>
              </a:spcBef>
              <a:spcAft>
                <a:spcPts val="0"/>
              </a:spcAft>
              <a:buClr>
                <a:srgbClr val="013D85"/>
              </a:buClr>
              <a:buSzPts val="2300"/>
              <a:buNone/>
              <a:defRPr sz="2300" b="1">
                <a:solidFill>
                  <a:srgbClr val="013D85"/>
                </a:solidFill>
              </a:defRPr>
            </a:lvl3pPr>
            <a:lvl4pPr lvl="3" rtl="0">
              <a:lnSpc>
                <a:spcPct val="100000"/>
              </a:lnSpc>
              <a:spcBef>
                <a:spcPts val="0"/>
              </a:spcBef>
              <a:spcAft>
                <a:spcPts val="0"/>
              </a:spcAft>
              <a:buClr>
                <a:srgbClr val="013D85"/>
              </a:buClr>
              <a:buSzPts val="2300"/>
              <a:buNone/>
              <a:defRPr sz="2300" b="1">
                <a:solidFill>
                  <a:srgbClr val="013D85"/>
                </a:solidFill>
              </a:defRPr>
            </a:lvl4pPr>
            <a:lvl5pPr lvl="4" rtl="0">
              <a:lnSpc>
                <a:spcPct val="100000"/>
              </a:lnSpc>
              <a:spcBef>
                <a:spcPts val="0"/>
              </a:spcBef>
              <a:spcAft>
                <a:spcPts val="0"/>
              </a:spcAft>
              <a:buClr>
                <a:srgbClr val="013D85"/>
              </a:buClr>
              <a:buSzPts val="2300"/>
              <a:buNone/>
              <a:defRPr sz="2300" b="1">
                <a:solidFill>
                  <a:srgbClr val="013D85"/>
                </a:solidFill>
              </a:defRPr>
            </a:lvl5pPr>
            <a:lvl6pPr lvl="5" rtl="0">
              <a:lnSpc>
                <a:spcPct val="100000"/>
              </a:lnSpc>
              <a:spcBef>
                <a:spcPts val="0"/>
              </a:spcBef>
              <a:spcAft>
                <a:spcPts val="0"/>
              </a:spcAft>
              <a:buClr>
                <a:srgbClr val="013D85"/>
              </a:buClr>
              <a:buSzPts val="2300"/>
              <a:buNone/>
              <a:defRPr sz="2300" b="1">
                <a:solidFill>
                  <a:srgbClr val="013D85"/>
                </a:solidFill>
              </a:defRPr>
            </a:lvl6pPr>
            <a:lvl7pPr lvl="6" rtl="0">
              <a:lnSpc>
                <a:spcPct val="100000"/>
              </a:lnSpc>
              <a:spcBef>
                <a:spcPts val="0"/>
              </a:spcBef>
              <a:spcAft>
                <a:spcPts val="0"/>
              </a:spcAft>
              <a:buClr>
                <a:srgbClr val="013D85"/>
              </a:buClr>
              <a:buSzPts val="2300"/>
              <a:buNone/>
              <a:defRPr sz="2300" b="1">
                <a:solidFill>
                  <a:srgbClr val="013D85"/>
                </a:solidFill>
              </a:defRPr>
            </a:lvl7pPr>
            <a:lvl8pPr lvl="7" rtl="0">
              <a:lnSpc>
                <a:spcPct val="100000"/>
              </a:lnSpc>
              <a:spcBef>
                <a:spcPts val="0"/>
              </a:spcBef>
              <a:spcAft>
                <a:spcPts val="0"/>
              </a:spcAft>
              <a:buClr>
                <a:srgbClr val="013D85"/>
              </a:buClr>
              <a:buSzPts val="2300"/>
              <a:buNone/>
              <a:defRPr sz="2300" b="1">
                <a:solidFill>
                  <a:srgbClr val="013D85"/>
                </a:solidFill>
              </a:defRPr>
            </a:lvl8pPr>
            <a:lvl9pPr lvl="8" rtl="0">
              <a:lnSpc>
                <a:spcPct val="100000"/>
              </a:lnSpc>
              <a:spcBef>
                <a:spcPts val="0"/>
              </a:spcBef>
              <a:spcAft>
                <a:spcPts val="0"/>
              </a:spcAft>
              <a:buClr>
                <a:srgbClr val="013D85"/>
              </a:buClr>
              <a:buSzPts val="2300"/>
              <a:buNone/>
              <a:defRPr sz="2300" b="1">
                <a:solidFill>
                  <a:srgbClr val="013D85"/>
                </a:solidFill>
              </a:defRPr>
            </a:lvl9pPr>
          </a:lstStyle>
          <a:p>
            <a:endParaRPr/>
          </a:p>
        </p:txBody>
      </p:sp>
      <p:sp>
        <p:nvSpPr>
          <p:cNvPr id="25" name="Google Shape;25;p5"/>
          <p:cNvSpPr txBox="1">
            <a:spLocks noGrp="1"/>
          </p:cNvSpPr>
          <p:nvPr>
            <p:ph type="subTitle" idx="3"/>
          </p:nvPr>
        </p:nvSpPr>
        <p:spPr>
          <a:xfrm>
            <a:off x="3135425" y="3278981"/>
            <a:ext cx="5856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300"/>
              <a:buNone/>
              <a:defRPr sz="1300">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
        <p:nvSpPr>
          <p:cNvPr id="26" name="Google Shape;26;p5"/>
          <p:cNvSpPr txBox="1">
            <a:spLocks noGrp="1"/>
          </p:cNvSpPr>
          <p:nvPr>
            <p:ph type="subTitle" idx="4"/>
          </p:nvPr>
        </p:nvSpPr>
        <p:spPr>
          <a:xfrm>
            <a:off x="3135425" y="3662550"/>
            <a:ext cx="5856300" cy="10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397">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Разделительный слайд">
  <p:cSld name="MAIN_POINT">
    <p:spTree>
      <p:nvGrpSpPr>
        <p:cNvPr id="1" name="Shape 27"/>
        <p:cNvGrpSpPr/>
        <p:nvPr/>
      </p:nvGrpSpPr>
      <p:grpSpPr>
        <a:xfrm>
          <a:off x="0" y="0"/>
          <a:ext cx="0" cy="0"/>
          <a:chOff x="0" y="0"/>
          <a:chExt cx="0" cy="0"/>
        </a:xfrm>
      </p:grpSpPr>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pic>
        <p:nvPicPr>
          <p:cNvPr id="29" name="Google Shape;29;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0" name="Google Shape;30;p6"/>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600"/>
              <a:buNone/>
              <a:defRPr sz="4600">
                <a:solidFill>
                  <a:schemeClr val="lt1"/>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О себе">
  <p:cSld name="CUSTOM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subTitle" idx="1"/>
          </p:nvPr>
        </p:nvSpPr>
        <p:spPr>
          <a:xfrm>
            <a:off x="3891775" y="1716281"/>
            <a:ext cx="4391700" cy="587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Clr>
                <a:schemeClr val="dk1"/>
              </a:buClr>
              <a:buSzPts val="2300"/>
              <a:buNone/>
              <a:defRPr sz="2300" b="1">
                <a:solidFill>
                  <a:schemeClr val="dk1"/>
                </a:solidFill>
              </a:defRPr>
            </a:lvl2pPr>
            <a:lvl3pPr lvl="2" rtl="0">
              <a:lnSpc>
                <a:spcPct val="100000"/>
              </a:lnSpc>
              <a:spcBef>
                <a:spcPts val="0"/>
              </a:spcBef>
              <a:spcAft>
                <a:spcPts val="0"/>
              </a:spcAft>
              <a:buClr>
                <a:schemeClr val="dk1"/>
              </a:buClr>
              <a:buSzPts val="2300"/>
              <a:buNone/>
              <a:defRPr sz="2300" b="1">
                <a:solidFill>
                  <a:schemeClr val="dk1"/>
                </a:solidFill>
              </a:defRPr>
            </a:lvl3pPr>
            <a:lvl4pPr lvl="3" rtl="0">
              <a:lnSpc>
                <a:spcPct val="100000"/>
              </a:lnSpc>
              <a:spcBef>
                <a:spcPts val="0"/>
              </a:spcBef>
              <a:spcAft>
                <a:spcPts val="0"/>
              </a:spcAft>
              <a:buClr>
                <a:schemeClr val="dk1"/>
              </a:buClr>
              <a:buSzPts val="2300"/>
              <a:buNone/>
              <a:defRPr sz="2300" b="1">
                <a:solidFill>
                  <a:schemeClr val="dk1"/>
                </a:solidFill>
              </a:defRPr>
            </a:lvl4pPr>
            <a:lvl5pPr lvl="4" rtl="0">
              <a:lnSpc>
                <a:spcPct val="100000"/>
              </a:lnSpc>
              <a:spcBef>
                <a:spcPts val="0"/>
              </a:spcBef>
              <a:spcAft>
                <a:spcPts val="0"/>
              </a:spcAft>
              <a:buClr>
                <a:schemeClr val="dk1"/>
              </a:buClr>
              <a:buSzPts val="2300"/>
              <a:buNone/>
              <a:defRPr sz="2300" b="1">
                <a:solidFill>
                  <a:schemeClr val="dk1"/>
                </a:solidFill>
              </a:defRPr>
            </a:lvl5pPr>
            <a:lvl6pPr lvl="5" rtl="0">
              <a:lnSpc>
                <a:spcPct val="100000"/>
              </a:lnSpc>
              <a:spcBef>
                <a:spcPts val="0"/>
              </a:spcBef>
              <a:spcAft>
                <a:spcPts val="0"/>
              </a:spcAft>
              <a:buClr>
                <a:schemeClr val="dk1"/>
              </a:buClr>
              <a:buSzPts val="2300"/>
              <a:buNone/>
              <a:defRPr sz="2300" b="1">
                <a:solidFill>
                  <a:schemeClr val="dk1"/>
                </a:solidFill>
              </a:defRPr>
            </a:lvl6pPr>
            <a:lvl7pPr lvl="6" rtl="0">
              <a:lnSpc>
                <a:spcPct val="100000"/>
              </a:lnSpc>
              <a:spcBef>
                <a:spcPts val="0"/>
              </a:spcBef>
              <a:spcAft>
                <a:spcPts val="0"/>
              </a:spcAft>
              <a:buClr>
                <a:schemeClr val="dk1"/>
              </a:buClr>
              <a:buSzPts val="2300"/>
              <a:buNone/>
              <a:defRPr sz="2300" b="1">
                <a:solidFill>
                  <a:schemeClr val="dk1"/>
                </a:solidFill>
              </a:defRPr>
            </a:lvl7pPr>
            <a:lvl8pPr lvl="7" rtl="0">
              <a:lnSpc>
                <a:spcPct val="100000"/>
              </a:lnSpc>
              <a:spcBef>
                <a:spcPts val="0"/>
              </a:spcBef>
              <a:spcAft>
                <a:spcPts val="0"/>
              </a:spcAft>
              <a:buClr>
                <a:schemeClr val="dk1"/>
              </a:buClr>
              <a:buSzPts val="2300"/>
              <a:buNone/>
              <a:defRPr sz="2300" b="1">
                <a:solidFill>
                  <a:schemeClr val="dk1"/>
                </a:solidFill>
              </a:defRPr>
            </a:lvl8pPr>
            <a:lvl9pPr lvl="8" rtl="0">
              <a:lnSpc>
                <a:spcPct val="100000"/>
              </a:lnSpc>
              <a:spcBef>
                <a:spcPts val="0"/>
              </a:spcBef>
              <a:spcAft>
                <a:spcPts val="0"/>
              </a:spcAft>
              <a:buClr>
                <a:schemeClr val="dk1"/>
              </a:buClr>
              <a:buSzPts val="2300"/>
              <a:buNone/>
              <a:defRPr sz="2300" b="1">
                <a:solidFill>
                  <a:schemeClr val="dk1"/>
                </a:solidFill>
              </a:defRPr>
            </a:lvl9pPr>
          </a:lstStyle>
          <a:p>
            <a:endParaRPr/>
          </a:p>
        </p:txBody>
      </p:sp>
      <p:sp>
        <p:nvSpPr>
          <p:cNvPr id="34" name="Google Shape;34;p7"/>
          <p:cNvSpPr txBox="1">
            <a:spLocks noGrp="1"/>
          </p:cNvSpPr>
          <p:nvPr>
            <p:ph type="subTitle" idx="2"/>
          </p:nvPr>
        </p:nvSpPr>
        <p:spPr>
          <a:xfrm>
            <a:off x="3891775" y="2252794"/>
            <a:ext cx="4587900" cy="2039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Раздел+описание">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609075" y="1220875"/>
            <a:ext cx="4045200" cy="14823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sz="3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609075" y="2916213"/>
            <a:ext cx="4045200" cy="1235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700"/>
              <a:buNone/>
              <a:defRPr sz="1700"/>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11150">
              <a:spcBef>
                <a:spcPts val="0"/>
              </a:spcBef>
              <a:spcAft>
                <a:spcPts val="0"/>
              </a:spcAft>
              <a:buSzPts val="1300"/>
              <a:buChar char="■"/>
              <a:defRPr/>
            </a:lvl3pPr>
            <a:lvl4pPr marL="1828800" lvl="3" indent="-311150">
              <a:spcBef>
                <a:spcPts val="0"/>
              </a:spcBef>
              <a:spcAft>
                <a:spcPts val="0"/>
              </a:spcAft>
              <a:buSzPts val="1300"/>
              <a:buChar char="●"/>
              <a:defRPr/>
            </a:lvl4pPr>
            <a:lvl5pPr marL="2286000" lvl="4" indent="-311150">
              <a:spcBef>
                <a:spcPts val="0"/>
              </a:spcBef>
              <a:spcAft>
                <a:spcPts val="0"/>
              </a:spcAft>
              <a:buSzPts val="1300"/>
              <a:buChar char="○"/>
              <a:defRPr/>
            </a:lvl5pPr>
            <a:lvl6pPr marL="2743200" lvl="5" indent="-311150">
              <a:spcBef>
                <a:spcPts val="0"/>
              </a:spcBef>
              <a:spcAft>
                <a:spcPts val="0"/>
              </a:spcAft>
              <a:buSzPts val="1300"/>
              <a:buChar char="■"/>
              <a:defRPr/>
            </a:lvl6pPr>
            <a:lvl7pPr marL="3200400" lvl="6" indent="-311150">
              <a:spcBef>
                <a:spcPts val="0"/>
              </a:spcBef>
              <a:spcAft>
                <a:spcPts val="0"/>
              </a:spcAft>
              <a:buSzPts val="1300"/>
              <a:buChar char="●"/>
              <a:defRPr/>
            </a:lvl7pPr>
            <a:lvl8pPr marL="3657600" lvl="7" indent="-311150">
              <a:spcBef>
                <a:spcPts val="0"/>
              </a:spcBef>
              <a:spcAft>
                <a:spcPts val="0"/>
              </a:spcAft>
              <a:buSzPts val="1300"/>
              <a:buChar char="○"/>
              <a:defRPr/>
            </a:lvl8pPr>
            <a:lvl9pPr marL="4114800" lvl="8" indent="-311150">
              <a:spcBef>
                <a:spcPts val="0"/>
              </a:spcBef>
              <a:spcAft>
                <a:spcPts val="0"/>
              </a:spcAft>
              <a:buSzPts val="13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Заголовок">
  <p:cSld name="CUSTOM_3">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Ваш макет 1">
  <p:cSld name="Ваш макет 1">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500550" y="2545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43986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500550" y="1426469"/>
            <a:ext cx="8520600" cy="3416400"/>
          </a:xfrm>
          <a:prstGeom prst="rect">
            <a:avLst/>
          </a:prstGeom>
        </p:spPr>
        <p:txBody>
          <a:bodyPr spcFirstLastPara="1" wrap="square" lIns="91425" tIns="91425" rIns="91425" bIns="91425" anchor="t" anchorCtr="0">
            <a:normAutofit/>
          </a:bodyPr>
          <a:lstStyle>
            <a:lvl1pPr marL="457200" lvl="0" indent="-323850" rtl="0">
              <a:lnSpc>
                <a:spcPct val="120000"/>
              </a:lnSpc>
              <a:spcBef>
                <a:spcPts val="300"/>
              </a:spcBef>
              <a:spcAft>
                <a:spcPts val="0"/>
              </a:spcAft>
              <a:buSzPts val="1500"/>
              <a:buChar char="●"/>
              <a:defRPr sz="1500"/>
            </a:lvl1pPr>
            <a:lvl2pPr marL="914400" lvl="1" indent="-311150" rtl="0">
              <a:lnSpc>
                <a:spcPct val="120000"/>
              </a:lnSpc>
              <a:spcBef>
                <a:spcPts val="300"/>
              </a:spcBef>
              <a:spcAft>
                <a:spcPts val="0"/>
              </a:spcAft>
              <a:buSzPts val="1300"/>
              <a:buChar char="○"/>
              <a:defRPr sz="1300"/>
            </a:lvl2pPr>
            <a:lvl3pPr marL="1371600" lvl="2" indent="-311150" rtl="0">
              <a:lnSpc>
                <a:spcPct val="120000"/>
              </a:lnSpc>
              <a:spcBef>
                <a:spcPts val="300"/>
              </a:spcBef>
              <a:spcAft>
                <a:spcPts val="0"/>
              </a:spcAft>
              <a:buSzPts val="1300"/>
              <a:buChar char="■"/>
              <a:defRPr sz="1300"/>
            </a:lvl3pPr>
            <a:lvl4pPr marL="1828800" lvl="3" indent="-311150" rtl="0">
              <a:lnSpc>
                <a:spcPct val="120000"/>
              </a:lnSpc>
              <a:spcBef>
                <a:spcPts val="300"/>
              </a:spcBef>
              <a:spcAft>
                <a:spcPts val="0"/>
              </a:spcAft>
              <a:buSzPts val="1300"/>
              <a:buChar char="●"/>
              <a:defRPr sz="1300"/>
            </a:lvl4pPr>
            <a:lvl5pPr marL="2286000" lvl="4" indent="-311150" rtl="0">
              <a:lnSpc>
                <a:spcPct val="120000"/>
              </a:lnSpc>
              <a:spcBef>
                <a:spcPts val="0"/>
              </a:spcBef>
              <a:spcAft>
                <a:spcPts val="0"/>
              </a:spcAft>
              <a:buSzPts val="1300"/>
              <a:buChar char="○"/>
              <a:defRPr sz="1300"/>
            </a:lvl5pPr>
            <a:lvl6pPr marL="2743200" lvl="5" indent="-311150" rtl="0">
              <a:lnSpc>
                <a:spcPct val="120000"/>
              </a:lnSpc>
              <a:spcBef>
                <a:spcPts val="300"/>
              </a:spcBef>
              <a:spcAft>
                <a:spcPts val="0"/>
              </a:spcAft>
              <a:buSzPts val="1300"/>
              <a:buChar char="■"/>
              <a:defRPr sz="1300"/>
            </a:lvl6pPr>
            <a:lvl7pPr marL="3200400" lvl="6" indent="-311150" rtl="0">
              <a:lnSpc>
                <a:spcPct val="120000"/>
              </a:lnSpc>
              <a:spcBef>
                <a:spcPts val="300"/>
              </a:spcBef>
              <a:spcAft>
                <a:spcPts val="0"/>
              </a:spcAft>
              <a:buSzPts val="1300"/>
              <a:buChar char="●"/>
              <a:defRPr sz="1300"/>
            </a:lvl7pPr>
            <a:lvl8pPr marL="3657600" lvl="7" indent="-311150" rtl="0">
              <a:lnSpc>
                <a:spcPct val="120000"/>
              </a:lnSpc>
              <a:spcBef>
                <a:spcPts val="300"/>
              </a:spcBef>
              <a:spcAft>
                <a:spcPts val="0"/>
              </a:spcAft>
              <a:buSzPts val="1300"/>
              <a:buChar char="○"/>
              <a:defRPr sz="1300"/>
            </a:lvl8pPr>
            <a:lvl9pPr marL="4114800" lvl="8" indent="-311150" rtl="0">
              <a:lnSpc>
                <a:spcPct val="120000"/>
              </a:lnSpc>
              <a:spcBef>
                <a:spcPts val="300"/>
              </a:spcBef>
              <a:spcAft>
                <a:spcPts val="0"/>
              </a:spcAft>
              <a:buSzPts val="1300"/>
              <a:buChar char="■"/>
              <a:defRPr sz="1300"/>
            </a:lvl9pPr>
          </a:lstStyle>
          <a:p>
            <a:endParaRPr/>
          </a:p>
        </p:txBody>
      </p:sp>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extLst>
      <p:ext uri="{BB962C8B-B14F-4D97-AF65-F5344CB8AC3E}">
        <p14:creationId xmlns:p14="http://schemas.microsoft.com/office/powerpoint/2010/main" val="401313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00550" y="330736"/>
            <a:ext cx="8520600" cy="979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100"/>
              <a:buFont typeface="Roboto"/>
              <a:buNone/>
              <a:defRPr sz="3100" b="1">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24350" y="1578869"/>
            <a:ext cx="8520600" cy="3416400"/>
          </a:xfrm>
          <a:prstGeom prst="rect">
            <a:avLst/>
          </a:prstGeom>
          <a:noFill/>
          <a:ln>
            <a:noFill/>
          </a:ln>
        </p:spPr>
        <p:txBody>
          <a:bodyPr spcFirstLastPara="1" wrap="square" lIns="91425" tIns="91425" rIns="91425" bIns="91425" anchor="t" anchorCtr="0">
            <a:normAutofit/>
          </a:bodyPr>
          <a:lstStyle>
            <a:lvl1pPr marL="457200" lvl="0" indent="-336550">
              <a:lnSpc>
                <a:spcPct val="120000"/>
              </a:lnSpc>
              <a:spcBef>
                <a:spcPts val="0"/>
              </a:spcBef>
              <a:spcAft>
                <a:spcPts val="0"/>
              </a:spcAft>
              <a:buClr>
                <a:schemeClr val="dk1"/>
              </a:buClr>
              <a:buSzPts val="1700"/>
              <a:buFont typeface="Roboto"/>
              <a:buChar char="●"/>
              <a:defRPr sz="1700">
                <a:solidFill>
                  <a:schemeClr val="dk1"/>
                </a:solidFill>
                <a:latin typeface="Roboto"/>
                <a:ea typeface="Roboto"/>
                <a:cs typeface="Roboto"/>
                <a:sym typeface="Roboto"/>
              </a:defRPr>
            </a:lvl1pPr>
            <a:lvl2pPr marL="914400" lvl="1" indent="-323850">
              <a:lnSpc>
                <a:spcPct val="120000"/>
              </a:lnSpc>
              <a:spcBef>
                <a:spcPts val="0"/>
              </a:spcBef>
              <a:spcAft>
                <a:spcPts val="0"/>
              </a:spcAft>
              <a:buClr>
                <a:schemeClr val="dk1"/>
              </a:buClr>
              <a:buSzPts val="1500"/>
              <a:buFont typeface="Roboto"/>
              <a:buChar char="○"/>
              <a:defRPr sz="1500">
                <a:solidFill>
                  <a:schemeClr val="dk1"/>
                </a:solidFill>
                <a:latin typeface="Roboto"/>
                <a:ea typeface="Roboto"/>
                <a:cs typeface="Roboto"/>
                <a:sym typeface="Roboto"/>
              </a:defRPr>
            </a:lvl2pPr>
            <a:lvl3pPr marL="1371600" lvl="2"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3pPr>
            <a:lvl4pPr marL="1828800" lvl="3"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4pPr>
            <a:lvl5pPr marL="2286000" lvl="4"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5pPr>
            <a:lvl6pPr marL="2743200" lvl="5"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6pPr>
            <a:lvl7pPr marL="3200400" lvl="6"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7pPr>
            <a:lvl8pPr marL="3657600" lvl="7"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8pPr>
            <a:lvl9pPr marL="4114800" lvl="8"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708" r:id="rId8"/>
    <p:sldLayoutId id="214748370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4">
            <a:alphaModFix/>
          </a:blip>
          <a:stretch>
            <a:fillRect/>
          </a:stretch>
        </a:blipFill>
        <a:effectLst/>
      </p:bgPr>
    </p:bg>
    <p:spTree>
      <p:nvGrpSpPr>
        <p:cNvPr id="1" name="Shape 187"/>
        <p:cNvGrpSpPr/>
        <p:nvPr/>
      </p:nvGrpSpPr>
      <p:grpSpPr>
        <a:xfrm>
          <a:off x="0" y="0"/>
          <a:ext cx="0" cy="0"/>
          <a:chOff x="0" y="0"/>
          <a:chExt cx="0" cy="0"/>
        </a:xfrm>
      </p:grpSpPr>
      <p:sp>
        <p:nvSpPr>
          <p:cNvPr id="188" name="Google Shape;188;p46"/>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100"/>
              <a:buFont typeface="Roboto"/>
              <a:buNone/>
              <a:defRPr sz="3100" b="1">
                <a:solidFill>
                  <a:schemeClr val="dk1"/>
                </a:solidFill>
                <a:latin typeface="Roboto"/>
                <a:ea typeface="Roboto"/>
                <a:cs typeface="Roboto"/>
                <a:sym typeface="Roboto"/>
              </a:defRPr>
            </a:lvl1pPr>
            <a:lvl2pPr lvl="1"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a:endParaRPr/>
          </a:p>
        </p:txBody>
      </p:sp>
      <p:sp>
        <p:nvSpPr>
          <p:cNvPr id="189" name="Google Shape;189;p46"/>
          <p:cNvSpPr txBox="1">
            <a:spLocks noGrp="1"/>
          </p:cNvSpPr>
          <p:nvPr>
            <p:ph type="body" idx="1"/>
          </p:nvPr>
        </p:nvSpPr>
        <p:spPr>
          <a:xfrm>
            <a:off x="424350" y="1578869"/>
            <a:ext cx="8520600" cy="3416400"/>
          </a:xfrm>
          <a:prstGeom prst="rect">
            <a:avLst/>
          </a:prstGeom>
          <a:noFill/>
          <a:ln>
            <a:noFill/>
          </a:ln>
        </p:spPr>
        <p:txBody>
          <a:bodyPr spcFirstLastPara="1" wrap="square" lIns="91425" tIns="91425" rIns="91425" bIns="91425" anchor="t" anchorCtr="0">
            <a:normAutofit/>
          </a:bodyPr>
          <a:lstStyle>
            <a:lvl1pPr marL="457200" lvl="0" indent="-336550" rtl="0">
              <a:lnSpc>
                <a:spcPct val="120000"/>
              </a:lnSpc>
              <a:spcBef>
                <a:spcPts val="0"/>
              </a:spcBef>
              <a:spcAft>
                <a:spcPts val="0"/>
              </a:spcAft>
              <a:buClr>
                <a:schemeClr val="dk1"/>
              </a:buClr>
              <a:buSzPts val="1700"/>
              <a:buFont typeface="Roboto"/>
              <a:buChar char="●"/>
              <a:defRPr sz="1700">
                <a:solidFill>
                  <a:schemeClr val="dk1"/>
                </a:solidFill>
                <a:latin typeface="Roboto"/>
                <a:ea typeface="Roboto"/>
                <a:cs typeface="Roboto"/>
                <a:sym typeface="Roboto"/>
              </a:defRPr>
            </a:lvl1pPr>
            <a:lvl2pPr marL="914400" lvl="1" indent="-323850" rtl="0">
              <a:lnSpc>
                <a:spcPct val="120000"/>
              </a:lnSpc>
              <a:spcBef>
                <a:spcPts val="0"/>
              </a:spcBef>
              <a:spcAft>
                <a:spcPts val="0"/>
              </a:spcAft>
              <a:buClr>
                <a:schemeClr val="dk1"/>
              </a:buClr>
              <a:buSzPts val="1500"/>
              <a:buFont typeface="Roboto"/>
              <a:buChar char="○"/>
              <a:defRPr sz="1500">
                <a:solidFill>
                  <a:schemeClr val="dk1"/>
                </a:solidFill>
                <a:latin typeface="Roboto"/>
                <a:ea typeface="Roboto"/>
                <a:cs typeface="Roboto"/>
                <a:sym typeface="Roboto"/>
              </a:defRPr>
            </a:lvl2pPr>
            <a:lvl3pPr marL="1371600" lvl="2"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3pPr>
            <a:lvl4pPr marL="1828800" lvl="3"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4pPr>
            <a:lvl5pPr marL="2286000" lvl="4"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5pPr>
            <a:lvl6pPr marL="2743200" lvl="5"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6pPr>
            <a:lvl7pPr marL="3200400" lvl="6"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7pPr>
            <a:lvl8pPr marL="3657600" lvl="7"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8pPr>
            <a:lvl9pPr marL="4114800" lvl="8" indent="-311150" rtl="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9pPr>
          </a:lstStyle>
          <a:p>
            <a:endParaRPr/>
          </a:p>
        </p:txBody>
      </p:sp>
      <p:sp>
        <p:nvSpPr>
          <p:cNvPr id="190" name="Google Shape;190;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701" r:id="rId10"/>
    <p:sldLayoutId id="2147483702" r:id="rId11"/>
    <p:sldLayoutId id="214748370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jp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7.jp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44.png"/><Relationship Id="rId5" Type="http://schemas.openxmlformats.org/officeDocument/2006/relationships/image" Target="../media/image52.png"/><Relationship Id="rId4" Type="http://schemas.openxmlformats.org/officeDocument/2006/relationships/image" Target="../media/image15.png"/><Relationship Id="rId9"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57.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www.linkedin.com/in/igor-stureiko" TargetMode="External"/><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66.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hyperlink" Target="https://otusbook.notion.site/Otus-Heroes-8736ea4e22294c6e8794fbbc167df612"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62"/>
          <p:cNvSpPr txBox="1">
            <a:spLocks noGrp="1"/>
          </p:cNvSpPr>
          <p:nvPr>
            <p:ph type="subTitle" idx="1"/>
          </p:nvPr>
        </p:nvSpPr>
        <p:spPr>
          <a:xfrm>
            <a:off x="944650" y="4350425"/>
            <a:ext cx="77103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a:t>otus.ru</a:t>
            </a:r>
            <a:endParaRPr dirty="0"/>
          </a:p>
        </p:txBody>
      </p:sp>
      <p:sp>
        <p:nvSpPr>
          <p:cNvPr id="258" name="Google Shape;258;p62"/>
          <p:cNvSpPr txBox="1">
            <a:spLocks noGrp="1"/>
          </p:cNvSpPr>
          <p:nvPr>
            <p:ph type="title"/>
          </p:nvPr>
        </p:nvSpPr>
        <p:spPr>
          <a:xfrm>
            <a:off x="944650" y="1477350"/>
            <a:ext cx="8183100" cy="21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ML </a:t>
            </a:r>
            <a:r>
              <a:rPr lang="ru-RU" dirty="0"/>
              <a:t>для финансового анализа</a:t>
            </a:r>
            <a:br>
              <a:rPr lang="en-US" dirty="0"/>
            </a:br>
            <a:r>
              <a:rPr lang="ru-RU" sz="4000" dirty="0"/>
              <a:t>Введение</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Команда курса</a:t>
            </a:r>
            <a:endParaRPr/>
          </a:p>
        </p:txBody>
      </p:sp>
      <p:sp>
        <p:nvSpPr>
          <p:cNvPr id="222" name="Google Shape;222;p40"/>
          <p:cNvSpPr txBox="1">
            <a:spLocks noGrp="1"/>
          </p:cNvSpPr>
          <p:nvPr>
            <p:ph type="subTitle" idx="4294967295"/>
          </p:nvPr>
        </p:nvSpPr>
        <p:spPr>
          <a:xfrm>
            <a:off x="4108393" y="1576774"/>
            <a:ext cx="1991700" cy="3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852"/>
              <a:buFont typeface="Arial"/>
              <a:buNone/>
            </a:pPr>
            <a:r>
              <a:rPr lang="ru" sz="1600" b="1" dirty="0">
                <a:solidFill>
                  <a:srgbClr val="FF9900"/>
                </a:solidFill>
              </a:rPr>
              <a:t>Игорь Стурейко</a:t>
            </a:r>
            <a:endParaRPr sz="1600" b="1" dirty="0">
              <a:solidFill>
                <a:srgbClr val="FF9900"/>
              </a:solidFill>
            </a:endParaRPr>
          </a:p>
        </p:txBody>
      </p:sp>
      <p:sp>
        <p:nvSpPr>
          <p:cNvPr id="223" name="Google Shape;223;p40"/>
          <p:cNvSpPr txBox="1">
            <a:spLocks noGrp="1"/>
          </p:cNvSpPr>
          <p:nvPr>
            <p:ph type="subTitle" idx="4294967295"/>
          </p:nvPr>
        </p:nvSpPr>
        <p:spPr>
          <a:xfrm>
            <a:off x="4102371" y="2027224"/>
            <a:ext cx="4808426" cy="2071345"/>
          </a:xfrm>
          <a:prstGeom prst="rect">
            <a:avLst/>
          </a:prstGeom>
        </p:spPr>
        <p:txBody>
          <a:bodyPr spcFirstLastPara="1" wrap="square" lIns="91425" tIns="91425" rIns="91425" bIns="91425" anchor="t" anchorCtr="0">
            <a:noAutofit/>
          </a:bodyPr>
          <a:lstStyle/>
          <a:p>
            <a:pPr marL="0" indent="0">
              <a:lnSpc>
                <a:spcPct val="100000"/>
              </a:lnSpc>
              <a:buSzPts val="597"/>
              <a:buNone/>
            </a:pPr>
            <a:r>
              <a:rPr lang="en-US" sz="1200" b="1" dirty="0" err="1"/>
              <a:t>Teamlead</a:t>
            </a:r>
            <a:r>
              <a:rPr lang="ru-RU" sz="1200" b="1" dirty="0"/>
              <a:t>, главный инженер проекта</a:t>
            </a:r>
            <a:endParaRPr lang="en-US" sz="1200" b="1" dirty="0"/>
          </a:p>
          <a:p>
            <a:pPr marL="0" indent="0">
              <a:lnSpc>
                <a:spcPct val="100000"/>
              </a:lnSpc>
              <a:buSzPts val="597"/>
              <a:buNone/>
            </a:pPr>
            <a:r>
              <a:rPr lang="ru-RU" sz="1200" b="1" dirty="0"/>
              <a:t>Физический факультет МГУ</a:t>
            </a:r>
            <a:r>
              <a:rPr lang="en-US" sz="1200" b="1" dirty="0"/>
              <a:t>, PhD </a:t>
            </a:r>
            <a:r>
              <a:rPr lang="ru-RU" sz="1200" b="1" dirty="0"/>
              <a:t>теоретическая физика</a:t>
            </a:r>
          </a:p>
          <a:p>
            <a:pPr marL="0" lvl="0" indent="0" algn="l" rtl="0">
              <a:lnSpc>
                <a:spcPct val="100000"/>
              </a:lnSpc>
              <a:spcBef>
                <a:spcPts val="0"/>
              </a:spcBef>
              <a:spcAft>
                <a:spcPts val="0"/>
              </a:spcAft>
              <a:buSzPts val="597"/>
              <a:buNone/>
            </a:pPr>
            <a:endParaRPr lang="en-US" sz="1200" dirty="0"/>
          </a:p>
          <a:p>
            <a:pPr marL="0" lvl="0" indent="0" algn="l" rtl="0">
              <a:lnSpc>
                <a:spcPct val="100000"/>
              </a:lnSpc>
              <a:spcBef>
                <a:spcPts val="0"/>
              </a:spcBef>
              <a:spcAft>
                <a:spcPts val="0"/>
              </a:spcAft>
              <a:buSzPts val="597"/>
              <a:buNone/>
            </a:pPr>
            <a:r>
              <a:rPr lang="ru" sz="1200" dirty="0"/>
              <a:t>15+ лет опыта в прикладной математике и математическом моделировании НИИгазэкономика ПАО Газпром</a:t>
            </a:r>
            <a:endParaRPr sz="1200" dirty="0"/>
          </a:p>
          <a:p>
            <a:pPr marL="0" lvl="0" indent="0" algn="l" rtl="0">
              <a:lnSpc>
                <a:spcPct val="100000"/>
              </a:lnSpc>
              <a:spcBef>
                <a:spcPts val="0"/>
              </a:spcBef>
              <a:spcAft>
                <a:spcPts val="0"/>
              </a:spcAft>
              <a:buSzPts val="597"/>
              <a:buNone/>
            </a:pPr>
            <a:endParaRPr sz="1200" dirty="0"/>
          </a:p>
          <a:p>
            <a:pPr marL="0" lvl="0" indent="0" algn="l" rtl="0">
              <a:lnSpc>
                <a:spcPct val="100000"/>
              </a:lnSpc>
              <a:spcBef>
                <a:spcPts val="0"/>
              </a:spcBef>
              <a:spcAft>
                <a:spcPts val="0"/>
              </a:spcAft>
              <a:buSzPts val="597"/>
              <a:buNone/>
            </a:pPr>
            <a:r>
              <a:rPr lang="ru" sz="1200" dirty="0"/>
              <a:t>Руководил командой, решающей прикладные задачи, вывод готовых моделей в продакшн и поддержку решений у клиента</a:t>
            </a:r>
            <a:endParaRPr sz="1200" dirty="0"/>
          </a:p>
        </p:txBody>
      </p:sp>
      <p:sp>
        <p:nvSpPr>
          <p:cNvPr id="224" name="Google Shape;224;p40"/>
          <p:cNvSpPr/>
          <p:nvPr/>
        </p:nvSpPr>
        <p:spPr>
          <a:xfrm>
            <a:off x="614100" y="1195200"/>
            <a:ext cx="520200" cy="3232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5" name="Google Shape;225;p40"/>
          <p:cNvPicPr preferRelativeResize="0"/>
          <p:nvPr/>
        </p:nvPicPr>
        <p:blipFill>
          <a:blip r:embed="rId3"/>
          <a:srcRect t="6408" b="6408"/>
          <a:stretch/>
        </p:blipFill>
        <p:spPr>
          <a:xfrm>
            <a:off x="789925" y="1576774"/>
            <a:ext cx="2253984" cy="2210521"/>
          </a:xfrm>
          <a:prstGeom prst="ellipse">
            <a:avLst/>
          </a:prstGeom>
          <a:noFill/>
          <a:ln>
            <a:noFill/>
          </a:ln>
        </p:spPr>
      </p:pic>
      <p:sp>
        <p:nvSpPr>
          <p:cNvPr id="16" name="Google Shape;222;p40">
            <a:extLst>
              <a:ext uri="{FF2B5EF4-FFF2-40B4-BE49-F238E27FC236}">
                <a16:creationId xmlns:a16="http://schemas.microsoft.com/office/drawing/2014/main" id="{C1D32E20-496A-5641-9195-7B125A28579B}"/>
              </a:ext>
            </a:extLst>
          </p:cNvPr>
          <p:cNvSpPr txBox="1">
            <a:spLocks/>
          </p:cNvSpPr>
          <p:nvPr/>
        </p:nvSpPr>
        <p:spPr>
          <a:xfrm>
            <a:off x="4102370" y="1195200"/>
            <a:ext cx="2850751" cy="30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20000"/>
              </a:lnSpc>
              <a:spcBef>
                <a:spcPts val="0"/>
              </a:spcBef>
              <a:spcAft>
                <a:spcPts val="0"/>
              </a:spcAft>
              <a:buClr>
                <a:schemeClr val="dk1"/>
              </a:buClr>
              <a:buSzPts val="1700"/>
              <a:buFont typeface="Roboto"/>
              <a:buChar char="●"/>
              <a:defRPr sz="1700" b="0" i="0" u="none" strike="noStrike" cap="none">
                <a:solidFill>
                  <a:schemeClr val="dk1"/>
                </a:solidFill>
                <a:latin typeface="Roboto"/>
                <a:ea typeface="Roboto"/>
                <a:cs typeface="Roboto"/>
                <a:sym typeface="Roboto"/>
              </a:defRPr>
            </a:lvl1pPr>
            <a:lvl2pPr marL="914400" marR="0" lvl="1" indent="-323850" algn="l" rtl="0">
              <a:lnSpc>
                <a:spcPct val="120000"/>
              </a:lnSpc>
              <a:spcBef>
                <a:spcPts val="0"/>
              </a:spcBef>
              <a:spcAft>
                <a:spcPts val="0"/>
              </a:spcAft>
              <a:buClr>
                <a:schemeClr val="dk1"/>
              </a:buClr>
              <a:buSzPts val="1500"/>
              <a:buFont typeface="Roboto"/>
              <a:buChar char="○"/>
              <a:defRPr sz="1500" b="0" i="0" u="none" strike="noStrike" cap="none">
                <a:solidFill>
                  <a:schemeClr val="dk1"/>
                </a:solidFill>
                <a:latin typeface="Roboto"/>
                <a:ea typeface="Roboto"/>
                <a:cs typeface="Roboto"/>
                <a:sym typeface="Roboto"/>
              </a:defRPr>
            </a:lvl2pPr>
            <a:lvl3pPr marL="1371600" marR="0" lvl="2"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3pPr>
            <a:lvl4pPr marL="1828800" marR="0" lvl="3"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4pPr>
            <a:lvl5pPr marL="2286000" marR="0" lvl="4"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5pPr>
            <a:lvl6pPr marL="2743200" marR="0" lvl="5"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6pPr>
            <a:lvl7pPr marL="3200400" marR="0" lvl="6"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7pPr>
            <a:lvl8pPr marL="3657600" marR="0" lvl="7"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8pPr>
            <a:lvl9pPr marL="4114800" marR="0" lvl="8"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9pPr>
          </a:lstStyle>
          <a:p>
            <a:pPr marL="0" indent="0">
              <a:buClr>
                <a:srgbClr val="000000"/>
              </a:buClr>
              <a:buSzPts val="852"/>
              <a:buFont typeface="Arial"/>
              <a:buNone/>
            </a:pPr>
            <a:r>
              <a:rPr lang="ru-RU" sz="1600" b="1" dirty="0">
                <a:solidFill>
                  <a:schemeClr val="tx1"/>
                </a:solidFill>
              </a:rPr>
              <a:t>Руководитель курса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500550" y="330724"/>
            <a:ext cx="8520600" cy="109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00"/>
              <a:buNone/>
            </a:pPr>
            <a:r>
              <a:rPr lang="ru-RU" dirty="0"/>
              <a:t>Карта курса</a:t>
            </a:r>
            <a:endParaRPr dirty="0"/>
          </a:p>
        </p:txBody>
      </p:sp>
      <p:sp>
        <p:nvSpPr>
          <p:cNvPr id="179" name="Google Shape;179;p34"/>
          <p:cNvSpPr/>
          <p:nvPr/>
        </p:nvSpPr>
        <p:spPr>
          <a:xfrm>
            <a:off x="3042000" y="769970"/>
            <a:ext cx="3193103"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1. </a:t>
            </a:r>
            <a:r>
              <a:rPr lang="ru-RU" sz="1050" dirty="0">
                <a:solidFill>
                  <a:srgbClr val="1F1F1F"/>
                </a:solidFill>
                <a:latin typeface="+mn-lt"/>
                <a:sym typeface="Roboto"/>
              </a:rPr>
              <a:t>Введение в финансовые рынки и машинное обучение</a:t>
            </a:r>
            <a:endParaRPr sz="1050" dirty="0">
              <a:solidFill>
                <a:srgbClr val="1F1F1F"/>
              </a:solidFill>
              <a:latin typeface="+mn-lt"/>
              <a:sym typeface="Roboto"/>
            </a:endParaRPr>
          </a:p>
        </p:txBody>
      </p:sp>
      <p:sp>
        <p:nvSpPr>
          <p:cNvPr id="180" name="Google Shape;180;p34"/>
          <p:cNvSpPr/>
          <p:nvPr/>
        </p:nvSpPr>
        <p:spPr>
          <a:xfrm>
            <a:off x="654005" y="1664080"/>
            <a:ext cx="306000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2. </a:t>
            </a:r>
            <a:r>
              <a:rPr lang="ru-RU" sz="1050" dirty="0">
                <a:solidFill>
                  <a:srgbClr val="1F1F1F"/>
                </a:solidFill>
                <a:latin typeface="+mn-lt"/>
                <a:sym typeface="Roboto"/>
              </a:rPr>
              <a:t>Технический анализ финансовых рынков</a:t>
            </a:r>
            <a:endParaRPr sz="1050" dirty="0">
              <a:solidFill>
                <a:srgbClr val="1F1F1F"/>
              </a:solidFill>
              <a:latin typeface="+mn-lt"/>
              <a:sym typeface="Roboto"/>
            </a:endParaRPr>
          </a:p>
        </p:txBody>
      </p:sp>
      <p:sp>
        <p:nvSpPr>
          <p:cNvPr id="181" name="Google Shape;181;p34"/>
          <p:cNvSpPr/>
          <p:nvPr/>
        </p:nvSpPr>
        <p:spPr>
          <a:xfrm>
            <a:off x="5074342" y="2505600"/>
            <a:ext cx="3229663"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4. </a:t>
            </a:r>
            <a:r>
              <a:rPr lang="ru-RU" sz="1050" dirty="0">
                <a:solidFill>
                  <a:srgbClr val="1F1F1F"/>
                </a:solidFill>
                <a:latin typeface="+mn-lt"/>
                <a:sym typeface="Roboto"/>
              </a:rPr>
              <a:t>Моделирование и стратегии на финансовых рынках</a:t>
            </a:r>
            <a:endParaRPr sz="1050" dirty="0">
              <a:solidFill>
                <a:srgbClr val="1F1F1F"/>
              </a:solidFill>
              <a:latin typeface="+mn-lt"/>
              <a:sym typeface="Roboto"/>
            </a:endParaRPr>
          </a:p>
        </p:txBody>
      </p:sp>
      <p:sp>
        <p:nvSpPr>
          <p:cNvPr id="182" name="Google Shape;182;p34"/>
          <p:cNvSpPr/>
          <p:nvPr/>
        </p:nvSpPr>
        <p:spPr>
          <a:xfrm>
            <a:off x="5244005" y="1664080"/>
            <a:ext cx="306000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3. </a:t>
            </a:r>
            <a:r>
              <a:rPr lang="ru-RU" sz="1050" dirty="0">
                <a:solidFill>
                  <a:srgbClr val="1F1F1F"/>
                </a:solidFill>
                <a:latin typeface="+mn-lt"/>
                <a:sym typeface="Roboto"/>
              </a:rPr>
              <a:t>Подготовка данных и признаковая инженерия</a:t>
            </a:r>
            <a:endParaRPr sz="1050" dirty="0">
              <a:solidFill>
                <a:srgbClr val="1F1F1F"/>
              </a:solidFill>
              <a:latin typeface="+mn-lt"/>
              <a:sym typeface="Roboto"/>
            </a:endParaRPr>
          </a:p>
        </p:txBody>
      </p:sp>
      <p:cxnSp>
        <p:nvCxnSpPr>
          <p:cNvPr id="183" name="Google Shape;183;p34"/>
          <p:cNvCxnSpPr>
            <a:cxnSpLocks/>
            <a:stCxn id="179" idx="1"/>
            <a:endCxn id="180" idx="0"/>
          </p:cNvCxnSpPr>
          <p:nvPr/>
        </p:nvCxnSpPr>
        <p:spPr>
          <a:xfrm rot="10800000" flipV="1">
            <a:off x="2184006" y="1059620"/>
            <a:ext cx="857995" cy="604460"/>
          </a:xfrm>
          <a:prstGeom prst="curvedConnector2">
            <a:avLst/>
          </a:prstGeom>
          <a:noFill/>
          <a:ln w="9525" cap="flat" cmpd="sng">
            <a:solidFill>
              <a:schemeClr val="dk1"/>
            </a:solidFill>
            <a:prstDash val="dash"/>
            <a:round/>
            <a:headEnd type="none" w="med" len="med"/>
            <a:tailEnd type="arrow" w="med" len="med"/>
          </a:ln>
        </p:spPr>
      </p:cxnSp>
      <p:sp>
        <p:nvSpPr>
          <p:cNvPr id="185" name="Google Shape;185;p34"/>
          <p:cNvSpPr/>
          <p:nvPr/>
        </p:nvSpPr>
        <p:spPr>
          <a:xfrm>
            <a:off x="654005" y="2511737"/>
            <a:ext cx="306000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5. </a:t>
            </a:r>
            <a:r>
              <a:rPr lang="ru-RU" sz="1050" dirty="0">
                <a:solidFill>
                  <a:srgbClr val="1F1F1F"/>
                </a:solidFill>
                <a:latin typeface="+mn-lt"/>
                <a:sym typeface="Roboto"/>
              </a:rPr>
              <a:t>Глубокое обучение и практические аспекты</a:t>
            </a:r>
          </a:p>
        </p:txBody>
      </p:sp>
      <p:cxnSp>
        <p:nvCxnSpPr>
          <p:cNvPr id="186" name="Google Shape;186;p34"/>
          <p:cNvCxnSpPr>
            <a:cxnSpLocks/>
            <a:stCxn id="180" idx="3"/>
            <a:endCxn id="182" idx="1"/>
          </p:cNvCxnSpPr>
          <p:nvPr/>
        </p:nvCxnSpPr>
        <p:spPr>
          <a:xfrm>
            <a:off x="3714005" y="1953730"/>
            <a:ext cx="1530000" cy="12700"/>
          </a:xfrm>
          <a:prstGeom prst="curvedConnector3">
            <a:avLst>
              <a:gd name="adj1" fmla="val 50000"/>
            </a:avLst>
          </a:prstGeom>
          <a:noFill/>
          <a:ln w="9525" cap="flat" cmpd="sng">
            <a:solidFill>
              <a:schemeClr val="dk1"/>
            </a:solidFill>
            <a:prstDash val="dash"/>
            <a:round/>
            <a:headEnd type="none" w="med" len="med"/>
            <a:tailEnd type="arrow" w="med" len="med"/>
          </a:ln>
        </p:spPr>
      </p:cxnSp>
      <p:cxnSp>
        <p:nvCxnSpPr>
          <p:cNvPr id="187" name="Google Shape;187;p34"/>
          <p:cNvCxnSpPr>
            <a:cxnSpLocks/>
            <a:stCxn id="182" idx="3"/>
            <a:endCxn id="181" idx="3"/>
          </p:cNvCxnSpPr>
          <p:nvPr/>
        </p:nvCxnSpPr>
        <p:spPr>
          <a:xfrm>
            <a:off x="8304005" y="1953730"/>
            <a:ext cx="12700" cy="841520"/>
          </a:xfrm>
          <a:prstGeom prst="curvedConnector3">
            <a:avLst>
              <a:gd name="adj1" fmla="val 1800000"/>
            </a:avLst>
          </a:prstGeom>
          <a:noFill/>
          <a:ln w="9525" cap="flat" cmpd="sng">
            <a:solidFill>
              <a:schemeClr val="dk1"/>
            </a:solidFill>
            <a:prstDash val="dash"/>
            <a:round/>
            <a:headEnd type="none" w="med" len="med"/>
            <a:tailEnd type="arrow" w="med" len="med"/>
          </a:ln>
        </p:spPr>
      </p:cxnSp>
      <p:cxnSp>
        <p:nvCxnSpPr>
          <p:cNvPr id="188" name="Google Shape;188;p34"/>
          <p:cNvCxnSpPr>
            <a:cxnSpLocks/>
            <a:stCxn id="181" idx="1"/>
            <a:endCxn id="185" idx="3"/>
          </p:cNvCxnSpPr>
          <p:nvPr/>
        </p:nvCxnSpPr>
        <p:spPr>
          <a:xfrm rot="10800000" flipV="1">
            <a:off x="3714006" y="2795249"/>
            <a:ext cx="1360337" cy="6137"/>
          </a:xfrm>
          <a:prstGeom prst="curvedConnector3">
            <a:avLst>
              <a:gd name="adj1" fmla="val 50000"/>
            </a:avLst>
          </a:prstGeom>
          <a:noFill/>
          <a:ln w="9525" cap="flat" cmpd="sng">
            <a:solidFill>
              <a:schemeClr val="dk1"/>
            </a:solidFill>
            <a:prstDash val="dash"/>
            <a:round/>
            <a:headEnd type="none" w="med" len="med"/>
            <a:tailEnd type="arrow" w="med" len="med"/>
          </a:ln>
        </p:spPr>
      </p:cxnSp>
      <p:sp>
        <p:nvSpPr>
          <p:cNvPr id="189" name="Google Shape;189;p34"/>
          <p:cNvSpPr/>
          <p:nvPr/>
        </p:nvSpPr>
        <p:spPr>
          <a:xfrm>
            <a:off x="654005" y="3365815"/>
            <a:ext cx="306000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32000"/>
            <a:r>
              <a:rPr lang="en-US" sz="1050" dirty="0">
                <a:solidFill>
                  <a:srgbClr val="1F1F1F"/>
                </a:solidFill>
                <a:latin typeface="+mn-lt"/>
                <a:sym typeface="Roboto"/>
              </a:rPr>
              <a:t>6. </a:t>
            </a:r>
            <a:r>
              <a:rPr lang="ru-RU" sz="1050" dirty="0">
                <a:solidFill>
                  <a:srgbClr val="1F1F1F"/>
                </a:solidFill>
                <a:latin typeface="+mn-lt"/>
                <a:sym typeface="Roboto"/>
              </a:rPr>
              <a:t>Сложные модели торгового агента и перенос обучения в </a:t>
            </a:r>
            <a:r>
              <a:rPr lang="en-US" sz="1050" dirty="0">
                <a:solidFill>
                  <a:srgbClr val="1F1F1F"/>
                </a:solidFill>
                <a:latin typeface="+mn-lt"/>
                <a:sym typeface="Roboto"/>
              </a:rPr>
              <a:t>production</a:t>
            </a:r>
            <a:endParaRPr sz="1050" dirty="0">
              <a:solidFill>
                <a:srgbClr val="1F1F1F"/>
              </a:solidFill>
              <a:latin typeface="+mn-lt"/>
              <a:sym typeface="Roboto"/>
            </a:endParaRPr>
          </a:p>
        </p:txBody>
      </p:sp>
      <p:sp>
        <p:nvSpPr>
          <p:cNvPr id="34" name="Google Shape;189;p34">
            <a:extLst>
              <a:ext uri="{FF2B5EF4-FFF2-40B4-BE49-F238E27FC236}">
                <a16:creationId xmlns:a16="http://schemas.microsoft.com/office/drawing/2014/main" id="{1205F190-94C2-4A4C-B9ED-91A1F73E4D34}"/>
              </a:ext>
            </a:extLst>
          </p:cNvPr>
          <p:cNvSpPr/>
          <p:nvPr/>
        </p:nvSpPr>
        <p:spPr>
          <a:xfrm>
            <a:off x="3042000" y="4234765"/>
            <a:ext cx="3060000" cy="579300"/>
          </a:xfrm>
          <a:prstGeom prst="roundRect">
            <a:avLst>
              <a:gd name="adj" fmla="val 16667"/>
            </a:avLst>
          </a:prstGeom>
          <a:solidFill>
            <a:srgbClr val="FFD966"/>
          </a:solidFill>
          <a:ln>
            <a:noFill/>
          </a:ln>
        </p:spPr>
        <p:txBody>
          <a:bodyPr spcFirstLastPara="1" wrap="square" lIns="162000" tIns="91425" rIns="162000" bIns="91425" anchor="ctr" anchorCtr="0">
            <a:noAutofit/>
          </a:bodyPr>
          <a:lstStyle/>
          <a:p>
            <a:pPr marL="432000" marR="0" lvl="0" indent="0" algn="l" rtl="0">
              <a:lnSpc>
                <a:spcPct val="100000"/>
              </a:lnSpc>
              <a:spcBef>
                <a:spcPts val="0"/>
              </a:spcBef>
              <a:spcAft>
                <a:spcPts val="0"/>
              </a:spcAft>
              <a:buClr>
                <a:srgbClr val="000000"/>
              </a:buClr>
              <a:buSzPts val="1300"/>
              <a:buFont typeface="Arial"/>
              <a:buNone/>
            </a:pPr>
            <a:r>
              <a:rPr lang="en-US" sz="1050" dirty="0">
                <a:solidFill>
                  <a:schemeClr val="dk1"/>
                </a:solidFill>
                <a:latin typeface="+mn-lt"/>
                <a:ea typeface="Roboto"/>
                <a:cs typeface="Roboto"/>
                <a:sym typeface="Roboto"/>
              </a:rPr>
              <a:t>7. </a:t>
            </a:r>
            <a:r>
              <a:rPr lang="ru-RU" sz="1050" dirty="0">
                <a:solidFill>
                  <a:schemeClr val="dk1"/>
                </a:solidFill>
                <a:latin typeface="+mn-lt"/>
                <a:ea typeface="Roboto"/>
                <a:cs typeface="Roboto"/>
                <a:sym typeface="Roboto"/>
              </a:rPr>
              <a:t>Финальный проект и практическое применение</a:t>
            </a:r>
            <a:endParaRPr sz="1050" b="0" i="0" u="none" strike="noStrike" cap="none" dirty="0">
              <a:solidFill>
                <a:schemeClr val="dk1"/>
              </a:solidFill>
              <a:latin typeface="+mn-lt"/>
              <a:ea typeface="Roboto"/>
              <a:cs typeface="Roboto"/>
              <a:sym typeface="Roboto"/>
            </a:endParaRPr>
          </a:p>
        </p:txBody>
      </p:sp>
      <p:cxnSp>
        <p:nvCxnSpPr>
          <p:cNvPr id="35" name="Google Shape;188;p34">
            <a:extLst>
              <a:ext uri="{FF2B5EF4-FFF2-40B4-BE49-F238E27FC236}">
                <a16:creationId xmlns:a16="http://schemas.microsoft.com/office/drawing/2014/main" id="{EB8517B5-119A-7442-825D-C15261576413}"/>
              </a:ext>
            </a:extLst>
          </p:cNvPr>
          <p:cNvCxnSpPr>
            <a:cxnSpLocks/>
            <a:stCxn id="189" idx="1"/>
            <a:endCxn id="185" idx="1"/>
          </p:cNvCxnSpPr>
          <p:nvPr/>
        </p:nvCxnSpPr>
        <p:spPr>
          <a:xfrm rot="10800000">
            <a:off x="654005" y="2801387"/>
            <a:ext cx="12700" cy="854078"/>
          </a:xfrm>
          <a:prstGeom prst="curvedConnector3">
            <a:avLst>
              <a:gd name="adj1" fmla="val 1800000"/>
            </a:avLst>
          </a:prstGeom>
          <a:noFill/>
          <a:ln w="9525" cap="flat" cmpd="sng">
            <a:solidFill>
              <a:schemeClr val="dk1"/>
            </a:solidFill>
            <a:prstDash val="dash"/>
            <a:round/>
            <a:headEnd type="arrow" w="med" len="med"/>
            <a:tailEnd type="none" w="med" len="med"/>
          </a:ln>
        </p:spPr>
      </p:cxnSp>
      <p:cxnSp>
        <p:nvCxnSpPr>
          <p:cNvPr id="38" name="Google Shape;188;p34">
            <a:extLst>
              <a:ext uri="{FF2B5EF4-FFF2-40B4-BE49-F238E27FC236}">
                <a16:creationId xmlns:a16="http://schemas.microsoft.com/office/drawing/2014/main" id="{F7B38074-28CA-DC44-8191-7A278B3DB050}"/>
              </a:ext>
            </a:extLst>
          </p:cNvPr>
          <p:cNvCxnSpPr>
            <a:cxnSpLocks/>
            <a:stCxn id="34" idx="0"/>
            <a:endCxn id="189" idx="3"/>
          </p:cNvCxnSpPr>
          <p:nvPr/>
        </p:nvCxnSpPr>
        <p:spPr>
          <a:xfrm rot="16200000" flipV="1">
            <a:off x="3853353" y="3516117"/>
            <a:ext cx="579300" cy="857995"/>
          </a:xfrm>
          <a:prstGeom prst="curvedConnector2">
            <a:avLst/>
          </a:prstGeom>
          <a:noFill/>
          <a:ln w="9525" cap="flat" cmpd="sng">
            <a:solidFill>
              <a:schemeClr val="dk1"/>
            </a:solidFill>
            <a:prstDash val="dash"/>
            <a:round/>
            <a:headEnd type="arrow" w="med" len="med"/>
            <a:tailEnd type="none" w="med" len="med"/>
          </a:ln>
        </p:spPr>
      </p:cxnSp>
      <p:pic>
        <p:nvPicPr>
          <p:cNvPr id="33" name="Google Shape;530;p82">
            <a:extLst>
              <a:ext uri="{FF2B5EF4-FFF2-40B4-BE49-F238E27FC236}">
                <a16:creationId xmlns:a16="http://schemas.microsoft.com/office/drawing/2014/main" id="{3D6F8E5B-8E72-9642-AA4C-A3D19C97E5E5}"/>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5120894" y="1338234"/>
            <a:ext cx="246222" cy="246221"/>
          </a:xfrm>
          <a:prstGeom prst="rect">
            <a:avLst/>
          </a:prstGeom>
          <a:noFill/>
          <a:ln>
            <a:noFill/>
          </a:ln>
        </p:spPr>
      </p:pic>
      <p:sp>
        <p:nvSpPr>
          <p:cNvPr id="36" name="TextBox 35">
            <a:extLst>
              <a:ext uri="{FF2B5EF4-FFF2-40B4-BE49-F238E27FC236}">
                <a16:creationId xmlns:a16="http://schemas.microsoft.com/office/drawing/2014/main" id="{0447CBAF-C51E-AF4A-9C35-3B92661ED5B4}"/>
              </a:ext>
            </a:extLst>
          </p:cNvPr>
          <p:cNvSpPr txBox="1"/>
          <p:nvPr/>
        </p:nvSpPr>
        <p:spPr>
          <a:xfrm>
            <a:off x="5367116" y="1338235"/>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37" name="Google Shape;530;p82">
            <a:extLst>
              <a:ext uri="{FF2B5EF4-FFF2-40B4-BE49-F238E27FC236}">
                <a16:creationId xmlns:a16="http://schemas.microsoft.com/office/drawing/2014/main" id="{1A85A128-207E-674E-8856-DD7B530737CD}"/>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2795778" y="2238233"/>
            <a:ext cx="246222" cy="246221"/>
          </a:xfrm>
          <a:prstGeom prst="rect">
            <a:avLst/>
          </a:prstGeom>
          <a:noFill/>
          <a:ln>
            <a:noFill/>
          </a:ln>
        </p:spPr>
      </p:pic>
      <p:sp>
        <p:nvSpPr>
          <p:cNvPr id="39" name="TextBox 38">
            <a:extLst>
              <a:ext uri="{FF2B5EF4-FFF2-40B4-BE49-F238E27FC236}">
                <a16:creationId xmlns:a16="http://schemas.microsoft.com/office/drawing/2014/main" id="{55E1EFF6-15B2-384F-BCB0-C1C52F4D548B}"/>
              </a:ext>
            </a:extLst>
          </p:cNvPr>
          <p:cNvSpPr txBox="1"/>
          <p:nvPr/>
        </p:nvSpPr>
        <p:spPr>
          <a:xfrm>
            <a:off x="3042000" y="2238234"/>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40" name="Google Shape;530;p82">
            <a:extLst>
              <a:ext uri="{FF2B5EF4-FFF2-40B4-BE49-F238E27FC236}">
                <a16:creationId xmlns:a16="http://schemas.microsoft.com/office/drawing/2014/main" id="{5CFAE274-29AE-C64A-BF63-F1789CC1D217}"/>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308984" y="2232180"/>
            <a:ext cx="246222" cy="246221"/>
          </a:xfrm>
          <a:prstGeom prst="rect">
            <a:avLst/>
          </a:prstGeom>
          <a:noFill/>
          <a:ln>
            <a:noFill/>
          </a:ln>
        </p:spPr>
      </p:pic>
      <p:sp>
        <p:nvSpPr>
          <p:cNvPr id="42" name="TextBox 41">
            <a:extLst>
              <a:ext uri="{FF2B5EF4-FFF2-40B4-BE49-F238E27FC236}">
                <a16:creationId xmlns:a16="http://schemas.microsoft.com/office/drawing/2014/main" id="{495D51D4-1014-904E-B98B-1180866B6EA9}"/>
              </a:ext>
            </a:extLst>
          </p:cNvPr>
          <p:cNvSpPr txBox="1"/>
          <p:nvPr/>
        </p:nvSpPr>
        <p:spPr>
          <a:xfrm>
            <a:off x="7555206" y="2232181"/>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43" name="Google Shape;530;p82">
            <a:extLst>
              <a:ext uri="{FF2B5EF4-FFF2-40B4-BE49-F238E27FC236}">
                <a16:creationId xmlns:a16="http://schemas.microsoft.com/office/drawing/2014/main" id="{6016A700-1ED8-3F49-9B85-B41B9D0E7D4E}"/>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308984" y="3091037"/>
            <a:ext cx="246222" cy="246221"/>
          </a:xfrm>
          <a:prstGeom prst="rect">
            <a:avLst/>
          </a:prstGeom>
          <a:noFill/>
          <a:ln>
            <a:noFill/>
          </a:ln>
        </p:spPr>
      </p:pic>
      <p:sp>
        <p:nvSpPr>
          <p:cNvPr id="44" name="TextBox 43">
            <a:extLst>
              <a:ext uri="{FF2B5EF4-FFF2-40B4-BE49-F238E27FC236}">
                <a16:creationId xmlns:a16="http://schemas.microsoft.com/office/drawing/2014/main" id="{4DB3247B-A3F0-8046-BAAC-3C02B58CC273}"/>
              </a:ext>
            </a:extLst>
          </p:cNvPr>
          <p:cNvSpPr txBox="1"/>
          <p:nvPr/>
        </p:nvSpPr>
        <p:spPr>
          <a:xfrm>
            <a:off x="7555206" y="3091038"/>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45" name="Google Shape;530;p82">
            <a:extLst>
              <a:ext uri="{FF2B5EF4-FFF2-40B4-BE49-F238E27FC236}">
                <a16:creationId xmlns:a16="http://schemas.microsoft.com/office/drawing/2014/main" id="{4772A2BC-247A-A74E-9DD6-82B153D02F21}"/>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2747413" y="3091037"/>
            <a:ext cx="246222" cy="246221"/>
          </a:xfrm>
          <a:prstGeom prst="rect">
            <a:avLst/>
          </a:prstGeom>
          <a:noFill/>
          <a:ln>
            <a:noFill/>
          </a:ln>
        </p:spPr>
      </p:pic>
      <p:sp>
        <p:nvSpPr>
          <p:cNvPr id="46" name="TextBox 45">
            <a:extLst>
              <a:ext uri="{FF2B5EF4-FFF2-40B4-BE49-F238E27FC236}">
                <a16:creationId xmlns:a16="http://schemas.microsoft.com/office/drawing/2014/main" id="{1D7CD912-58CB-7049-A55E-A067EF213E43}"/>
              </a:ext>
            </a:extLst>
          </p:cNvPr>
          <p:cNvSpPr txBox="1"/>
          <p:nvPr/>
        </p:nvSpPr>
        <p:spPr>
          <a:xfrm>
            <a:off x="2993635" y="3091038"/>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47" name="Google Shape;530;p82">
            <a:extLst>
              <a:ext uri="{FF2B5EF4-FFF2-40B4-BE49-F238E27FC236}">
                <a16:creationId xmlns:a16="http://schemas.microsoft.com/office/drawing/2014/main" id="{C44CB1B9-3F0C-B640-9B91-7E329BDB5ABD}"/>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2747413" y="3945115"/>
            <a:ext cx="246222" cy="246221"/>
          </a:xfrm>
          <a:prstGeom prst="rect">
            <a:avLst/>
          </a:prstGeom>
          <a:noFill/>
          <a:ln>
            <a:noFill/>
          </a:ln>
        </p:spPr>
      </p:pic>
      <p:sp>
        <p:nvSpPr>
          <p:cNvPr id="48" name="TextBox 47">
            <a:extLst>
              <a:ext uri="{FF2B5EF4-FFF2-40B4-BE49-F238E27FC236}">
                <a16:creationId xmlns:a16="http://schemas.microsoft.com/office/drawing/2014/main" id="{6F2CEF8E-768B-2A42-AE60-B91443CA1636}"/>
              </a:ext>
            </a:extLst>
          </p:cNvPr>
          <p:cNvSpPr txBox="1"/>
          <p:nvPr/>
        </p:nvSpPr>
        <p:spPr>
          <a:xfrm>
            <a:off x="2993635" y="3945116"/>
            <a:ext cx="764953" cy="246221"/>
          </a:xfrm>
          <a:prstGeom prst="rect">
            <a:avLst/>
          </a:prstGeom>
          <a:noFill/>
        </p:spPr>
        <p:txBody>
          <a:bodyPr wrap="none" rtlCol="0">
            <a:spAutoFit/>
          </a:bodyPr>
          <a:lstStyle/>
          <a:p>
            <a:r>
              <a:rPr lang="en-US" sz="1000" dirty="0" err="1">
                <a:latin typeface="Apple Chancery" panose="03020702040506060504" pitchFamily="66" charset="-79"/>
                <a:cs typeface="Apple Chancery" panose="03020702040506060504" pitchFamily="66" charset="-79"/>
              </a:rPr>
              <a:t>HomeTask</a:t>
            </a:r>
            <a:endParaRPr lang="en-US" sz="1000" dirty="0">
              <a:latin typeface="Apple Chancery" panose="03020702040506060504" pitchFamily="66" charset="-79"/>
              <a:cs typeface="Apple Chancery" panose="03020702040506060504" pitchFamily="66" charset="-79"/>
            </a:endParaRPr>
          </a:p>
        </p:txBody>
      </p:sp>
      <p:pic>
        <p:nvPicPr>
          <p:cNvPr id="51" name="Google Shape;225;p40">
            <a:extLst>
              <a:ext uri="{FF2B5EF4-FFF2-40B4-BE49-F238E27FC236}">
                <a16:creationId xmlns:a16="http://schemas.microsoft.com/office/drawing/2014/main" id="{144C3652-C501-1346-B7AB-83586BA2F636}"/>
              </a:ext>
            </a:extLst>
          </p:cNvPr>
          <p:cNvPicPr preferRelativeResize="0"/>
          <p:nvPr/>
        </p:nvPicPr>
        <p:blipFill>
          <a:blip r:embed="rId4"/>
          <a:srcRect l="18187" r="18187"/>
          <a:stretch/>
        </p:blipFill>
        <p:spPr>
          <a:xfrm>
            <a:off x="3165384" y="878379"/>
            <a:ext cx="419930" cy="396001"/>
          </a:xfrm>
          <a:prstGeom prst="ellipse">
            <a:avLst/>
          </a:prstGeom>
          <a:noFill/>
          <a:ln>
            <a:noFill/>
          </a:ln>
        </p:spPr>
      </p:pic>
      <p:pic>
        <p:nvPicPr>
          <p:cNvPr id="52" name="Google Shape;225;p40">
            <a:extLst>
              <a:ext uri="{FF2B5EF4-FFF2-40B4-BE49-F238E27FC236}">
                <a16:creationId xmlns:a16="http://schemas.microsoft.com/office/drawing/2014/main" id="{2E53F201-6B1A-E248-8C85-AE31C0183E3A}"/>
              </a:ext>
            </a:extLst>
          </p:cNvPr>
          <p:cNvPicPr preferRelativeResize="0"/>
          <p:nvPr/>
        </p:nvPicPr>
        <p:blipFill>
          <a:blip r:embed="rId5"/>
          <a:srcRect t="2849" b="2849"/>
          <a:stretch/>
        </p:blipFill>
        <p:spPr>
          <a:xfrm>
            <a:off x="761508" y="2616086"/>
            <a:ext cx="419930" cy="396001"/>
          </a:xfrm>
          <a:prstGeom prst="ellipse">
            <a:avLst/>
          </a:prstGeom>
          <a:noFill/>
          <a:ln>
            <a:noFill/>
          </a:ln>
        </p:spPr>
      </p:pic>
      <p:pic>
        <p:nvPicPr>
          <p:cNvPr id="53" name="Google Shape;225;p40">
            <a:extLst>
              <a:ext uri="{FF2B5EF4-FFF2-40B4-BE49-F238E27FC236}">
                <a16:creationId xmlns:a16="http://schemas.microsoft.com/office/drawing/2014/main" id="{67D6B569-9B1F-6D43-841D-442FF92691E3}"/>
              </a:ext>
            </a:extLst>
          </p:cNvPr>
          <p:cNvPicPr preferRelativeResize="0"/>
          <p:nvPr/>
        </p:nvPicPr>
        <p:blipFill>
          <a:blip r:embed="rId6"/>
          <a:srcRect t="2849" b="2849"/>
          <a:stretch/>
        </p:blipFill>
        <p:spPr>
          <a:xfrm>
            <a:off x="5379110" y="1770693"/>
            <a:ext cx="419930" cy="396001"/>
          </a:xfrm>
          <a:prstGeom prst="ellipse">
            <a:avLst/>
          </a:prstGeom>
          <a:noFill/>
          <a:ln>
            <a:noFill/>
          </a:ln>
        </p:spPr>
      </p:pic>
      <p:pic>
        <p:nvPicPr>
          <p:cNvPr id="54" name="Google Shape;225;p40">
            <a:extLst>
              <a:ext uri="{FF2B5EF4-FFF2-40B4-BE49-F238E27FC236}">
                <a16:creationId xmlns:a16="http://schemas.microsoft.com/office/drawing/2014/main" id="{9503C9EF-9A4D-F741-957E-D9787DBAAD39}"/>
              </a:ext>
            </a:extLst>
          </p:cNvPr>
          <p:cNvPicPr preferRelativeResize="0"/>
          <p:nvPr/>
        </p:nvPicPr>
        <p:blipFill>
          <a:blip r:embed="rId7"/>
          <a:srcRect t="2849" b="2849"/>
          <a:stretch/>
        </p:blipFill>
        <p:spPr>
          <a:xfrm>
            <a:off x="5169145" y="2616086"/>
            <a:ext cx="419930" cy="396001"/>
          </a:xfrm>
          <a:prstGeom prst="ellipse">
            <a:avLst/>
          </a:prstGeom>
          <a:noFill/>
          <a:ln>
            <a:noFill/>
          </a:ln>
        </p:spPr>
      </p:pic>
      <p:pic>
        <p:nvPicPr>
          <p:cNvPr id="56" name="Google Shape;225;p40">
            <a:extLst>
              <a:ext uri="{FF2B5EF4-FFF2-40B4-BE49-F238E27FC236}">
                <a16:creationId xmlns:a16="http://schemas.microsoft.com/office/drawing/2014/main" id="{961AE516-CE39-C146-B04E-6F9CCFC749A3}"/>
              </a:ext>
            </a:extLst>
          </p:cNvPr>
          <p:cNvPicPr preferRelativeResize="0"/>
          <p:nvPr/>
        </p:nvPicPr>
        <p:blipFill>
          <a:blip r:embed="rId8"/>
          <a:srcRect t="2849" b="2849"/>
          <a:stretch/>
        </p:blipFill>
        <p:spPr>
          <a:xfrm>
            <a:off x="787457" y="3436703"/>
            <a:ext cx="419930" cy="396001"/>
          </a:xfrm>
          <a:prstGeom prst="ellipse">
            <a:avLst/>
          </a:prstGeom>
          <a:noFill/>
          <a:ln>
            <a:noFill/>
          </a:ln>
        </p:spPr>
      </p:pic>
      <p:pic>
        <p:nvPicPr>
          <p:cNvPr id="57" name="Google Shape;225;p40">
            <a:extLst>
              <a:ext uri="{FF2B5EF4-FFF2-40B4-BE49-F238E27FC236}">
                <a16:creationId xmlns:a16="http://schemas.microsoft.com/office/drawing/2014/main" id="{AF4E17D5-3459-B545-8950-6FD1DC61D95F}"/>
              </a:ext>
            </a:extLst>
          </p:cNvPr>
          <p:cNvPicPr preferRelativeResize="0"/>
          <p:nvPr/>
        </p:nvPicPr>
        <p:blipFill>
          <a:blip r:embed="rId9"/>
          <a:srcRect t="2849" b="2849"/>
          <a:stretch/>
        </p:blipFill>
        <p:spPr>
          <a:xfrm>
            <a:off x="787457" y="1770693"/>
            <a:ext cx="419930" cy="396001"/>
          </a:xfrm>
          <a:prstGeom prst="ellipse">
            <a:avLst/>
          </a:prstGeom>
          <a:noFill/>
          <a:ln>
            <a:noFill/>
          </a:ln>
        </p:spPr>
      </p:pic>
      <p:pic>
        <p:nvPicPr>
          <p:cNvPr id="58" name="Google Shape;225;p40">
            <a:extLst>
              <a:ext uri="{FF2B5EF4-FFF2-40B4-BE49-F238E27FC236}">
                <a16:creationId xmlns:a16="http://schemas.microsoft.com/office/drawing/2014/main" id="{5D9B9C18-2AFF-6F45-91A9-E24FAB89A0AE}"/>
              </a:ext>
            </a:extLst>
          </p:cNvPr>
          <p:cNvPicPr preferRelativeResize="0"/>
          <p:nvPr/>
        </p:nvPicPr>
        <p:blipFill>
          <a:blip r:embed="rId10"/>
          <a:srcRect t="2849" b="2849"/>
          <a:stretch/>
        </p:blipFill>
        <p:spPr>
          <a:xfrm>
            <a:off x="3165384" y="4326414"/>
            <a:ext cx="419930" cy="396001"/>
          </a:xfrm>
          <a:prstGeom prst="ellipse">
            <a:avLst/>
          </a:prstGeom>
          <a:noFill/>
          <a:ln>
            <a:noFill/>
          </a:ln>
        </p:spPr>
      </p:pic>
    </p:spTree>
    <p:extLst>
      <p:ext uri="{BB962C8B-B14F-4D97-AF65-F5344CB8AC3E}">
        <p14:creationId xmlns:p14="http://schemas.microsoft.com/office/powerpoint/2010/main" val="22572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a:glow rad="139700">
              <a:schemeClr val="accent1">
                <a:satMod val="175000"/>
                <a:alpha val="40000"/>
              </a:schemeClr>
            </a:glow>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Введение в финансовые рынки и машинное обучение</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a:glow rad="122479">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Введение в финансовые рынки и основные понятия</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Основы машинного обучения и его применение </a:t>
            </a:r>
            <a:r>
              <a:rPr lang="ru-RU" sz="1200">
                <a:solidFill>
                  <a:srgbClr val="1F1F1F"/>
                </a:solidFill>
                <a:latin typeface="+mn-lt"/>
                <a:sym typeface="Roboto"/>
              </a:rPr>
              <a:t>в финансах</a:t>
            </a:r>
            <a:endParaRPr lang="ru-RU" sz="1200" dirty="0">
              <a:solidFill>
                <a:srgbClr val="1F1F1F"/>
              </a:solidFill>
              <a:latin typeface="+mn-lt"/>
              <a:sym typeface="Roboto"/>
            </a:endParaRP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Основы статистики и временных рядов в анализе финансов</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Инструменты анализа финансовых данных</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1510702577"/>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accent1">
                        <a:lumMod val="60000"/>
                        <a:lumOff val="40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rgbClr val="FFD966"/>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rgbClr val="FFD966"/>
                    </a:solidFill>
                  </a:tcPr>
                </a:tc>
                <a:tc>
                  <a:txBody>
                    <a:bodyPr/>
                    <a:lstStyle/>
                    <a:p>
                      <a:pPr algn="ctr"/>
                      <a:r>
                        <a:rPr lang="ru-RU" dirty="0"/>
                        <a:t>4</a:t>
                      </a:r>
                      <a:endParaRPr lang="en-US" dirty="0"/>
                    </a:p>
                  </a:txBody>
                  <a:tcPr>
                    <a:solidFill>
                      <a:srgbClr val="FFD966"/>
                    </a:solidFill>
                  </a:tcPr>
                </a:tc>
                <a:tc>
                  <a:txBody>
                    <a:bodyPr/>
                    <a:lstStyle/>
                    <a:p>
                      <a:pPr algn="ctr"/>
                      <a:r>
                        <a:rPr lang="ru-RU" dirty="0"/>
                        <a:t>5</a:t>
                      </a:r>
                      <a:endParaRPr lang="en-US" dirty="0"/>
                    </a:p>
                  </a:txBody>
                  <a:tcPr>
                    <a:solidFill>
                      <a:srgbClr val="FFD966"/>
                    </a:solidFill>
                  </a:tcPr>
                </a:tc>
                <a:tc>
                  <a:txBody>
                    <a:bodyPr/>
                    <a:lstStyle/>
                    <a:p>
                      <a:pPr algn="ctr"/>
                      <a:r>
                        <a:rPr lang="ru-RU" dirty="0"/>
                        <a:t>6</a:t>
                      </a:r>
                      <a:endParaRPr lang="en-US" dirty="0"/>
                    </a:p>
                  </a:txBody>
                  <a:tcPr>
                    <a:solidFill>
                      <a:srgbClr val="FFD966"/>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244284" y="3446039"/>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389945"/>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Практическое введение в </a:t>
            </a:r>
            <a:r>
              <a:rPr lang="en-US" sz="1200" dirty="0">
                <a:solidFill>
                  <a:srgbClr val="1F1F1F"/>
                </a:solidFill>
                <a:latin typeface="+mn-lt"/>
                <a:sym typeface="Roboto"/>
              </a:rPr>
              <a:t>Python </a:t>
            </a:r>
            <a:r>
              <a:rPr lang="ru-RU" sz="1200" dirty="0">
                <a:solidFill>
                  <a:srgbClr val="1F1F1F"/>
                </a:solidFill>
                <a:latin typeface="+mn-lt"/>
                <a:sym typeface="Roboto"/>
              </a:rPr>
              <a:t>для финансового анализа</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ru-RU" sz="1200" dirty="0"/>
              <a:t>31</a:t>
            </a:r>
            <a:r>
              <a:rPr lang="en-US" sz="1200" dirty="0"/>
              <a:t>.07 -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07.08 -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12.08 -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14.08 -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19.08 -</a:t>
            </a:r>
          </a:p>
        </p:txBody>
      </p:sp>
      <p:pic>
        <p:nvPicPr>
          <p:cNvPr id="32" name="Google Shape;225;p40">
            <a:extLst>
              <a:ext uri="{FF2B5EF4-FFF2-40B4-BE49-F238E27FC236}">
                <a16:creationId xmlns:a16="http://schemas.microsoft.com/office/drawing/2014/main" id="{81ED1289-B687-F04C-ACCE-E6C6681EFFC3}"/>
              </a:ext>
            </a:extLst>
          </p:cNvPr>
          <p:cNvPicPr preferRelativeResize="0"/>
          <p:nvPr/>
        </p:nvPicPr>
        <p:blipFill>
          <a:blip r:embed="rId4"/>
          <a:srcRect l="18187" r="18187"/>
          <a:stretch/>
        </p:blipFill>
        <p:spPr>
          <a:xfrm>
            <a:off x="612428" y="1196068"/>
            <a:ext cx="419930" cy="396001"/>
          </a:xfrm>
          <a:prstGeom prst="ellipse">
            <a:avLst/>
          </a:prstGeom>
          <a:noFill/>
          <a:ln>
            <a:noFill/>
          </a:ln>
        </p:spPr>
      </p:pic>
    </p:spTree>
    <p:extLst>
      <p:ext uri="{BB962C8B-B14F-4D97-AF65-F5344CB8AC3E}">
        <p14:creationId xmlns:p14="http://schemas.microsoft.com/office/powerpoint/2010/main" val="241606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Технический анализ финансовых рынков</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ru-RU" sz="1200" dirty="0">
                <a:solidFill>
                  <a:srgbClr val="1F1F1F"/>
                </a:solidFill>
                <a:latin typeface="+mn-lt"/>
                <a:sym typeface="Roboto"/>
              </a:rPr>
              <a:t>Введение в технический анализ: графики и индикаторы</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Паттерны и стратегии технического анализа</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Интеграция технического анализа с методами машинного обучения</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Применение технического анализа к различным классам активов</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1424726478"/>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accent1">
                        <a:lumMod val="60000"/>
                        <a:lumOff val="40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rgbClr val="FFD966"/>
                    </a:solidFill>
                  </a:tcPr>
                </a:tc>
                <a:tc>
                  <a:txBody>
                    <a:bodyPr/>
                    <a:lstStyle/>
                    <a:p>
                      <a:pPr algn="ctr"/>
                      <a:r>
                        <a:rPr lang="ru-RU" dirty="0"/>
                        <a:t>4</a:t>
                      </a:r>
                      <a:endParaRPr lang="en-US" dirty="0"/>
                    </a:p>
                  </a:txBody>
                  <a:tcPr>
                    <a:solidFill>
                      <a:srgbClr val="FFD966"/>
                    </a:solidFill>
                  </a:tcPr>
                </a:tc>
                <a:tc>
                  <a:txBody>
                    <a:bodyPr/>
                    <a:lstStyle/>
                    <a:p>
                      <a:pPr algn="ctr"/>
                      <a:r>
                        <a:rPr lang="ru-RU" dirty="0"/>
                        <a:t>5</a:t>
                      </a:r>
                      <a:endParaRPr lang="en-US" dirty="0"/>
                    </a:p>
                  </a:txBody>
                  <a:tcPr>
                    <a:solidFill>
                      <a:srgbClr val="FFD966"/>
                    </a:solidFill>
                  </a:tcPr>
                </a:tc>
                <a:tc>
                  <a:txBody>
                    <a:bodyPr/>
                    <a:lstStyle/>
                    <a:p>
                      <a:pPr algn="ctr"/>
                      <a:r>
                        <a:rPr lang="ru-RU" dirty="0"/>
                        <a:t>6</a:t>
                      </a:r>
                      <a:endParaRPr lang="en-US" dirty="0"/>
                    </a:p>
                  </a:txBody>
                  <a:tcPr>
                    <a:solidFill>
                      <a:srgbClr val="FFD966"/>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Оценка и сравнение эффективности технического анализа</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2</a:t>
            </a:r>
            <a:r>
              <a:rPr lang="ru-RU" sz="1200" dirty="0"/>
              <a:t>1</a:t>
            </a:r>
            <a:r>
              <a:rPr lang="en-US" sz="1200" dirty="0"/>
              <a:t>.08 -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26.08 -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28.08 -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02.09 -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04.09 -</a:t>
            </a:r>
          </a:p>
        </p:txBody>
      </p:sp>
      <p:pic>
        <p:nvPicPr>
          <p:cNvPr id="28" name="Google Shape;225;p40">
            <a:extLst>
              <a:ext uri="{FF2B5EF4-FFF2-40B4-BE49-F238E27FC236}">
                <a16:creationId xmlns:a16="http://schemas.microsoft.com/office/drawing/2014/main" id="{459B96E0-370F-2F4D-9DE2-3AC8A96E4A9D}"/>
              </a:ext>
            </a:extLst>
          </p:cNvPr>
          <p:cNvPicPr preferRelativeResize="0"/>
          <p:nvPr/>
        </p:nvPicPr>
        <p:blipFill>
          <a:blip r:embed="rId3"/>
          <a:srcRect t="2849" b="2849"/>
          <a:stretch/>
        </p:blipFill>
        <p:spPr>
          <a:xfrm>
            <a:off x="625735" y="1205170"/>
            <a:ext cx="419930" cy="396001"/>
          </a:xfrm>
          <a:prstGeom prst="ellipse">
            <a:avLst/>
          </a:prstGeom>
          <a:noFill/>
          <a:ln>
            <a:noFill/>
          </a:ln>
        </p:spPr>
      </p:pic>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4">
            <a:alphaModFix/>
            <a:duotone>
              <a:schemeClr val="accent5">
                <a:shade val="45000"/>
                <a:satMod val="135000"/>
              </a:schemeClr>
              <a:prstClr val="white"/>
            </a:duotone>
          </a:blip>
          <a:srcRect/>
          <a:stretch/>
        </p:blipFill>
        <p:spPr>
          <a:xfrm>
            <a:off x="7244284" y="3951208"/>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895114"/>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spTree>
    <p:extLst>
      <p:ext uri="{BB962C8B-B14F-4D97-AF65-F5344CB8AC3E}">
        <p14:creationId xmlns:p14="http://schemas.microsoft.com/office/powerpoint/2010/main" val="293608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Подготовка данных и признаковая инженерия</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ru-RU" sz="1200" dirty="0">
                <a:solidFill>
                  <a:srgbClr val="1F1F1F"/>
                </a:solidFill>
                <a:latin typeface="+mn-lt"/>
                <a:sym typeface="Roboto"/>
              </a:rPr>
              <a:t>Сбор и очистка финансовых данных</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Визуализация финансовых данных</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Управление отсутствующими данными и аномалиями</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Работа с большими объемами данных в финансах</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2760690647"/>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chemeClr val="accent1">
                        <a:lumMod val="60000"/>
                        <a:lumOff val="40000"/>
                      </a:schemeClr>
                    </a:solidFill>
                  </a:tcPr>
                </a:tc>
                <a:tc>
                  <a:txBody>
                    <a:bodyPr/>
                    <a:lstStyle/>
                    <a:p>
                      <a:pPr algn="ctr"/>
                      <a:r>
                        <a:rPr lang="ru-RU" dirty="0"/>
                        <a:t>4</a:t>
                      </a:r>
                      <a:endParaRPr lang="en-US" dirty="0"/>
                    </a:p>
                  </a:txBody>
                  <a:tcPr>
                    <a:solidFill>
                      <a:srgbClr val="FFD966"/>
                    </a:solidFill>
                  </a:tcPr>
                </a:tc>
                <a:tc>
                  <a:txBody>
                    <a:bodyPr/>
                    <a:lstStyle/>
                    <a:p>
                      <a:pPr algn="ctr"/>
                      <a:r>
                        <a:rPr lang="ru-RU" dirty="0"/>
                        <a:t>5</a:t>
                      </a:r>
                      <a:endParaRPr lang="en-US" dirty="0"/>
                    </a:p>
                  </a:txBody>
                  <a:tcPr>
                    <a:solidFill>
                      <a:srgbClr val="FFD966"/>
                    </a:solidFill>
                  </a:tcPr>
                </a:tc>
                <a:tc>
                  <a:txBody>
                    <a:bodyPr/>
                    <a:lstStyle/>
                    <a:p>
                      <a:pPr algn="ctr"/>
                      <a:r>
                        <a:rPr lang="ru-RU" dirty="0"/>
                        <a:t>6</a:t>
                      </a:r>
                      <a:endParaRPr lang="en-US" dirty="0"/>
                    </a:p>
                  </a:txBody>
                  <a:tcPr>
                    <a:solidFill>
                      <a:srgbClr val="FFD966"/>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Преобразование данных и создание признаков</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09.09 -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11.09 -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16.09 -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18.09 -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23.09 -</a:t>
            </a:r>
          </a:p>
        </p:txBody>
      </p:sp>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244284" y="3951208"/>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895114"/>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pic>
        <p:nvPicPr>
          <p:cNvPr id="29" name="Google Shape;225;p40">
            <a:extLst>
              <a:ext uri="{FF2B5EF4-FFF2-40B4-BE49-F238E27FC236}">
                <a16:creationId xmlns:a16="http://schemas.microsoft.com/office/drawing/2014/main" id="{D3188FC7-BF31-944E-B056-08D2A4A16B5A}"/>
              </a:ext>
            </a:extLst>
          </p:cNvPr>
          <p:cNvPicPr preferRelativeResize="0"/>
          <p:nvPr/>
        </p:nvPicPr>
        <p:blipFill>
          <a:blip r:embed="rId4"/>
          <a:srcRect t="2849" b="2849"/>
          <a:stretch/>
        </p:blipFill>
        <p:spPr>
          <a:xfrm>
            <a:off x="598455" y="1223612"/>
            <a:ext cx="419930" cy="396001"/>
          </a:xfrm>
          <a:prstGeom prst="ellipse">
            <a:avLst/>
          </a:prstGeom>
          <a:noFill/>
          <a:ln>
            <a:noFill/>
          </a:ln>
        </p:spPr>
      </p:pic>
    </p:spTree>
    <p:extLst>
      <p:ext uri="{BB962C8B-B14F-4D97-AF65-F5344CB8AC3E}">
        <p14:creationId xmlns:p14="http://schemas.microsoft.com/office/powerpoint/2010/main" val="287409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Моделирование и стратегии на финансовых рынках</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ru-RU" sz="1200" dirty="0">
                <a:solidFill>
                  <a:srgbClr val="1F1F1F"/>
                </a:solidFill>
                <a:latin typeface="+mn-lt"/>
                <a:sym typeface="Roboto"/>
              </a:rPr>
              <a:t>Основы классификации и регрессии в финансовых приложениях</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Моделирование временных рядов в прогнозировании цен</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Стратегии торговли и оптимизация портфеля с использованием </a:t>
            </a:r>
            <a:r>
              <a:rPr lang="en-US" sz="1200" dirty="0">
                <a:solidFill>
                  <a:srgbClr val="1F1F1F"/>
                </a:solidFill>
                <a:latin typeface="+mn-lt"/>
                <a:sym typeface="Roboto"/>
              </a:rPr>
              <a:t>ML</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Работа с высокочастотными данными в финансах</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1213552113"/>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algn="ctr"/>
                      <a:r>
                        <a:rPr lang="ru-RU" dirty="0"/>
                        <a:t>4</a:t>
                      </a:r>
                      <a:endParaRPr lang="en-US" dirty="0"/>
                    </a:p>
                  </a:txBody>
                  <a:tcPr>
                    <a:solidFill>
                      <a:schemeClr val="accent1">
                        <a:lumMod val="60000"/>
                        <a:lumOff val="40000"/>
                      </a:schemeClr>
                    </a:solidFill>
                  </a:tcPr>
                </a:tc>
                <a:tc>
                  <a:txBody>
                    <a:bodyPr/>
                    <a:lstStyle/>
                    <a:p>
                      <a:pPr algn="ctr"/>
                      <a:r>
                        <a:rPr lang="ru-RU" dirty="0"/>
                        <a:t>5</a:t>
                      </a:r>
                      <a:endParaRPr lang="en-US" dirty="0"/>
                    </a:p>
                  </a:txBody>
                  <a:tcPr>
                    <a:solidFill>
                      <a:srgbClr val="FFD966"/>
                    </a:solidFill>
                  </a:tcPr>
                </a:tc>
                <a:tc>
                  <a:txBody>
                    <a:bodyPr/>
                    <a:lstStyle/>
                    <a:p>
                      <a:pPr algn="ctr"/>
                      <a:r>
                        <a:rPr lang="ru-RU" dirty="0"/>
                        <a:t>6</a:t>
                      </a:r>
                      <a:endParaRPr lang="en-US" dirty="0"/>
                    </a:p>
                  </a:txBody>
                  <a:tcPr>
                    <a:solidFill>
                      <a:srgbClr val="FFD966"/>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Применение регуляризации и оптимизации в финансовых моделях</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02.10 -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07.10 -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09.10 -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14.10 -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16.10 -</a:t>
            </a:r>
          </a:p>
        </p:txBody>
      </p:sp>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244284" y="3951208"/>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895114"/>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pic>
        <p:nvPicPr>
          <p:cNvPr id="29" name="Google Shape;225;p40">
            <a:extLst>
              <a:ext uri="{FF2B5EF4-FFF2-40B4-BE49-F238E27FC236}">
                <a16:creationId xmlns:a16="http://schemas.microsoft.com/office/drawing/2014/main" id="{D3188FC7-BF31-944E-B056-08D2A4A16B5A}"/>
              </a:ext>
            </a:extLst>
          </p:cNvPr>
          <p:cNvPicPr preferRelativeResize="0"/>
          <p:nvPr/>
        </p:nvPicPr>
        <p:blipFill>
          <a:blip r:embed="rId4"/>
          <a:srcRect t="2849" b="2849"/>
          <a:stretch/>
        </p:blipFill>
        <p:spPr>
          <a:xfrm>
            <a:off x="598455" y="1223612"/>
            <a:ext cx="419930" cy="396001"/>
          </a:xfrm>
          <a:prstGeom prst="ellipse">
            <a:avLst/>
          </a:prstGeom>
          <a:noFill/>
          <a:ln>
            <a:noFill/>
          </a:ln>
        </p:spPr>
      </p:pic>
    </p:spTree>
    <p:extLst>
      <p:ext uri="{BB962C8B-B14F-4D97-AF65-F5344CB8AC3E}">
        <p14:creationId xmlns:p14="http://schemas.microsoft.com/office/powerpoint/2010/main" val="2145798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Глубокое обучение и практические аспекты</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ru-RU" sz="1200" dirty="0">
                <a:solidFill>
                  <a:srgbClr val="1F1F1F"/>
                </a:solidFill>
                <a:latin typeface="+mn-lt"/>
                <a:sym typeface="Roboto"/>
              </a:rPr>
              <a:t>Введение в глубокое обучение и нейронные сети</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Применение нейронных сетей в анализе финансовых рынков</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Этические и регуляторные аспекты применения </a:t>
            </a:r>
            <a:r>
              <a:rPr lang="en-US" sz="1200" dirty="0">
                <a:solidFill>
                  <a:srgbClr val="1F1F1F"/>
                </a:solidFill>
                <a:latin typeface="+mn-lt"/>
                <a:sym typeface="Roboto"/>
              </a:rPr>
              <a:t>ML </a:t>
            </a:r>
            <a:r>
              <a:rPr lang="ru-RU" sz="1200" dirty="0">
                <a:solidFill>
                  <a:srgbClr val="1F1F1F"/>
                </a:solidFill>
                <a:latin typeface="+mn-lt"/>
                <a:sym typeface="Roboto"/>
              </a:rPr>
              <a:t>в финансах</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Создание и обучение глубоких моделей в </a:t>
            </a:r>
            <a:r>
              <a:rPr lang="en-US" sz="1200" dirty="0">
                <a:solidFill>
                  <a:srgbClr val="1F1F1F"/>
                </a:solidFill>
                <a:latin typeface="+mn-lt"/>
                <a:sym typeface="Roboto"/>
              </a:rPr>
              <a:t>Python</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1874795113"/>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algn="ctr"/>
                      <a:r>
                        <a:rPr lang="ru-RU" dirty="0"/>
                        <a:t>4</a:t>
                      </a:r>
                      <a:endParaRPr lang="en-US" dirty="0"/>
                    </a:p>
                  </a:txBody>
                  <a:tcPr>
                    <a:solidFill>
                      <a:schemeClr val="bg1">
                        <a:lumMod val="85000"/>
                      </a:schemeClr>
                    </a:solidFill>
                  </a:tcPr>
                </a:tc>
                <a:tc>
                  <a:txBody>
                    <a:bodyPr/>
                    <a:lstStyle/>
                    <a:p>
                      <a:pPr algn="ctr"/>
                      <a:r>
                        <a:rPr lang="ru-RU" dirty="0"/>
                        <a:t>5</a:t>
                      </a:r>
                      <a:endParaRPr lang="en-US" dirty="0"/>
                    </a:p>
                  </a:txBody>
                  <a:tcPr>
                    <a:solidFill>
                      <a:schemeClr val="accent1">
                        <a:lumMod val="60000"/>
                        <a:lumOff val="40000"/>
                      </a:schemeClr>
                    </a:solidFill>
                  </a:tcPr>
                </a:tc>
                <a:tc>
                  <a:txBody>
                    <a:bodyPr/>
                    <a:lstStyle/>
                    <a:p>
                      <a:pPr algn="ctr"/>
                      <a:r>
                        <a:rPr lang="ru-RU" dirty="0"/>
                        <a:t>6</a:t>
                      </a:r>
                      <a:endParaRPr lang="en-US" dirty="0"/>
                    </a:p>
                  </a:txBody>
                  <a:tcPr>
                    <a:solidFill>
                      <a:srgbClr val="FFD966"/>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Продвинутые методы глубокого обучения для анализа финансов</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21.10 -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23.10 -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28.10 -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30.10 -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11.11 -</a:t>
            </a:r>
          </a:p>
        </p:txBody>
      </p:sp>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244284" y="3951208"/>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895114"/>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pic>
        <p:nvPicPr>
          <p:cNvPr id="28" name="Google Shape;225;p40">
            <a:extLst>
              <a:ext uri="{FF2B5EF4-FFF2-40B4-BE49-F238E27FC236}">
                <a16:creationId xmlns:a16="http://schemas.microsoft.com/office/drawing/2014/main" id="{BEE14A57-FDBB-024C-84B5-C5C5EFF33A19}"/>
              </a:ext>
            </a:extLst>
          </p:cNvPr>
          <p:cNvPicPr preferRelativeResize="0"/>
          <p:nvPr/>
        </p:nvPicPr>
        <p:blipFill>
          <a:blip r:embed="rId4"/>
          <a:srcRect t="2849" b="2849"/>
          <a:stretch/>
        </p:blipFill>
        <p:spPr>
          <a:xfrm>
            <a:off x="595812" y="1196068"/>
            <a:ext cx="419930" cy="396001"/>
          </a:xfrm>
          <a:prstGeom prst="ellipse">
            <a:avLst/>
          </a:prstGeom>
          <a:noFill/>
          <a:ln>
            <a:noFill/>
          </a:ln>
        </p:spPr>
      </p:pic>
    </p:spTree>
    <p:extLst>
      <p:ext uri="{BB962C8B-B14F-4D97-AF65-F5344CB8AC3E}">
        <p14:creationId xmlns:p14="http://schemas.microsoft.com/office/powerpoint/2010/main" val="24310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Сложные модели торгового агента и перенос обучения в </a:t>
            </a:r>
            <a:r>
              <a:rPr lang="en-US" sz="1200" dirty="0">
                <a:solidFill>
                  <a:srgbClr val="1F1F1F"/>
                </a:solidFill>
                <a:latin typeface="+mn-lt"/>
                <a:sym typeface="Roboto"/>
              </a:rPr>
              <a:t>production</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en-US" sz="1200" dirty="0">
                <a:solidFill>
                  <a:srgbClr val="1F1F1F"/>
                </a:solidFill>
                <a:latin typeface="+mn-lt"/>
                <a:sym typeface="Roboto"/>
              </a:rPr>
              <a:t>LLM </a:t>
            </a:r>
            <a:r>
              <a:rPr lang="ru-RU" sz="1200" dirty="0">
                <a:solidFill>
                  <a:srgbClr val="1F1F1F"/>
                </a:solidFill>
                <a:latin typeface="+mn-lt"/>
                <a:sym typeface="Roboto"/>
              </a:rPr>
              <a:t>модели</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en-US" sz="1200" dirty="0">
                <a:solidFill>
                  <a:srgbClr val="1F1F1F"/>
                </a:solidFill>
                <a:latin typeface="+mn-lt"/>
                <a:sym typeface="Roboto"/>
              </a:rPr>
              <a:t>RL </a:t>
            </a:r>
            <a:r>
              <a:rPr lang="ru-RU" sz="1200" dirty="0">
                <a:solidFill>
                  <a:srgbClr val="1F1F1F"/>
                </a:solidFill>
                <a:latin typeface="+mn-lt"/>
                <a:sym typeface="Roboto"/>
              </a:rPr>
              <a:t>модели</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Сборка финального ансамбля</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Перенос модели в облачную среду</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3146393783"/>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algn="ctr"/>
                      <a:r>
                        <a:rPr lang="ru-RU" dirty="0"/>
                        <a:t>4</a:t>
                      </a:r>
                      <a:endParaRPr lang="en-US" dirty="0"/>
                    </a:p>
                  </a:txBody>
                  <a:tcPr>
                    <a:solidFill>
                      <a:schemeClr val="bg1">
                        <a:lumMod val="85000"/>
                      </a:schemeClr>
                    </a:solidFill>
                  </a:tcPr>
                </a:tc>
                <a:tc>
                  <a:txBody>
                    <a:bodyPr/>
                    <a:lstStyle/>
                    <a:p>
                      <a:pPr algn="ctr"/>
                      <a:r>
                        <a:rPr lang="ru-RU" dirty="0"/>
                        <a:t>5</a:t>
                      </a:r>
                      <a:endParaRPr lang="en-US" dirty="0"/>
                    </a:p>
                  </a:txBody>
                  <a:tcPr>
                    <a:solidFill>
                      <a:schemeClr val="bg1">
                        <a:lumMod val="85000"/>
                      </a:schemeClr>
                    </a:solidFill>
                  </a:tcPr>
                </a:tc>
                <a:tc>
                  <a:txBody>
                    <a:bodyPr/>
                    <a:lstStyle/>
                    <a:p>
                      <a:pPr algn="ctr"/>
                      <a:r>
                        <a:rPr lang="ru-RU" dirty="0"/>
                        <a:t>6</a:t>
                      </a:r>
                      <a:endParaRPr lang="en-US" dirty="0"/>
                    </a:p>
                  </a:txBody>
                  <a:tcPr>
                    <a:solidFill>
                      <a:schemeClr val="accent1">
                        <a:lumMod val="60000"/>
                        <a:lumOff val="40000"/>
                      </a:schemeClr>
                    </a:solidFill>
                  </a:tcPr>
                </a:tc>
                <a:tc>
                  <a:txBody>
                    <a:bodyPr/>
                    <a:lstStyle/>
                    <a:p>
                      <a:pPr algn="ctr"/>
                      <a:r>
                        <a:rPr lang="ru-RU" dirty="0"/>
                        <a:t>7</a:t>
                      </a:r>
                      <a:endParaRPr lang="en-US" dirty="0"/>
                    </a:p>
                  </a:txBody>
                  <a:tcPr>
                    <a:solidFill>
                      <a:srgbClr val="FFD966"/>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Метрики модели и регулярное переобучение</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13.11 -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18.11 -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20.11 -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25.11 -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27.11 -</a:t>
            </a:r>
          </a:p>
        </p:txBody>
      </p:sp>
      <p:pic>
        <p:nvPicPr>
          <p:cNvPr id="46" name="Google Shape;530;p82">
            <a:extLst>
              <a:ext uri="{FF2B5EF4-FFF2-40B4-BE49-F238E27FC236}">
                <a16:creationId xmlns:a16="http://schemas.microsoft.com/office/drawing/2014/main" id="{43F299C2-9666-D540-A69A-8BF402009BEF}"/>
              </a:ext>
            </a:extLst>
          </p:cNvPr>
          <p:cNvPicPr preferRelativeResize="0">
            <a:picLocks noChangeAspect="1"/>
          </p:cNvPicPr>
          <p:nvPr/>
        </p:nvPicPr>
        <p:blipFill rotWithShape="1">
          <a:blip r:embed="rId3">
            <a:alphaModFix/>
            <a:duotone>
              <a:schemeClr val="accent5">
                <a:shade val="45000"/>
                <a:satMod val="135000"/>
              </a:schemeClr>
              <a:prstClr val="white"/>
            </a:duotone>
          </a:blip>
          <a:srcRect/>
          <a:stretch/>
        </p:blipFill>
        <p:spPr>
          <a:xfrm>
            <a:off x="7244284" y="3951208"/>
            <a:ext cx="324002" cy="324000"/>
          </a:xfrm>
          <a:prstGeom prst="rect">
            <a:avLst/>
          </a:prstGeom>
          <a:noFill/>
          <a:ln>
            <a:noFill/>
          </a:ln>
        </p:spPr>
      </p:pic>
      <p:sp>
        <p:nvSpPr>
          <p:cNvPr id="47" name="TextBox 46">
            <a:extLst>
              <a:ext uri="{FF2B5EF4-FFF2-40B4-BE49-F238E27FC236}">
                <a16:creationId xmlns:a16="http://schemas.microsoft.com/office/drawing/2014/main" id="{B64000B9-CA8D-D74A-98B4-3BFBB2C52658}"/>
              </a:ext>
            </a:extLst>
          </p:cNvPr>
          <p:cNvSpPr txBox="1"/>
          <p:nvPr/>
        </p:nvSpPr>
        <p:spPr>
          <a:xfrm rot="20748746">
            <a:off x="7603438" y="3895114"/>
            <a:ext cx="936475" cy="307777"/>
          </a:xfrm>
          <a:prstGeom prst="rect">
            <a:avLst/>
          </a:prstGeom>
          <a:noFill/>
        </p:spPr>
        <p:txBody>
          <a:bodyPr wrap="none" rtlCol="0">
            <a:spAutoFit/>
          </a:bodyPr>
          <a:lstStyle/>
          <a:p>
            <a:r>
              <a:rPr lang="en-US" dirty="0" err="1">
                <a:latin typeface="AkayaTelivigala" pitchFamily="2" charset="77"/>
                <a:cs typeface="Apple Chancery" panose="03020702040506060504" pitchFamily="66" charset="-79"/>
              </a:rPr>
              <a:t>HomeTask</a:t>
            </a:r>
            <a:endParaRPr lang="en-US" dirty="0">
              <a:latin typeface="Bradley Hand" pitchFamily="2" charset="77"/>
              <a:cs typeface="Apple Chancery" panose="03020702040506060504" pitchFamily="66" charset="-79"/>
            </a:endParaRPr>
          </a:p>
        </p:txBody>
      </p:sp>
      <p:pic>
        <p:nvPicPr>
          <p:cNvPr id="29" name="Google Shape;225;p40">
            <a:extLst>
              <a:ext uri="{FF2B5EF4-FFF2-40B4-BE49-F238E27FC236}">
                <a16:creationId xmlns:a16="http://schemas.microsoft.com/office/drawing/2014/main" id="{3535B8B9-56A4-1949-8A22-30C06BC53B7D}"/>
              </a:ext>
            </a:extLst>
          </p:cNvPr>
          <p:cNvPicPr preferRelativeResize="0"/>
          <p:nvPr/>
        </p:nvPicPr>
        <p:blipFill>
          <a:blip r:embed="rId4"/>
          <a:srcRect t="2849" b="2849"/>
          <a:stretch/>
        </p:blipFill>
        <p:spPr>
          <a:xfrm>
            <a:off x="597212" y="1196068"/>
            <a:ext cx="419930" cy="396001"/>
          </a:xfrm>
          <a:prstGeom prst="ellipse">
            <a:avLst/>
          </a:prstGeom>
          <a:noFill/>
          <a:ln>
            <a:noFill/>
          </a:ln>
        </p:spPr>
      </p:pic>
    </p:spTree>
    <p:extLst>
      <p:ext uri="{BB962C8B-B14F-4D97-AF65-F5344CB8AC3E}">
        <p14:creationId xmlns:p14="http://schemas.microsoft.com/office/powerpoint/2010/main" val="291886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Программа курса</a:t>
            </a:r>
            <a:endParaRPr dirty="0"/>
          </a:p>
        </p:txBody>
      </p:sp>
      <p:sp>
        <p:nvSpPr>
          <p:cNvPr id="271" name="Google Shape;271;p44"/>
          <p:cNvSpPr/>
          <p:nvPr/>
        </p:nvSpPr>
        <p:spPr>
          <a:xfrm>
            <a:off x="500550" y="1104419"/>
            <a:ext cx="2979080" cy="5793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pPr marL="444500"/>
            <a:r>
              <a:rPr lang="ru-RU" sz="1200" dirty="0">
                <a:solidFill>
                  <a:srgbClr val="1F1F1F"/>
                </a:solidFill>
                <a:latin typeface="+mn-lt"/>
                <a:sym typeface="Roboto"/>
              </a:rPr>
              <a:t>Финальный проект и практическое применение</a:t>
            </a:r>
            <a:endParaRPr sz="1200" dirty="0">
              <a:solidFill>
                <a:srgbClr val="1F1F1F"/>
              </a:solidFill>
              <a:latin typeface="+mn-lt"/>
              <a:sym typeface="Roboto"/>
            </a:endParaRPr>
          </a:p>
        </p:txBody>
      </p:sp>
      <p:sp>
        <p:nvSpPr>
          <p:cNvPr id="12" name="Google Shape;271;p44">
            <a:extLst>
              <a:ext uri="{FF2B5EF4-FFF2-40B4-BE49-F238E27FC236}">
                <a16:creationId xmlns:a16="http://schemas.microsoft.com/office/drawing/2014/main" id="{D8FD06C8-E377-A548-A8E0-938A22A6A104}"/>
              </a:ext>
            </a:extLst>
          </p:cNvPr>
          <p:cNvSpPr/>
          <p:nvPr/>
        </p:nvSpPr>
        <p:spPr>
          <a:xfrm>
            <a:off x="2226713" y="1892008"/>
            <a:ext cx="5355965" cy="396000"/>
          </a:xfrm>
          <a:prstGeom prst="roundRect">
            <a:avLst>
              <a:gd name="adj" fmla="val 16667"/>
            </a:avLst>
          </a:prstGeom>
          <a:solidFill>
            <a:srgbClr val="FFD966"/>
          </a:solidFill>
          <a:ln>
            <a:noFill/>
          </a:ln>
          <a:effectLst/>
        </p:spPr>
        <p:txBody>
          <a:bodyPr spcFirstLastPara="1" wrap="square" lIns="162000" tIns="91425" rIns="162000" bIns="91425" anchor="ctr" anchorCtr="0">
            <a:noAutofit/>
          </a:bodyPr>
          <a:lstStyle/>
          <a:p>
            <a:r>
              <a:rPr lang="ru-RU" sz="1200" dirty="0">
                <a:solidFill>
                  <a:srgbClr val="1F1F1F"/>
                </a:solidFill>
                <a:latin typeface="+mn-lt"/>
                <a:sym typeface="Roboto"/>
              </a:rPr>
              <a:t>Планирование и разработка проекта по анализу финансового рынка</a:t>
            </a:r>
            <a:endParaRPr sz="1200" dirty="0">
              <a:solidFill>
                <a:srgbClr val="1F1F1F"/>
              </a:solidFill>
              <a:latin typeface="+mn-lt"/>
              <a:sym typeface="Roboto"/>
            </a:endParaRPr>
          </a:p>
        </p:txBody>
      </p:sp>
      <p:sp>
        <p:nvSpPr>
          <p:cNvPr id="13" name="Google Shape;271;p44">
            <a:extLst>
              <a:ext uri="{FF2B5EF4-FFF2-40B4-BE49-F238E27FC236}">
                <a16:creationId xmlns:a16="http://schemas.microsoft.com/office/drawing/2014/main" id="{0FE2E67F-87DB-BA4A-8DD0-D5FDE2391C49}"/>
              </a:ext>
            </a:extLst>
          </p:cNvPr>
          <p:cNvSpPr/>
          <p:nvPr/>
        </p:nvSpPr>
        <p:spPr>
          <a:xfrm>
            <a:off x="2226713" y="2397970"/>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Работа с реальными данными и создание </a:t>
            </a:r>
            <a:r>
              <a:rPr lang="en-US" sz="1200" dirty="0">
                <a:solidFill>
                  <a:srgbClr val="1F1F1F"/>
                </a:solidFill>
                <a:latin typeface="+mn-lt"/>
                <a:sym typeface="Roboto"/>
              </a:rPr>
              <a:t>ML-</a:t>
            </a:r>
            <a:r>
              <a:rPr lang="ru-RU" sz="1200" dirty="0">
                <a:solidFill>
                  <a:srgbClr val="1F1F1F"/>
                </a:solidFill>
                <a:latin typeface="+mn-lt"/>
                <a:sym typeface="Roboto"/>
              </a:rPr>
              <a:t>моделей для проекта</a:t>
            </a:r>
          </a:p>
        </p:txBody>
      </p:sp>
      <p:sp>
        <p:nvSpPr>
          <p:cNvPr id="16" name="Google Shape;271;p44">
            <a:extLst>
              <a:ext uri="{FF2B5EF4-FFF2-40B4-BE49-F238E27FC236}">
                <a16:creationId xmlns:a16="http://schemas.microsoft.com/office/drawing/2014/main" id="{7A56B114-1520-2F4F-BC28-2EADE862D379}"/>
              </a:ext>
            </a:extLst>
          </p:cNvPr>
          <p:cNvSpPr/>
          <p:nvPr/>
        </p:nvSpPr>
        <p:spPr>
          <a:xfrm>
            <a:off x="2212321" y="2903932"/>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Оценка результатов и практическое внедрение</a:t>
            </a:r>
            <a:endParaRPr sz="1200" dirty="0">
              <a:solidFill>
                <a:srgbClr val="1F1F1F"/>
              </a:solidFill>
              <a:latin typeface="+mn-lt"/>
              <a:sym typeface="Roboto"/>
            </a:endParaRPr>
          </a:p>
        </p:txBody>
      </p:sp>
      <p:sp>
        <p:nvSpPr>
          <p:cNvPr id="17" name="Google Shape;271;p44">
            <a:extLst>
              <a:ext uri="{FF2B5EF4-FFF2-40B4-BE49-F238E27FC236}">
                <a16:creationId xmlns:a16="http://schemas.microsoft.com/office/drawing/2014/main" id="{93DB87C6-9A77-BE48-AFE8-9E6FD684BDEB}"/>
              </a:ext>
            </a:extLst>
          </p:cNvPr>
          <p:cNvSpPr/>
          <p:nvPr/>
        </p:nvSpPr>
        <p:spPr>
          <a:xfrm>
            <a:off x="2226713" y="3409894"/>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Презентация и защита проекта</a:t>
            </a:r>
            <a:endParaRPr sz="1200" dirty="0">
              <a:solidFill>
                <a:srgbClr val="1F1F1F"/>
              </a:solidFill>
              <a:latin typeface="+mn-lt"/>
              <a:sym typeface="Roboto"/>
            </a:endParaRPr>
          </a:p>
        </p:txBody>
      </p:sp>
      <p:cxnSp>
        <p:nvCxnSpPr>
          <p:cNvPr id="3" name="Elbow Connector 2">
            <a:extLst>
              <a:ext uri="{FF2B5EF4-FFF2-40B4-BE49-F238E27FC236}">
                <a16:creationId xmlns:a16="http://schemas.microsoft.com/office/drawing/2014/main" id="{C1180B41-AAC0-2546-8533-191E5D9B7F77}"/>
              </a:ext>
            </a:extLst>
          </p:cNvPr>
          <p:cNvCxnSpPr>
            <a:cxnSpLocks/>
            <a:stCxn id="271" idx="2"/>
            <a:endCxn id="12" idx="1"/>
          </p:cNvCxnSpPr>
          <p:nvPr/>
        </p:nvCxnSpPr>
        <p:spPr>
          <a:xfrm rot="16200000" flipH="1">
            <a:off x="1905257" y="1768551"/>
            <a:ext cx="406289"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F828FA00-64F5-D64E-A4E8-78AD68A71E2D}"/>
              </a:ext>
            </a:extLst>
          </p:cNvPr>
          <p:cNvCxnSpPr>
            <a:cxnSpLocks/>
            <a:stCxn id="271" idx="2"/>
            <a:endCxn id="13" idx="1"/>
          </p:cNvCxnSpPr>
          <p:nvPr/>
        </p:nvCxnSpPr>
        <p:spPr>
          <a:xfrm rot="16200000" flipH="1">
            <a:off x="1652276" y="2021532"/>
            <a:ext cx="912251"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1B9CA35D-F3DD-2349-BB63-178A3D48C12C}"/>
              </a:ext>
            </a:extLst>
          </p:cNvPr>
          <p:cNvCxnSpPr>
            <a:cxnSpLocks/>
            <a:stCxn id="271" idx="2"/>
            <a:endCxn id="16" idx="1"/>
          </p:cNvCxnSpPr>
          <p:nvPr/>
        </p:nvCxnSpPr>
        <p:spPr>
          <a:xfrm rot="16200000" flipH="1">
            <a:off x="1392099" y="2281709"/>
            <a:ext cx="1418213" cy="2222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7BABB97-37B4-2248-9138-F1BB4D6122DE}"/>
              </a:ext>
            </a:extLst>
          </p:cNvPr>
          <p:cNvCxnSpPr>
            <a:cxnSpLocks/>
            <a:stCxn id="271" idx="2"/>
            <a:endCxn id="17" idx="1"/>
          </p:cNvCxnSpPr>
          <p:nvPr/>
        </p:nvCxnSpPr>
        <p:spPr>
          <a:xfrm rot="16200000" flipH="1">
            <a:off x="1146314" y="2527494"/>
            <a:ext cx="1924175"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3">
            <a:extLst>
              <a:ext uri="{FF2B5EF4-FFF2-40B4-BE49-F238E27FC236}">
                <a16:creationId xmlns:a16="http://schemas.microsoft.com/office/drawing/2014/main" id="{7207DC4F-0418-0E43-AEA2-26001954E05D}"/>
              </a:ext>
            </a:extLst>
          </p:cNvPr>
          <p:cNvGraphicFramePr>
            <a:graphicFrameLocks noGrp="1"/>
          </p:cNvGraphicFramePr>
          <p:nvPr>
            <p:extLst>
              <p:ext uri="{D42A27DB-BD31-4B8C-83A1-F6EECF244321}">
                <p14:modId xmlns:p14="http://schemas.microsoft.com/office/powerpoint/2010/main" val="143931124"/>
              </p:ext>
            </p:extLst>
          </p:nvPr>
        </p:nvGraphicFramePr>
        <p:xfrm>
          <a:off x="5355768" y="573874"/>
          <a:ext cx="2226910" cy="304800"/>
        </p:xfrm>
        <a:graphic>
          <a:graphicData uri="http://schemas.openxmlformats.org/drawingml/2006/table">
            <a:tbl>
              <a:tblPr firstRow="1" bandRow="1"/>
              <a:tblGrid>
                <a:gridCol w="318130">
                  <a:extLst>
                    <a:ext uri="{9D8B030D-6E8A-4147-A177-3AD203B41FA5}">
                      <a16:colId xmlns:a16="http://schemas.microsoft.com/office/drawing/2014/main" val="884960188"/>
                    </a:ext>
                  </a:extLst>
                </a:gridCol>
                <a:gridCol w="318130">
                  <a:extLst>
                    <a:ext uri="{9D8B030D-6E8A-4147-A177-3AD203B41FA5}">
                      <a16:colId xmlns:a16="http://schemas.microsoft.com/office/drawing/2014/main" val="277746667"/>
                    </a:ext>
                  </a:extLst>
                </a:gridCol>
                <a:gridCol w="318130">
                  <a:extLst>
                    <a:ext uri="{9D8B030D-6E8A-4147-A177-3AD203B41FA5}">
                      <a16:colId xmlns:a16="http://schemas.microsoft.com/office/drawing/2014/main" val="354781870"/>
                    </a:ext>
                  </a:extLst>
                </a:gridCol>
                <a:gridCol w="318130">
                  <a:extLst>
                    <a:ext uri="{9D8B030D-6E8A-4147-A177-3AD203B41FA5}">
                      <a16:colId xmlns:a16="http://schemas.microsoft.com/office/drawing/2014/main" val="1334008315"/>
                    </a:ext>
                  </a:extLst>
                </a:gridCol>
                <a:gridCol w="318130">
                  <a:extLst>
                    <a:ext uri="{9D8B030D-6E8A-4147-A177-3AD203B41FA5}">
                      <a16:colId xmlns:a16="http://schemas.microsoft.com/office/drawing/2014/main" val="3209860974"/>
                    </a:ext>
                  </a:extLst>
                </a:gridCol>
                <a:gridCol w="318130">
                  <a:extLst>
                    <a:ext uri="{9D8B030D-6E8A-4147-A177-3AD203B41FA5}">
                      <a16:colId xmlns:a16="http://schemas.microsoft.com/office/drawing/2014/main" val="4238538779"/>
                    </a:ext>
                  </a:extLst>
                </a:gridCol>
                <a:gridCol w="318130">
                  <a:extLst>
                    <a:ext uri="{9D8B030D-6E8A-4147-A177-3AD203B41FA5}">
                      <a16:colId xmlns:a16="http://schemas.microsoft.com/office/drawing/2014/main" val="4263781807"/>
                    </a:ext>
                  </a:extLst>
                </a:gridCol>
              </a:tblGrid>
              <a:tr h="250242">
                <a:tc>
                  <a:txBody>
                    <a:bodyPr/>
                    <a:lstStyle/>
                    <a:p>
                      <a:pPr algn="ctr"/>
                      <a:r>
                        <a:rPr lang="ru-RU" dirty="0"/>
                        <a:t>1</a:t>
                      </a:r>
                      <a:endParaRPr lang="en-US" dirty="0"/>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2</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marR="0" algn="ctr" rtl="0">
                        <a:lnSpc>
                          <a:spcPct val="100000"/>
                        </a:lnSpc>
                        <a:spcBef>
                          <a:spcPts val="0"/>
                        </a:spcBef>
                        <a:spcAft>
                          <a:spcPts val="0"/>
                        </a:spcAft>
                        <a:buClr>
                          <a:srgbClr val="000000"/>
                        </a:buClr>
                        <a:buFont typeface="Arial"/>
                      </a:pPr>
                      <a:r>
                        <a:rPr lang="ru-RU" sz="1400" b="0" i="0" u="none" strike="noStrike" cap="none" dirty="0">
                          <a:solidFill>
                            <a:schemeClr val="tx1"/>
                          </a:solidFill>
                          <a:latin typeface="+mn-lt"/>
                          <a:ea typeface="+mn-ea"/>
                          <a:cs typeface="+mn-cs"/>
                          <a:sym typeface="Arial"/>
                        </a:rPr>
                        <a:t>3</a:t>
                      </a:r>
                      <a:endParaRPr lang="en-US" sz="1400" b="0" i="0" u="none" strike="noStrike" cap="none" dirty="0">
                        <a:solidFill>
                          <a:schemeClr val="tx1"/>
                        </a:solidFill>
                        <a:latin typeface="+mn-lt"/>
                        <a:ea typeface="+mn-ea"/>
                        <a:cs typeface="+mn-cs"/>
                        <a:sym typeface="Arial"/>
                      </a:endParaRPr>
                    </a:p>
                  </a:txBody>
                  <a:tcPr>
                    <a:solidFill>
                      <a:schemeClr val="bg1">
                        <a:lumMod val="85000"/>
                      </a:schemeClr>
                    </a:solidFill>
                  </a:tcPr>
                </a:tc>
                <a:tc>
                  <a:txBody>
                    <a:bodyPr/>
                    <a:lstStyle/>
                    <a:p>
                      <a:pPr algn="ctr"/>
                      <a:r>
                        <a:rPr lang="ru-RU" dirty="0"/>
                        <a:t>4</a:t>
                      </a:r>
                      <a:endParaRPr lang="en-US" dirty="0"/>
                    </a:p>
                  </a:txBody>
                  <a:tcPr>
                    <a:solidFill>
                      <a:schemeClr val="bg1">
                        <a:lumMod val="85000"/>
                      </a:schemeClr>
                    </a:solidFill>
                  </a:tcPr>
                </a:tc>
                <a:tc>
                  <a:txBody>
                    <a:bodyPr/>
                    <a:lstStyle/>
                    <a:p>
                      <a:pPr algn="ctr"/>
                      <a:r>
                        <a:rPr lang="ru-RU" dirty="0"/>
                        <a:t>5</a:t>
                      </a:r>
                      <a:endParaRPr lang="en-US" dirty="0"/>
                    </a:p>
                  </a:txBody>
                  <a:tcPr>
                    <a:solidFill>
                      <a:schemeClr val="bg1">
                        <a:lumMod val="85000"/>
                      </a:schemeClr>
                    </a:solidFill>
                  </a:tcPr>
                </a:tc>
                <a:tc>
                  <a:txBody>
                    <a:bodyPr/>
                    <a:lstStyle/>
                    <a:p>
                      <a:pPr algn="ctr"/>
                      <a:r>
                        <a:rPr lang="ru-RU" dirty="0"/>
                        <a:t>6</a:t>
                      </a:r>
                      <a:endParaRPr lang="en-US" dirty="0"/>
                    </a:p>
                  </a:txBody>
                  <a:tcPr>
                    <a:solidFill>
                      <a:schemeClr val="bg1">
                        <a:lumMod val="85000"/>
                      </a:schemeClr>
                    </a:solidFill>
                  </a:tcPr>
                </a:tc>
                <a:tc>
                  <a:txBody>
                    <a:bodyPr/>
                    <a:lstStyle/>
                    <a:p>
                      <a:pPr algn="ctr"/>
                      <a:r>
                        <a:rPr lang="ru-RU" dirty="0"/>
                        <a:t>7</a:t>
                      </a:r>
                      <a:endParaRPr lang="en-US" dirty="0"/>
                    </a:p>
                  </a:txBody>
                  <a:tcPr>
                    <a:solidFill>
                      <a:schemeClr val="accent1">
                        <a:lumMod val="60000"/>
                        <a:lumOff val="40000"/>
                      </a:schemeClr>
                    </a:solidFill>
                  </a:tcPr>
                </a:tc>
                <a:extLst>
                  <a:ext uri="{0D108BD9-81ED-4DB2-BD59-A6C34878D82A}">
                    <a16:rowId xmlns:a16="http://schemas.microsoft.com/office/drawing/2014/main" val="97753204"/>
                  </a:ext>
                </a:extLst>
              </a:tr>
            </a:tbl>
          </a:graphicData>
        </a:graphic>
      </p:graphicFrame>
      <p:sp>
        <p:nvSpPr>
          <p:cNvPr id="18" name="Google Shape;271;p44">
            <a:extLst>
              <a:ext uri="{FF2B5EF4-FFF2-40B4-BE49-F238E27FC236}">
                <a16:creationId xmlns:a16="http://schemas.microsoft.com/office/drawing/2014/main" id="{D77AA650-7B6A-2E4F-A234-07C44F1AF1CD}"/>
              </a:ext>
            </a:extLst>
          </p:cNvPr>
          <p:cNvSpPr/>
          <p:nvPr/>
        </p:nvSpPr>
        <p:spPr>
          <a:xfrm>
            <a:off x="2226713" y="3915856"/>
            <a:ext cx="5355965" cy="396000"/>
          </a:xfrm>
          <a:prstGeom prst="roundRect">
            <a:avLst>
              <a:gd name="adj" fmla="val 16667"/>
            </a:avLst>
          </a:prstGeom>
          <a:solidFill>
            <a:srgbClr val="FFD966"/>
          </a:solidFill>
          <a:ln>
            <a:noFill/>
          </a:ln>
          <a:effectLst>
            <a:glow>
              <a:schemeClr val="accent1">
                <a:satMod val="175000"/>
                <a:alpha val="40000"/>
              </a:schemeClr>
            </a:glow>
          </a:effectLst>
        </p:spPr>
        <p:txBody>
          <a:bodyPr spcFirstLastPara="1" wrap="square" lIns="162000" tIns="91425" rIns="162000" bIns="91425" anchor="ctr" anchorCtr="0">
            <a:noAutofit/>
          </a:bodyPr>
          <a:lstStyle/>
          <a:p>
            <a:r>
              <a:rPr lang="ru-RU" sz="1200" dirty="0">
                <a:solidFill>
                  <a:srgbClr val="1F1F1F"/>
                </a:solidFill>
                <a:latin typeface="+mn-lt"/>
                <a:sym typeface="Roboto"/>
              </a:rPr>
              <a:t>Заключение и обзор ключевых концепций курса</a:t>
            </a:r>
            <a:endParaRPr sz="1200" dirty="0">
              <a:solidFill>
                <a:srgbClr val="1F1F1F"/>
              </a:solidFill>
              <a:latin typeface="+mn-lt"/>
              <a:sym typeface="Roboto"/>
            </a:endParaRPr>
          </a:p>
        </p:txBody>
      </p:sp>
      <p:cxnSp>
        <p:nvCxnSpPr>
          <p:cNvPr id="19" name="Elbow Connector 18">
            <a:extLst>
              <a:ext uri="{FF2B5EF4-FFF2-40B4-BE49-F238E27FC236}">
                <a16:creationId xmlns:a16="http://schemas.microsoft.com/office/drawing/2014/main" id="{4E4FCD50-FA53-BF4C-9AB8-F81862AA8721}"/>
              </a:ext>
            </a:extLst>
          </p:cNvPr>
          <p:cNvCxnSpPr>
            <a:cxnSpLocks/>
            <a:stCxn id="271" idx="2"/>
            <a:endCxn id="18" idx="1"/>
          </p:cNvCxnSpPr>
          <p:nvPr/>
        </p:nvCxnSpPr>
        <p:spPr>
          <a:xfrm rot="16200000" flipH="1">
            <a:off x="893333" y="2780475"/>
            <a:ext cx="2430137" cy="2366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6F7B92-1FC8-F044-8809-FBF8C1B8F030}"/>
              </a:ext>
            </a:extLst>
          </p:cNvPr>
          <p:cNvSpPr txBox="1"/>
          <p:nvPr/>
        </p:nvSpPr>
        <p:spPr>
          <a:xfrm>
            <a:off x="1082487" y="1951507"/>
            <a:ext cx="662361" cy="276999"/>
          </a:xfrm>
          <a:prstGeom prst="rect">
            <a:avLst/>
          </a:prstGeom>
          <a:noFill/>
        </p:spPr>
        <p:txBody>
          <a:bodyPr wrap="none" rtlCol="0">
            <a:spAutoFit/>
          </a:bodyPr>
          <a:lstStyle/>
          <a:p>
            <a:r>
              <a:rPr lang="en-US" sz="1200" dirty="0"/>
              <a:t>02.12 -</a:t>
            </a:r>
          </a:p>
        </p:txBody>
      </p:sp>
      <p:sp>
        <p:nvSpPr>
          <p:cNvPr id="24" name="TextBox 23">
            <a:extLst>
              <a:ext uri="{FF2B5EF4-FFF2-40B4-BE49-F238E27FC236}">
                <a16:creationId xmlns:a16="http://schemas.microsoft.com/office/drawing/2014/main" id="{E5434182-F8BC-6A45-B76D-A6DDAA3D9E00}"/>
              </a:ext>
            </a:extLst>
          </p:cNvPr>
          <p:cNvSpPr txBox="1"/>
          <p:nvPr/>
        </p:nvSpPr>
        <p:spPr>
          <a:xfrm>
            <a:off x="1082487" y="2451661"/>
            <a:ext cx="662361" cy="276999"/>
          </a:xfrm>
          <a:prstGeom prst="rect">
            <a:avLst/>
          </a:prstGeom>
          <a:noFill/>
        </p:spPr>
        <p:txBody>
          <a:bodyPr wrap="none" rtlCol="0">
            <a:spAutoFit/>
          </a:bodyPr>
          <a:lstStyle/>
          <a:p>
            <a:r>
              <a:rPr lang="en-US" sz="1200" dirty="0"/>
              <a:t>04.12 -</a:t>
            </a:r>
          </a:p>
        </p:txBody>
      </p:sp>
      <p:sp>
        <p:nvSpPr>
          <p:cNvPr id="25" name="TextBox 24">
            <a:extLst>
              <a:ext uri="{FF2B5EF4-FFF2-40B4-BE49-F238E27FC236}">
                <a16:creationId xmlns:a16="http://schemas.microsoft.com/office/drawing/2014/main" id="{B1FFEC08-4192-194E-9CDB-196400C6DFCC}"/>
              </a:ext>
            </a:extLst>
          </p:cNvPr>
          <p:cNvSpPr txBox="1"/>
          <p:nvPr/>
        </p:nvSpPr>
        <p:spPr>
          <a:xfrm>
            <a:off x="1082487" y="2966252"/>
            <a:ext cx="662361" cy="276999"/>
          </a:xfrm>
          <a:prstGeom prst="rect">
            <a:avLst/>
          </a:prstGeom>
          <a:noFill/>
        </p:spPr>
        <p:txBody>
          <a:bodyPr wrap="none" rtlCol="0">
            <a:spAutoFit/>
          </a:bodyPr>
          <a:lstStyle/>
          <a:p>
            <a:r>
              <a:rPr lang="en-US" sz="1200" dirty="0"/>
              <a:t>09.12 -</a:t>
            </a:r>
          </a:p>
        </p:txBody>
      </p:sp>
      <p:sp>
        <p:nvSpPr>
          <p:cNvPr id="26" name="TextBox 25">
            <a:extLst>
              <a:ext uri="{FF2B5EF4-FFF2-40B4-BE49-F238E27FC236}">
                <a16:creationId xmlns:a16="http://schemas.microsoft.com/office/drawing/2014/main" id="{63DA3473-8780-494C-8D9C-4086F1D06A63}"/>
              </a:ext>
            </a:extLst>
          </p:cNvPr>
          <p:cNvSpPr txBox="1"/>
          <p:nvPr/>
        </p:nvSpPr>
        <p:spPr>
          <a:xfrm>
            <a:off x="1082487" y="3469826"/>
            <a:ext cx="662361" cy="276999"/>
          </a:xfrm>
          <a:prstGeom prst="rect">
            <a:avLst/>
          </a:prstGeom>
          <a:noFill/>
        </p:spPr>
        <p:txBody>
          <a:bodyPr wrap="none" rtlCol="0">
            <a:spAutoFit/>
          </a:bodyPr>
          <a:lstStyle/>
          <a:p>
            <a:r>
              <a:rPr lang="en-US" sz="1200" dirty="0"/>
              <a:t>30.01 -</a:t>
            </a:r>
          </a:p>
        </p:txBody>
      </p:sp>
      <p:sp>
        <p:nvSpPr>
          <p:cNvPr id="27" name="TextBox 26">
            <a:extLst>
              <a:ext uri="{FF2B5EF4-FFF2-40B4-BE49-F238E27FC236}">
                <a16:creationId xmlns:a16="http://schemas.microsoft.com/office/drawing/2014/main" id="{41F47461-4FA5-1F4E-B2BC-75B5E5DD97B3}"/>
              </a:ext>
            </a:extLst>
          </p:cNvPr>
          <p:cNvSpPr txBox="1"/>
          <p:nvPr/>
        </p:nvSpPr>
        <p:spPr>
          <a:xfrm>
            <a:off x="1082487" y="3980043"/>
            <a:ext cx="662361" cy="276999"/>
          </a:xfrm>
          <a:prstGeom prst="rect">
            <a:avLst/>
          </a:prstGeom>
          <a:noFill/>
        </p:spPr>
        <p:txBody>
          <a:bodyPr wrap="none" rtlCol="0">
            <a:spAutoFit/>
          </a:bodyPr>
          <a:lstStyle/>
          <a:p>
            <a:r>
              <a:rPr lang="en-US" sz="1200" dirty="0"/>
              <a:t>04.02 -</a:t>
            </a:r>
          </a:p>
        </p:txBody>
      </p:sp>
      <p:pic>
        <p:nvPicPr>
          <p:cNvPr id="28" name="Google Shape;225;p40">
            <a:extLst>
              <a:ext uri="{FF2B5EF4-FFF2-40B4-BE49-F238E27FC236}">
                <a16:creationId xmlns:a16="http://schemas.microsoft.com/office/drawing/2014/main" id="{7CE6CEA7-ECB7-B942-AF7F-04849C42950A}"/>
              </a:ext>
            </a:extLst>
          </p:cNvPr>
          <p:cNvPicPr preferRelativeResize="0"/>
          <p:nvPr/>
        </p:nvPicPr>
        <p:blipFill>
          <a:blip r:embed="rId3"/>
          <a:srcRect t="2849" b="2849"/>
          <a:stretch/>
        </p:blipFill>
        <p:spPr>
          <a:xfrm>
            <a:off x="551059" y="1196068"/>
            <a:ext cx="419930" cy="396001"/>
          </a:xfrm>
          <a:prstGeom prst="ellipse">
            <a:avLst/>
          </a:prstGeom>
          <a:noFill/>
          <a:ln>
            <a:noFill/>
          </a:ln>
        </p:spPr>
      </p:pic>
    </p:spTree>
    <p:extLst>
      <p:ext uri="{BB962C8B-B14F-4D97-AF65-F5344CB8AC3E}">
        <p14:creationId xmlns:p14="http://schemas.microsoft.com/office/powerpoint/2010/main" val="2797558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4" name="Picture 3">
            <a:extLst>
              <a:ext uri="{FF2B5EF4-FFF2-40B4-BE49-F238E27FC236}">
                <a16:creationId xmlns:a16="http://schemas.microsoft.com/office/drawing/2014/main" id="{7D3A5F98-F024-0E46-989B-34E1B0491808}"/>
              </a:ext>
            </a:extLst>
          </p:cNvPr>
          <p:cNvPicPr>
            <a:picLocks noChangeAspect="1"/>
          </p:cNvPicPr>
          <p:nvPr/>
        </p:nvPicPr>
        <p:blipFill>
          <a:blip r:embed="rId3"/>
          <a:stretch>
            <a:fillRect/>
          </a:stretch>
        </p:blipFill>
        <p:spPr>
          <a:xfrm>
            <a:off x="0" y="8017"/>
            <a:ext cx="9143999" cy="5135483"/>
          </a:xfrm>
          <a:prstGeom prst="rect">
            <a:avLst/>
          </a:prstGeom>
          <a:effectLst>
            <a:softEdge rad="0"/>
          </a:effectLst>
        </p:spPr>
      </p:pic>
    </p:spTree>
    <p:extLst>
      <p:ext uri="{BB962C8B-B14F-4D97-AF65-F5344CB8AC3E}">
        <p14:creationId xmlns:p14="http://schemas.microsoft.com/office/powerpoint/2010/main" val="62522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3"/>
          <p:cNvSpPr txBox="1"/>
          <p:nvPr/>
        </p:nvSpPr>
        <p:spPr>
          <a:xfrm>
            <a:off x="1635875" y="772125"/>
            <a:ext cx="7935300" cy="8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 sz="2100" b="1">
                <a:solidFill>
                  <a:srgbClr val="000000"/>
                </a:solidFill>
                <a:latin typeface="Roboto"/>
                <a:ea typeface="Roboto"/>
                <a:cs typeface="Roboto"/>
                <a:sym typeface="Roboto"/>
              </a:rPr>
              <a:t>Проверить, идет ли запись</a:t>
            </a:r>
            <a:endParaRPr sz="2100" b="1">
              <a:solidFill>
                <a:srgbClr val="000000"/>
              </a:solidFill>
              <a:latin typeface="Roboto"/>
              <a:ea typeface="Roboto"/>
              <a:cs typeface="Roboto"/>
              <a:sym typeface="Roboto"/>
            </a:endParaRPr>
          </a:p>
        </p:txBody>
      </p:sp>
      <p:sp>
        <p:nvSpPr>
          <p:cNvPr id="264" name="Google Shape;264;p63"/>
          <p:cNvSpPr txBox="1"/>
          <p:nvPr/>
        </p:nvSpPr>
        <p:spPr>
          <a:xfrm>
            <a:off x="766725" y="1805199"/>
            <a:ext cx="7935300" cy="129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ru" sz="3500" b="1">
                <a:solidFill>
                  <a:schemeClr val="dk1"/>
                </a:solidFill>
                <a:latin typeface="Roboto"/>
                <a:ea typeface="Roboto"/>
                <a:cs typeface="Roboto"/>
                <a:sym typeface="Roboto"/>
              </a:rPr>
              <a:t>Напишите </a:t>
            </a:r>
            <a:r>
              <a:rPr lang="ru" sz="3500" b="1">
                <a:solidFill>
                  <a:schemeClr val="dk1"/>
                </a:solidFill>
                <a:highlight>
                  <a:schemeClr val="lt1"/>
                </a:highlight>
              </a:rPr>
              <a:t>«</a:t>
            </a:r>
            <a:r>
              <a:rPr lang="ru" sz="3500" b="1">
                <a:solidFill>
                  <a:schemeClr val="dk1"/>
                </a:solidFill>
                <a:latin typeface="Roboto"/>
                <a:ea typeface="Roboto"/>
                <a:cs typeface="Roboto"/>
                <a:sym typeface="Roboto"/>
              </a:rPr>
              <a:t>+</a:t>
            </a:r>
            <a:r>
              <a:rPr lang="ru" sz="3500" b="1">
                <a:solidFill>
                  <a:schemeClr val="dk1"/>
                </a:solidFill>
                <a:highlight>
                  <a:schemeClr val="lt1"/>
                </a:highlight>
              </a:rPr>
              <a:t>»</a:t>
            </a:r>
            <a:r>
              <a:rPr lang="ru" sz="3500" b="1">
                <a:solidFill>
                  <a:schemeClr val="dk1"/>
                </a:solidFill>
                <a:latin typeface="Roboto"/>
                <a:ea typeface="Roboto"/>
                <a:cs typeface="Roboto"/>
                <a:sym typeface="Roboto"/>
              </a:rPr>
              <a:t> в чат, если меня слышно и видно</a:t>
            </a:r>
            <a:endParaRPr sz="3500" b="1">
              <a:solidFill>
                <a:srgbClr val="000000"/>
              </a:solidFill>
              <a:latin typeface="Roboto"/>
              <a:ea typeface="Roboto"/>
              <a:cs typeface="Roboto"/>
              <a:sym typeface="Roboto"/>
            </a:endParaRPr>
          </a:p>
        </p:txBody>
      </p:sp>
      <p:pic>
        <p:nvPicPr>
          <p:cNvPr id="265" name="Google Shape;265;p63"/>
          <p:cNvPicPr preferRelativeResize="0"/>
          <p:nvPr/>
        </p:nvPicPr>
        <p:blipFill rotWithShape="1">
          <a:blip r:embed="rId3">
            <a:alphaModFix/>
          </a:blip>
          <a:srcRect/>
          <a:stretch/>
        </p:blipFill>
        <p:spPr>
          <a:xfrm>
            <a:off x="857275" y="3516281"/>
            <a:ext cx="526796" cy="526800"/>
          </a:xfrm>
          <a:prstGeom prst="rect">
            <a:avLst/>
          </a:prstGeom>
          <a:noFill/>
          <a:ln>
            <a:noFill/>
          </a:ln>
        </p:spPr>
      </p:pic>
      <p:pic>
        <p:nvPicPr>
          <p:cNvPr id="266" name="Google Shape;266;p63"/>
          <p:cNvPicPr preferRelativeResize="0"/>
          <p:nvPr/>
        </p:nvPicPr>
        <p:blipFill rotWithShape="1">
          <a:blip r:embed="rId4">
            <a:alphaModFix/>
          </a:blip>
          <a:srcRect/>
          <a:stretch/>
        </p:blipFill>
        <p:spPr>
          <a:xfrm>
            <a:off x="1584856" y="3516281"/>
            <a:ext cx="526796" cy="526800"/>
          </a:xfrm>
          <a:prstGeom prst="rect">
            <a:avLst/>
          </a:prstGeom>
          <a:noFill/>
          <a:ln>
            <a:noFill/>
          </a:ln>
        </p:spPr>
      </p:pic>
      <p:pic>
        <p:nvPicPr>
          <p:cNvPr id="267" name="Google Shape;267;p63"/>
          <p:cNvPicPr preferRelativeResize="0"/>
          <p:nvPr/>
        </p:nvPicPr>
        <p:blipFill rotWithShape="1">
          <a:blip r:embed="rId5">
            <a:alphaModFix/>
          </a:blip>
          <a:srcRect l="99" r="99"/>
          <a:stretch/>
        </p:blipFill>
        <p:spPr>
          <a:xfrm>
            <a:off x="880825" y="1032408"/>
            <a:ext cx="642317" cy="3211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4"/>
          <p:cNvSpPr/>
          <p:nvPr/>
        </p:nvSpPr>
        <p:spPr>
          <a:xfrm>
            <a:off x="1052550" y="1264075"/>
            <a:ext cx="3426900" cy="779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94"/>
          <p:cNvSpPr/>
          <p:nvPr/>
        </p:nvSpPr>
        <p:spPr>
          <a:xfrm>
            <a:off x="1052550" y="2237575"/>
            <a:ext cx="3426900" cy="9933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94"/>
          <p:cNvSpPr/>
          <p:nvPr/>
        </p:nvSpPr>
        <p:spPr>
          <a:xfrm>
            <a:off x="1052550" y="3425275"/>
            <a:ext cx="3426900" cy="11355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94"/>
          <p:cNvSpPr/>
          <p:nvPr/>
        </p:nvSpPr>
        <p:spPr>
          <a:xfrm>
            <a:off x="4673550" y="1264075"/>
            <a:ext cx="3417900" cy="11355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94"/>
          <p:cNvSpPr/>
          <p:nvPr/>
        </p:nvSpPr>
        <p:spPr>
          <a:xfrm>
            <a:off x="4673550" y="2579575"/>
            <a:ext cx="3417900" cy="848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94"/>
          <p:cNvSpPr/>
          <p:nvPr/>
        </p:nvSpPr>
        <p:spPr>
          <a:xfrm>
            <a:off x="4673550" y="3607675"/>
            <a:ext cx="3417900" cy="9510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2" name="Google Shape;522;p94"/>
          <p:cNvPicPr preferRelativeResize="0"/>
          <p:nvPr/>
        </p:nvPicPr>
        <p:blipFill rotWithShape="1">
          <a:blip r:embed="rId3">
            <a:alphaModFix/>
          </a:blip>
          <a:srcRect/>
          <a:stretch/>
        </p:blipFill>
        <p:spPr>
          <a:xfrm>
            <a:off x="1237900" y="1421375"/>
            <a:ext cx="460475" cy="460475"/>
          </a:xfrm>
          <a:prstGeom prst="rect">
            <a:avLst/>
          </a:prstGeom>
          <a:noFill/>
          <a:ln>
            <a:noFill/>
          </a:ln>
        </p:spPr>
      </p:pic>
      <p:sp>
        <p:nvSpPr>
          <p:cNvPr id="523" name="Google Shape;523;p94"/>
          <p:cNvSpPr txBox="1"/>
          <p:nvPr/>
        </p:nvSpPr>
        <p:spPr>
          <a:xfrm>
            <a:off x="1763275" y="1326125"/>
            <a:ext cx="2529600" cy="651000"/>
          </a:xfrm>
          <a:prstGeom prst="rect">
            <a:avLst/>
          </a:prstGeom>
          <a:noFill/>
          <a:ln>
            <a:noFill/>
          </a:ln>
        </p:spPr>
        <p:txBody>
          <a:bodyPr spcFirstLastPara="1" wrap="square" lIns="91425" tIns="91425" rIns="54000" bIns="91425" anchor="t" anchorCtr="0">
            <a:normAutofit lnSpcReduction="10000"/>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Обучение выстроено в формате вебинаров (онлайн). Онлайн-вебинары проводятся</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по вечерам или в выходные дни</a:t>
            </a:r>
            <a:endParaRPr sz="900" b="0" i="0" u="none" strike="noStrike" cap="none">
              <a:solidFill>
                <a:srgbClr val="000000"/>
              </a:solidFill>
              <a:latin typeface="Roboto"/>
              <a:ea typeface="Roboto"/>
              <a:cs typeface="Roboto"/>
              <a:sym typeface="Roboto"/>
            </a:endParaRPr>
          </a:p>
        </p:txBody>
      </p:sp>
      <p:pic>
        <p:nvPicPr>
          <p:cNvPr id="524" name="Google Shape;524;p94"/>
          <p:cNvPicPr preferRelativeResize="0"/>
          <p:nvPr/>
        </p:nvPicPr>
        <p:blipFill rotWithShape="1">
          <a:blip r:embed="rId4">
            <a:alphaModFix/>
          </a:blip>
          <a:srcRect/>
          <a:stretch/>
        </p:blipFill>
        <p:spPr>
          <a:xfrm>
            <a:off x="1237900" y="2440438"/>
            <a:ext cx="460475" cy="460475"/>
          </a:xfrm>
          <a:prstGeom prst="rect">
            <a:avLst/>
          </a:prstGeom>
          <a:noFill/>
          <a:ln>
            <a:noFill/>
          </a:ln>
        </p:spPr>
      </p:pic>
      <p:sp>
        <p:nvSpPr>
          <p:cNvPr id="525" name="Google Shape;525;p94"/>
          <p:cNvSpPr txBox="1"/>
          <p:nvPr/>
        </p:nvSpPr>
        <p:spPr>
          <a:xfrm>
            <a:off x="1763275" y="2305525"/>
            <a:ext cx="2626500" cy="951000"/>
          </a:xfrm>
          <a:prstGeom prst="rect">
            <a:avLst/>
          </a:prstGeom>
          <a:noFill/>
          <a:ln>
            <a:noFill/>
          </a:ln>
        </p:spPr>
        <p:txBody>
          <a:bodyPr spcFirstLastPara="1" wrap="square" lIns="91425" tIns="91425" rIns="54000" bIns="91425" anchor="t" anchorCtr="0">
            <a:normAutofit/>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Все записи занятий и материалы, предоставляемые преподавателями, сохраняются в личном кабинете и остаются доступны даже после окончания обучения</a:t>
            </a:r>
            <a:endParaRPr sz="900" b="0" i="0" u="none" strike="noStrike" cap="none">
              <a:solidFill>
                <a:srgbClr val="000000"/>
              </a:solidFill>
              <a:latin typeface="Roboto"/>
              <a:ea typeface="Roboto"/>
              <a:cs typeface="Roboto"/>
              <a:sym typeface="Roboto"/>
            </a:endParaRPr>
          </a:p>
        </p:txBody>
      </p:sp>
      <p:pic>
        <p:nvPicPr>
          <p:cNvPr id="526" name="Google Shape;526;p94"/>
          <p:cNvPicPr preferRelativeResize="0"/>
          <p:nvPr/>
        </p:nvPicPr>
        <p:blipFill rotWithShape="1">
          <a:blip r:embed="rId5">
            <a:alphaModFix/>
          </a:blip>
          <a:srcRect/>
          <a:stretch/>
        </p:blipFill>
        <p:spPr>
          <a:xfrm>
            <a:off x="1237900" y="3632238"/>
            <a:ext cx="460475" cy="460475"/>
          </a:xfrm>
          <a:prstGeom prst="rect">
            <a:avLst/>
          </a:prstGeom>
          <a:noFill/>
          <a:ln>
            <a:noFill/>
          </a:ln>
        </p:spPr>
      </p:pic>
      <p:sp>
        <p:nvSpPr>
          <p:cNvPr id="527" name="Google Shape;527;p94"/>
          <p:cNvSpPr txBox="1"/>
          <p:nvPr/>
        </p:nvSpPr>
        <p:spPr>
          <a:xfrm>
            <a:off x="1763275" y="3495075"/>
            <a:ext cx="2493300" cy="1035300"/>
          </a:xfrm>
          <a:prstGeom prst="rect">
            <a:avLst/>
          </a:prstGeom>
          <a:noFill/>
          <a:ln>
            <a:noFill/>
          </a:ln>
        </p:spPr>
        <p:txBody>
          <a:bodyPr spcFirstLastPara="1" wrap="square" lIns="91425" tIns="91425" rIns="54000" bIns="91425" anchor="t" anchorCtr="0">
            <a:normAutofit/>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Домашние задания позволят Вам применить на практике полученные</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во время вебинаров знания.</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По каждому домашнему заданию</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преподаватель дает развернутый фидбек</a:t>
            </a:r>
            <a:endParaRPr sz="900" b="0" i="0" u="none" strike="noStrike" cap="none">
              <a:solidFill>
                <a:srgbClr val="000000"/>
              </a:solidFill>
              <a:latin typeface="Roboto"/>
              <a:ea typeface="Roboto"/>
              <a:cs typeface="Roboto"/>
              <a:sym typeface="Roboto"/>
            </a:endParaRPr>
          </a:p>
        </p:txBody>
      </p:sp>
      <p:pic>
        <p:nvPicPr>
          <p:cNvPr id="528" name="Google Shape;528;p94"/>
          <p:cNvPicPr preferRelativeResize="0"/>
          <p:nvPr/>
        </p:nvPicPr>
        <p:blipFill rotWithShape="1">
          <a:blip r:embed="rId6">
            <a:alphaModFix/>
          </a:blip>
          <a:srcRect/>
          <a:stretch/>
        </p:blipFill>
        <p:spPr>
          <a:xfrm>
            <a:off x="4853100" y="1421375"/>
            <a:ext cx="460475" cy="460475"/>
          </a:xfrm>
          <a:prstGeom prst="rect">
            <a:avLst/>
          </a:prstGeom>
          <a:noFill/>
          <a:ln>
            <a:noFill/>
          </a:ln>
        </p:spPr>
      </p:pic>
      <p:sp>
        <p:nvSpPr>
          <p:cNvPr id="529" name="Google Shape;529;p94"/>
          <p:cNvSpPr txBox="1"/>
          <p:nvPr/>
        </p:nvSpPr>
        <p:spPr>
          <a:xfrm>
            <a:off x="5378475" y="1326125"/>
            <a:ext cx="2493300" cy="993300"/>
          </a:xfrm>
          <a:prstGeom prst="rect">
            <a:avLst/>
          </a:prstGeom>
          <a:noFill/>
          <a:ln>
            <a:noFill/>
          </a:ln>
        </p:spPr>
        <p:txBody>
          <a:bodyPr spcFirstLastPara="1" wrap="square" lIns="91425" tIns="91425" rIns="54000" bIns="91425" anchor="t" anchorCtr="0">
            <a:normAutofit lnSpcReduction="10000"/>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В процессе обучения Вы можете задавать преподавателю вопросы по материалам лекций и домашних заданий, уточнять моменты, которые были непонятны</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на уроке</a:t>
            </a:r>
            <a:endParaRPr sz="900" b="0" i="0" u="none" strike="noStrike" cap="none">
              <a:solidFill>
                <a:srgbClr val="000000"/>
              </a:solidFill>
              <a:latin typeface="Roboto"/>
              <a:ea typeface="Roboto"/>
              <a:cs typeface="Roboto"/>
              <a:sym typeface="Roboto"/>
            </a:endParaRPr>
          </a:p>
        </p:txBody>
      </p:sp>
      <p:pic>
        <p:nvPicPr>
          <p:cNvPr id="530" name="Google Shape;530;p94"/>
          <p:cNvPicPr preferRelativeResize="0"/>
          <p:nvPr/>
        </p:nvPicPr>
        <p:blipFill rotWithShape="1">
          <a:blip r:embed="rId7">
            <a:alphaModFix/>
          </a:blip>
          <a:srcRect/>
          <a:stretch/>
        </p:blipFill>
        <p:spPr>
          <a:xfrm>
            <a:off x="4853100" y="2743075"/>
            <a:ext cx="460475" cy="460475"/>
          </a:xfrm>
          <a:prstGeom prst="rect">
            <a:avLst/>
          </a:prstGeom>
          <a:noFill/>
          <a:ln>
            <a:noFill/>
          </a:ln>
        </p:spPr>
      </p:pic>
      <p:sp>
        <p:nvSpPr>
          <p:cNvPr id="531" name="Google Shape;531;p94"/>
          <p:cNvSpPr txBox="1"/>
          <p:nvPr/>
        </p:nvSpPr>
        <p:spPr>
          <a:xfrm>
            <a:off x="5378475" y="2647825"/>
            <a:ext cx="2626500" cy="651000"/>
          </a:xfrm>
          <a:prstGeom prst="rect">
            <a:avLst/>
          </a:prstGeom>
          <a:noFill/>
          <a:ln>
            <a:noFill/>
          </a:ln>
        </p:spPr>
        <p:txBody>
          <a:bodyPr spcFirstLastPara="1" wrap="square" lIns="91425" tIns="91425" rIns="54000" bIns="91425" anchor="t" anchorCtr="0">
            <a:normAutofit lnSpcReduction="10000"/>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Время на обучение: от 4 ак. часов</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на занятия и 4-8 часов на домашнюю</a:t>
            </a:r>
            <a:endParaRPr sz="900" b="0" i="0" u="none" strike="noStrike" cap="none">
              <a:solidFill>
                <a:srgbClr val="000000"/>
              </a:solidFill>
              <a:latin typeface="Roboto"/>
              <a:ea typeface="Roboto"/>
              <a:cs typeface="Roboto"/>
              <a:sym typeface="Roboto"/>
            </a:endParaRPr>
          </a:p>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работу в неделю</a:t>
            </a:r>
            <a:endParaRPr sz="900" b="0" i="0" u="none" strike="noStrike" cap="none">
              <a:solidFill>
                <a:srgbClr val="000000"/>
              </a:solidFill>
              <a:latin typeface="Roboto"/>
              <a:ea typeface="Roboto"/>
              <a:cs typeface="Roboto"/>
              <a:sym typeface="Roboto"/>
            </a:endParaRPr>
          </a:p>
        </p:txBody>
      </p:sp>
      <p:pic>
        <p:nvPicPr>
          <p:cNvPr id="532" name="Google Shape;532;p94"/>
          <p:cNvPicPr preferRelativeResize="0"/>
          <p:nvPr/>
        </p:nvPicPr>
        <p:blipFill rotWithShape="1">
          <a:blip r:embed="rId8">
            <a:alphaModFix/>
          </a:blip>
          <a:srcRect/>
          <a:stretch/>
        </p:blipFill>
        <p:spPr>
          <a:xfrm>
            <a:off x="4853100" y="3760075"/>
            <a:ext cx="460475" cy="460475"/>
          </a:xfrm>
          <a:prstGeom prst="rect">
            <a:avLst/>
          </a:prstGeom>
          <a:noFill/>
          <a:ln>
            <a:noFill/>
          </a:ln>
        </p:spPr>
      </p:pic>
      <p:sp>
        <p:nvSpPr>
          <p:cNvPr id="533" name="Google Shape;533;p94"/>
          <p:cNvSpPr txBox="1"/>
          <p:nvPr/>
        </p:nvSpPr>
        <p:spPr>
          <a:xfrm>
            <a:off x="5378475" y="3664825"/>
            <a:ext cx="2529600" cy="820500"/>
          </a:xfrm>
          <a:prstGeom prst="rect">
            <a:avLst/>
          </a:prstGeom>
          <a:noFill/>
          <a:ln>
            <a:noFill/>
          </a:ln>
        </p:spPr>
        <p:txBody>
          <a:bodyPr spcFirstLastPara="1" wrap="square" lIns="91425" tIns="91425" rIns="54000" bIns="91425" anchor="t" anchorCtr="0">
            <a:normAutofit lnSpcReduction="10000"/>
          </a:bodyPr>
          <a:lstStyle/>
          <a:p>
            <a:pPr marL="0" marR="0" lvl="0" indent="0" algn="l" rtl="0">
              <a:lnSpc>
                <a:spcPct val="120000"/>
              </a:lnSpc>
              <a:spcBef>
                <a:spcPts val="0"/>
              </a:spcBef>
              <a:spcAft>
                <a:spcPts val="0"/>
              </a:spcAft>
              <a:buClr>
                <a:schemeClr val="dk1"/>
              </a:buClr>
              <a:buSzPts val="1100"/>
              <a:buFont typeface="Arial"/>
              <a:buNone/>
            </a:pPr>
            <a:r>
              <a:rPr lang="ru" sz="900" b="0" i="0" u="none" strike="noStrike" cap="none">
                <a:solidFill>
                  <a:srgbClr val="000000"/>
                </a:solidFill>
                <a:latin typeface="Roboto"/>
                <a:ea typeface="Roboto"/>
                <a:cs typeface="Roboto"/>
                <a:sym typeface="Roboto"/>
              </a:rPr>
              <a:t>Программа обучения на курсах обновляется каждый запуск в зависимости от актуальных запросов в сфере IТ-технологий</a:t>
            </a:r>
            <a:endParaRPr sz="900" b="0" i="0" u="none" strike="noStrike" cap="none">
              <a:solidFill>
                <a:srgbClr val="000000"/>
              </a:solidFill>
              <a:latin typeface="Roboto"/>
              <a:ea typeface="Roboto"/>
              <a:cs typeface="Roboto"/>
              <a:sym typeface="Roboto"/>
            </a:endParaRPr>
          </a:p>
        </p:txBody>
      </p:sp>
      <p:sp>
        <p:nvSpPr>
          <p:cNvPr id="534" name="Google Shape;534;p94"/>
          <p:cNvSpPr txBox="1"/>
          <p:nvPr/>
        </p:nvSpPr>
        <p:spPr>
          <a:xfrm>
            <a:off x="500550" y="336745"/>
            <a:ext cx="8307600" cy="11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3100" b="1" dirty="0">
                <a:latin typeface="Roboto"/>
                <a:ea typeface="Roboto"/>
                <a:cs typeface="Roboto"/>
                <a:sym typeface="Roboto"/>
              </a:rPr>
              <a:t>Процесс обучения</a:t>
            </a:r>
            <a:endParaRPr sz="3100" b="1" dirty="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Как будем учиться?</a:t>
            </a:r>
            <a:endParaRPr/>
          </a:p>
        </p:txBody>
      </p:sp>
      <p:sp>
        <p:nvSpPr>
          <p:cNvPr id="294" name="Google Shape;294;p46"/>
          <p:cNvSpPr txBox="1"/>
          <p:nvPr/>
        </p:nvSpPr>
        <p:spPr>
          <a:xfrm>
            <a:off x="473250" y="1823599"/>
            <a:ext cx="25263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b="1" dirty="0">
                <a:solidFill>
                  <a:schemeClr val="dk1"/>
                </a:solidFill>
                <a:latin typeface="Roboto"/>
                <a:ea typeface="Roboto"/>
                <a:cs typeface="Roboto"/>
                <a:sym typeface="Roboto"/>
              </a:rPr>
              <a:t>Вебинары</a:t>
            </a:r>
            <a:endParaRPr sz="1300" b="1" dirty="0">
              <a:solidFill>
                <a:schemeClr val="dk1"/>
              </a:solidFill>
              <a:latin typeface="Roboto"/>
              <a:ea typeface="Roboto"/>
              <a:cs typeface="Roboto"/>
              <a:sym typeface="Roboto"/>
            </a:endParaRPr>
          </a:p>
          <a:p>
            <a:pPr marL="0" lvl="0" indent="0" algn="l" rtl="0">
              <a:spcBef>
                <a:spcPts val="0"/>
              </a:spcBef>
              <a:spcAft>
                <a:spcPts val="0"/>
              </a:spcAft>
              <a:buNone/>
            </a:pPr>
            <a:endParaRPr sz="1300" b="1" dirty="0">
              <a:solidFill>
                <a:srgbClr val="013D85"/>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b="1" dirty="0">
                <a:solidFill>
                  <a:schemeClr val="dk1"/>
                </a:solidFill>
                <a:latin typeface="Roboto"/>
                <a:ea typeface="Roboto"/>
                <a:cs typeface="Roboto"/>
                <a:sym typeface="Roboto"/>
              </a:rPr>
              <a:t>Понедельник, среда, 20:00.</a:t>
            </a:r>
            <a:endParaRPr sz="1300" b="1" dirty="0">
              <a:latin typeface="Roboto"/>
              <a:ea typeface="Roboto"/>
              <a:cs typeface="Roboto"/>
              <a:sym typeface="Roboto"/>
            </a:endParaRPr>
          </a:p>
          <a:p>
            <a:pPr marL="0" lvl="0" indent="0" algn="l" rtl="0">
              <a:spcBef>
                <a:spcPts val="0"/>
              </a:spcBef>
              <a:spcAft>
                <a:spcPts val="0"/>
              </a:spcAft>
              <a:buNone/>
            </a:pPr>
            <a:r>
              <a:rPr lang="ru" sz="1300" dirty="0">
                <a:latin typeface="Roboto"/>
                <a:ea typeface="Roboto"/>
                <a:cs typeface="Roboto"/>
                <a:sym typeface="Roboto"/>
              </a:rPr>
              <a:t>(запись и материалы</a:t>
            </a:r>
            <a:endParaRPr sz="1300" dirty="0">
              <a:latin typeface="Roboto"/>
              <a:ea typeface="Roboto"/>
              <a:cs typeface="Roboto"/>
              <a:sym typeface="Roboto"/>
            </a:endParaRPr>
          </a:p>
          <a:p>
            <a:pPr marL="0" lvl="0" indent="0" algn="l" rtl="0">
              <a:spcBef>
                <a:spcPts val="0"/>
              </a:spcBef>
              <a:spcAft>
                <a:spcPts val="0"/>
              </a:spcAft>
              <a:buNone/>
            </a:pPr>
            <a:r>
              <a:rPr lang="ru" sz="1300" dirty="0">
                <a:latin typeface="Roboto"/>
                <a:ea typeface="Roboto"/>
                <a:cs typeface="Roboto"/>
                <a:sym typeface="Roboto"/>
              </a:rPr>
              <a:t>выкладывают, как правило,</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dirty="0">
                <a:latin typeface="Roboto"/>
                <a:ea typeface="Roboto"/>
                <a:cs typeface="Roboto"/>
                <a:sym typeface="Roboto"/>
              </a:rPr>
              <a:t>на следующий день после</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dirty="0">
                <a:latin typeface="Roboto"/>
                <a:ea typeface="Roboto"/>
                <a:cs typeface="Roboto"/>
                <a:sym typeface="Roboto"/>
              </a:rPr>
              <a:t>вебинара)</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300" dirty="0">
              <a:latin typeface="Roboto"/>
              <a:ea typeface="Roboto"/>
              <a:cs typeface="Roboto"/>
              <a:sym typeface="Roboto"/>
            </a:endParaRPr>
          </a:p>
          <a:p>
            <a:pPr marL="0" lvl="0" indent="0" algn="l" rtl="0">
              <a:spcBef>
                <a:spcPts val="0"/>
              </a:spcBef>
              <a:spcAft>
                <a:spcPts val="0"/>
              </a:spcAft>
              <a:buNone/>
            </a:pPr>
            <a:endParaRPr sz="1300" dirty="0">
              <a:latin typeface="Roboto"/>
              <a:ea typeface="Roboto"/>
              <a:cs typeface="Roboto"/>
              <a:sym typeface="Roboto"/>
            </a:endParaRPr>
          </a:p>
        </p:txBody>
      </p:sp>
      <p:sp>
        <p:nvSpPr>
          <p:cNvPr id="295" name="Google Shape;295;p46"/>
          <p:cNvSpPr txBox="1"/>
          <p:nvPr/>
        </p:nvSpPr>
        <p:spPr>
          <a:xfrm>
            <a:off x="3456338" y="2528549"/>
            <a:ext cx="2138100" cy="198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b="1" dirty="0">
                <a:solidFill>
                  <a:schemeClr val="dk1"/>
                </a:solidFill>
                <a:latin typeface="Roboto"/>
                <a:ea typeface="Roboto"/>
                <a:cs typeface="Roboto"/>
                <a:sym typeface="Roboto"/>
              </a:rPr>
              <a:t>Домашние задания</a:t>
            </a:r>
            <a:endParaRPr sz="1300" b="1" dirty="0">
              <a:solidFill>
                <a:schemeClr val="dk1"/>
              </a:solidFill>
              <a:latin typeface="Roboto"/>
              <a:ea typeface="Roboto"/>
              <a:cs typeface="Roboto"/>
              <a:sym typeface="Roboto"/>
            </a:endParaRPr>
          </a:p>
          <a:p>
            <a:pPr marL="0" lvl="0" indent="0" algn="l" rtl="0">
              <a:spcBef>
                <a:spcPts val="0"/>
              </a:spcBef>
              <a:spcAft>
                <a:spcPts val="0"/>
              </a:spcAft>
              <a:buNone/>
            </a:pPr>
            <a:endParaRPr sz="1300" dirty="0">
              <a:latin typeface="Roboto"/>
              <a:ea typeface="Roboto"/>
              <a:cs typeface="Roboto"/>
              <a:sym typeface="Roboto"/>
            </a:endParaRPr>
          </a:p>
          <a:p>
            <a:pPr marL="0" lvl="0" indent="0" algn="l" rtl="0">
              <a:spcBef>
                <a:spcPts val="0"/>
              </a:spcBef>
              <a:spcAft>
                <a:spcPts val="0"/>
              </a:spcAft>
              <a:buNone/>
            </a:pPr>
            <a:r>
              <a:rPr lang="ru" sz="1300" b="1" dirty="0">
                <a:latin typeface="Roboto"/>
                <a:ea typeface="Roboto"/>
                <a:cs typeface="Roboto"/>
                <a:sym typeface="Roboto"/>
              </a:rPr>
              <a:t>1 дз в неделю.</a:t>
            </a:r>
            <a:endParaRPr sz="1300" b="1"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dirty="0">
                <a:latin typeface="Roboto"/>
                <a:ea typeface="Roboto"/>
                <a:cs typeface="Roboto"/>
                <a:sym typeface="Roboto"/>
              </a:rPr>
              <a:t>Дедлайна нет, кроме окончания курса :)</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dirty="0">
                <a:latin typeface="Roboto"/>
                <a:ea typeface="Roboto"/>
                <a:cs typeface="Roboto"/>
                <a:sym typeface="Roboto"/>
              </a:rPr>
              <a:t>Типовой срок проверки:</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dirty="0">
                <a:latin typeface="Roboto"/>
                <a:ea typeface="Roboto"/>
                <a:cs typeface="Roboto"/>
                <a:sym typeface="Roboto"/>
              </a:rPr>
              <a:t>2-3 дня </a:t>
            </a: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300" dirty="0">
              <a:latin typeface="Roboto"/>
              <a:ea typeface="Roboto"/>
              <a:cs typeface="Roboto"/>
              <a:sym typeface="Roboto"/>
            </a:endParaRPr>
          </a:p>
          <a:p>
            <a:pPr marL="0" lvl="0" indent="0" algn="l" rtl="0">
              <a:spcBef>
                <a:spcPts val="0"/>
              </a:spcBef>
              <a:spcAft>
                <a:spcPts val="0"/>
              </a:spcAft>
              <a:buNone/>
            </a:pPr>
            <a:endParaRPr sz="1300" dirty="0">
              <a:latin typeface="Roboto"/>
              <a:ea typeface="Roboto"/>
              <a:cs typeface="Roboto"/>
              <a:sym typeface="Roboto"/>
            </a:endParaRPr>
          </a:p>
        </p:txBody>
      </p:sp>
      <p:sp>
        <p:nvSpPr>
          <p:cNvPr id="296" name="Google Shape;296;p46"/>
          <p:cNvSpPr txBox="1"/>
          <p:nvPr/>
        </p:nvSpPr>
        <p:spPr>
          <a:xfrm>
            <a:off x="6330300" y="3427376"/>
            <a:ext cx="2430000" cy="138496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b="1" dirty="0">
                <a:solidFill>
                  <a:schemeClr val="dk1"/>
                </a:solidFill>
                <a:latin typeface="Roboto"/>
                <a:ea typeface="Roboto"/>
                <a:cs typeface="Roboto"/>
                <a:sym typeface="Roboto"/>
              </a:rPr>
              <a:t>Чат в телеграм</a:t>
            </a:r>
            <a:endParaRPr sz="1300" b="1" dirty="0">
              <a:solidFill>
                <a:schemeClr val="dk1"/>
              </a:solidFill>
              <a:latin typeface="Roboto"/>
              <a:ea typeface="Roboto"/>
              <a:cs typeface="Roboto"/>
              <a:sym typeface="Roboto"/>
            </a:endParaRPr>
          </a:p>
          <a:p>
            <a:pPr marL="0" lvl="0" indent="0" algn="l" rtl="0">
              <a:spcBef>
                <a:spcPts val="0"/>
              </a:spcBef>
              <a:spcAft>
                <a:spcPts val="0"/>
              </a:spcAft>
              <a:buNone/>
            </a:pPr>
            <a:endParaRPr sz="1300" dirty="0">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ru" sz="1300" b="1" dirty="0">
                <a:latin typeface="Roboto"/>
                <a:ea typeface="Roboto"/>
                <a:cs typeface="Roboto"/>
                <a:sym typeface="Roboto"/>
              </a:rPr>
              <a:t>Задавайте вопросы</a:t>
            </a:r>
            <a:r>
              <a:rPr lang="ru" sz="1300" dirty="0">
                <a:latin typeface="Roboto"/>
                <a:ea typeface="Roboto"/>
                <a:cs typeface="Roboto"/>
                <a:sym typeface="Roboto"/>
              </a:rPr>
              <a:t>, обменивайтесь инсайтами. </a:t>
            </a:r>
            <a:endParaRPr sz="1300" dirty="0">
              <a:latin typeface="Roboto"/>
              <a:ea typeface="Roboto"/>
              <a:cs typeface="Roboto"/>
              <a:sym typeface="Roboto"/>
            </a:endParaRPr>
          </a:p>
          <a:p>
            <a:pPr marL="0" lvl="0" indent="0" algn="l" rtl="0">
              <a:spcBef>
                <a:spcPts val="0"/>
              </a:spcBef>
              <a:spcAft>
                <a:spcPts val="0"/>
              </a:spcAft>
              <a:buNone/>
            </a:pPr>
            <a:r>
              <a:rPr lang="ru" sz="1300" dirty="0">
                <a:latin typeface="Roboto"/>
                <a:ea typeface="Roboto"/>
                <a:cs typeface="Roboto"/>
                <a:sym typeface="Roboto"/>
              </a:rPr>
              <a:t>Наш чат – это </a:t>
            </a:r>
            <a:br>
              <a:rPr lang="ru" sz="1300" dirty="0">
                <a:latin typeface="Roboto"/>
                <a:ea typeface="Roboto"/>
                <a:cs typeface="Roboto"/>
                <a:sym typeface="Roboto"/>
              </a:rPr>
            </a:br>
            <a:r>
              <a:rPr lang="ru" sz="1300" dirty="0">
                <a:solidFill>
                  <a:schemeClr val="dk1"/>
                </a:solidFill>
                <a:latin typeface="Roboto"/>
                <a:ea typeface="Roboto"/>
                <a:cs typeface="Roboto"/>
                <a:sym typeface="Roboto"/>
              </a:rPr>
              <a:t>#</a:t>
            </a:r>
            <a:r>
              <a:rPr lang="ru" sz="1300" b="1" dirty="0">
                <a:solidFill>
                  <a:schemeClr val="dk1"/>
                </a:solidFill>
                <a:latin typeface="Roboto"/>
                <a:ea typeface="Roboto"/>
                <a:cs typeface="Roboto"/>
                <a:sym typeface="Roboto"/>
              </a:rPr>
              <a:t>OTUS </a:t>
            </a:r>
            <a:r>
              <a:rPr lang="en-US" sz="1300" b="1" dirty="0">
                <a:solidFill>
                  <a:schemeClr val="dk1"/>
                </a:solidFill>
                <a:latin typeface="Roboto"/>
                <a:ea typeface="Roboto"/>
                <a:cs typeface="Roboto"/>
                <a:sym typeface="Roboto"/>
              </a:rPr>
              <a:t>ML-Finance-2024-07</a:t>
            </a:r>
            <a:endParaRPr sz="1300" b="1" dirty="0">
              <a:latin typeface="Roboto"/>
              <a:ea typeface="Roboto"/>
              <a:cs typeface="Roboto"/>
              <a:sym typeface="Roboto"/>
            </a:endParaRPr>
          </a:p>
        </p:txBody>
      </p:sp>
      <p:pic>
        <p:nvPicPr>
          <p:cNvPr id="297" name="Google Shape;297;p46"/>
          <p:cNvPicPr preferRelativeResize="0"/>
          <p:nvPr/>
        </p:nvPicPr>
        <p:blipFill rotWithShape="1">
          <a:blip r:embed="rId3">
            <a:alphaModFix/>
          </a:blip>
          <a:srcRect/>
          <a:stretch/>
        </p:blipFill>
        <p:spPr>
          <a:xfrm>
            <a:off x="3560462" y="1823599"/>
            <a:ext cx="615971" cy="615950"/>
          </a:xfrm>
          <a:prstGeom prst="rect">
            <a:avLst/>
          </a:prstGeom>
          <a:noFill/>
          <a:ln>
            <a:noFill/>
          </a:ln>
        </p:spPr>
      </p:pic>
      <p:pic>
        <p:nvPicPr>
          <p:cNvPr id="298" name="Google Shape;298;p46"/>
          <p:cNvPicPr preferRelativeResize="0"/>
          <p:nvPr/>
        </p:nvPicPr>
        <p:blipFill rotWithShape="1">
          <a:blip r:embed="rId4">
            <a:alphaModFix/>
          </a:blip>
          <a:srcRect/>
          <a:stretch/>
        </p:blipFill>
        <p:spPr>
          <a:xfrm>
            <a:off x="571525" y="1118649"/>
            <a:ext cx="615971" cy="615950"/>
          </a:xfrm>
          <a:prstGeom prst="rect">
            <a:avLst/>
          </a:prstGeom>
          <a:noFill/>
          <a:ln>
            <a:noFill/>
          </a:ln>
        </p:spPr>
      </p:pic>
      <p:pic>
        <p:nvPicPr>
          <p:cNvPr id="9" name="Google Shape;620;p84">
            <a:extLst>
              <a:ext uri="{FF2B5EF4-FFF2-40B4-BE49-F238E27FC236}">
                <a16:creationId xmlns:a16="http://schemas.microsoft.com/office/drawing/2014/main" id="{5562D981-7D92-094F-B4B3-4553D9575A71}"/>
              </a:ext>
            </a:extLst>
          </p:cNvPr>
          <p:cNvPicPr preferRelativeResize="0"/>
          <p:nvPr/>
        </p:nvPicPr>
        <p:blipFill rotWithShape="1">
          <a:blip r:embed="rId5">
            <a:alphaModFix/>
          </a:blip>
          <a:srcRect/>
          <a:stretch/>
        </p:blipFill>
        <p:spPr>
          <a:xfrm>
            <a:off x="6407625" y="2717656"/>
            <a:ext cx="620721" cy="620720"/>
          </a:xfrm>
          <a:prstGeom prst="rect">
            <a:avLst/>
          </a:prstGeom>
          <a:noFill/>
          <a:ln>
            <a:noFill/>
          </a:ln>
        </p:spPr>
      </p:pic>
      <p:pic>
        <p:nvPicPr>
          <p:cNvPr id="3" name="Picture 2">
            <a:extLst>
              <a:ext uri="{FF2B5EF4-FFF2-40B4-BE49-F238E27FC236}">
                <a16:creationId xmlns:a16="http://schemas.microsoft.com/office/drawing/2014/main" id="{6E037FC6-7D11-294F-92A7-A14EC27D02D8}"/>
              </a:ext>
            </a:extLst>
          </p:cNvPr>
          <p:cNvPicPr>
            <a:picLocks noChangeAspect="1"/>
          </p:cNvPicPr>
          <p:nvPr/>
        </p:nvPicPr>
        <p:blipFill>
          <a:blip r:embed="rId6"/>
          <a:stretch>
            <a:fillRect/>
          </a:stretch>
        </p:blipFill>
        <p:spPr>
          <a:xfrm>
            <a:off x="5450801" y="284257"/>
            <a:ext cx="3309499" cy="1985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Отзывы</a:t>
            </a:r>
            <a:endParaRPr/>
          </a:p>
        </p:txBody>
      </p:sp>
      <p:pic>
        <p:nvPicPr>
          <p:cNvPr id="305" name="Google Shape;305;p47"/>
          <p:cNvPicPr preferRelativeResize="0"/>
          <p:nvPr/>
        </p:nvPicPr>
        <p:blipFill rotWithShape="1">
          <a:blip r:embed="rId3">
            <a:alphaModFix/>
          </a:blip>
          <a:srcRect/>
          <a:stretch/>
        </p:blipFill>
        <p:spPr>
          <a:xfrm>
            <a:off x="589641" y="1443384"/>
            <a:ext cx="659225" cy="659200"/>
          </a:xfrm>
          <a:prstGeom prst="rect">
            <a:avLst/>
          </a:prstGeom>
          <a:noFill/>
          <a:ln>
            <a:noFill/>
          </a:ln>
        </p:spPr>
      </p:pic>
      <p:sp>
        <p:nvSpPr>
          <p:cNvPr id="306" name="Google Shape;306;p47"/>
          <p:cNvSpPr txBox="1"/>
          <p:nvPr/>
        </p:nvSpPr>
        <p:spPr>
          <a:xfrm>
            <a:off x="1407466" y="1426624"/>
            <a:ext cx="3390000" cy="692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300"/>
              </a:spcBef>
              <a:spcAft>
                <a:spcPts val="0"/>
              </a:spcAft>
              <a:buNone/>
            </a:pPr>
            <a:r>
              <a:rPr lang="ru" sz="1500" dirty="0">
                <a:solidFill>
                  <a:srgbClr val="212121"/>
                </a:solidFill>
                <a:latin typeface="Roboto"/>
                <a:ea typeface="Roboto"/>
                <a:cs typeface="Roboto"/>
                <a:sym typeface="Roboto"/>
              </a:rPr>
              <a:t>Всегда рады вашим конструктивным отзывам :)</a:t>
            </a:r>
            <a:endParaRPr sz="1500" dirty="0">
              <a:solidFill>
                <a:srgbClr val="212121"/>
              </a:solidFill>
              <a:latin typeface="Roboto"/>
              <a:ea typeface="Roboto"/>
              <a:cs typeface="Roboto"/>
              <a:sym typeface="Roboto"/>
            </a:endParaRPr>
          </a:p>
        </p:txBody>
      </p:sp>
      <p:pic>
        <p:nvPicPr>
          <p:cNvPr id="3" name="Picture 2">
            <a:extLst>
              <a:ext uri="{FF2B5EF4-FFF2-40B4-BE49-F238E27FC236}">
                <a16:creationId xmlns:a16="http://schemas.microsoft.com/office/drawing/2014/main" id="{F1C5884A-5CCF-3645-B08C-60BDE6085841}"/>
              </a:ext>
            </a:extLst>
          </p:cNvPr>
          <p:cNvPicPr>
            <a:picLocks noChangeAspect="1"/>
          </p:cNvPicPr>
          <p:nvPr/>
        </p:nvPicPr>
        <p:blipFill>
          <a:blip r:embed="rId4"/>
          <a:stretch>
            <a:fillRect/>
          </a:stretch>
        </p:blipFill>
        <p:spPr>
          <a:xfrm>
            <a:off x="4733731" y="0"/>
            <a:ext cx="4410269" cy="2680405"/>
          </a:xfrm>
          <a:prstGeom prst="rect">
            <a:avLst/>
          </a:prstGeom>
        </p:spPr>
      </p:pic>
      <p:sp>
        <p:nvSpPr>
          <p:cNvPr id="304" name="Google Shape;304;p47"/>
          <p:cNvSpPr txBox="1">
            <a:spLocks noGrp="1"/>
          </p:cNvSpPr>
          <p:nvPr>
            <p:ph type="body" idx="1"/>
          </p:nvPr>
        </p:nvSpPr>
        <p:spPr>
          <a:xfrm>
            <a:off x="2867429" y="3069713"/>
            <a:ext cx="5623429" cy="1241289"/>
          </a:xfrm>
          <a:prstGeom prst="rect">
            <a:avLst/>
          </a:prstGeom>
        </p:spPr>
        <p:txBody>
          <a:bodyPr spcFirstLastPara="1" wrap="square" lIns="91425" tIns="91425" rIns="91425" bIns="91425" anchor="t" anchorCtr="0">
            <a:normAutofit/>
          </a:bodyPr>
          <a:lstStyle/>
          <a:p>
            <a:pPr marL="0" lvl="0" indent="0" algn="l" rtl="0">
              <a:lnSpc>
                <a:spcPct val="100000"/>
              </a:lnSpc>
              <a:spcBef>
                <a:spcPts val="300"/>
              </a:spcBef>
              <a:spcAft>
                <a:spcPts val="0"/>
              </a:spcAft>
              <a:buSzPts val="1018"/>
              <a:buNone/>
            </a:pPr>
            <a:r>
              <a:rPr lang="ru" sz="1700" dirty="0"/>
              <a:t>Вебинары во многом адаптивны.</a:t>
            </a:r>
            <a:endParaRPr sz="1700" dirty="0"/>
          </a:p>
          <a:p>
            <a:pPr marL="0" lvl="0" indent="0" algn="l" rtl="0">
              <a:lnSpc>
                <a:spcPct val="100000"/>
              </a:lnSpc>
              <a:spcBef>
                <a:spcPts val="300"/>
              </a:spcBef>
              <a:spcAft>
                <a:spcPts val="0"/>
              </a:spcAft>
              <a:buSzPts val="1018"/>
              <a:buNone/>
            </a:pPr>
            <a:r>
              <a:rPr lang="ru" sz="1700" dirty="0"/>
              <a:t>Мы следим за результатами опросов, </a:t>
            </a:r>
            <a:br>
              <a:rPr lang="en-US" sz="1700" dirty="0"/>
            </a:br>
            <a:r>
              <a:rPr lang="ru" sz="1700" dirty="0"/>
              <a:t>обсуждениями в телеграм и ДЗ.</a:t>
            </a:r>
            <a:endParaRPr sz="1700" dirty="0">
              <a:solidFill>
                <a:srgbClr val="02418B"/>
              </a:solidFill>
            </a:endParaRPr>
          </a:p>
        </p:txBody>
      </p:sp>
      <p:pic>
        <p:nvPicPr>
          <p:cNvPr id="5" name="Picture 4">
            <a:extLst>
              <a:ext uri="{FF2B5EF4-FFF2-40B4-BE49-F238E27FC236}">
                <a16:creationId xmlns:a16="http://schemas.microsoft.com/office/drawing/2014/main" id="{21D42AF3-22C6-EE46-AEE6-39D4D7287826}"/>
              </a:ext>
            </a:extLst>
          </p:cNvPr>
          <p:cNvPicPr>
            <a:picLocks noChangeAspect="1"/>
          </p:cNvPicPr>
          <p:nvPr/>
        </p:nvPicPr>
        <p:blipFill>
          <a:blip r:embed="rId5"/>
          <a:stretch>
            <a:fillRect/>
          </a:stretch>
        </p:blipFill>
        <p:spPr>
          <a:xfrm>
            <a:off x="500550" y="3069713"/>
            <a:ext cx="2103971" cy="14026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Лайфхаки</a:t>
            </a:r>
            <a:endParaRPr/>
          </a:p>
        </p:txBody>
      </p:sp>
      <p:pic>
        <p:nvPicPr>
          <p:cNvPr id="312" name="Google Shape;312;p48"/>
          <p:cNvPicPr preferRelativeResize="0"/>
          <p:nvPr/>
        </p:nvPicPr>
        <p:blipFill rotWithShape="1">
          <a:blip r:embed="rId3">
            <a:alphaModFix/>
          </a:blip>
          <a:srcRect/>
          <a:stretch/>
        </p:blipFill>
        <p:spPr>
          <a:xfrm>
            <a:off x="581326" y="1690262"/>
            <a:ext cx="665028" cy="665030"/>
          </a:xfrm>
          <a:prstGeom prst="rect">
            <a:avLst/>
          </a:prstGeom>
          <a:noFill/>
          <a:ln>
            <a:noFill/>
          </a:ln>
        </p:spPr>
      </p:pic>
      <p:sp>
        <p:nvSpPr>
          <p:cNvPr id="313" name="Google Shape;313;p48"/>
          <p:cNvSpPr txBox="1"/>
          <p:nvPr/>
        </p:nvSpPr>
        <p:spPr>
          <a:xfrm>
            <a:off x="1335850" y="1699527"/>
            <a:ext cx="2922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Сделайте упор на тему, которая вам важна</a:t>
            </a:r>
            <a:endParaRPr sz="1500">
              <a:latin typeface="Roboto"/>
              <a:ea typeface="Roboto"/>
              <a:cs typeface="Roboto"/>
              <a:sym typeface="Roboto"/>
            </a:endParaRPr>
          </a:p>
        </p:txBody>
      </p:sp>
      <p:sp>
        <p:nvSpPr>
          <p:cNvPr id="314" name="Google Shape;314;p48"/>
          <p:cNvSpPr txBox="1"/>
          <p:nvPr/>
        </p:nvSpPr>
        <p:spPr>
          <a:xfrm>
            <a:off x="5267125" y="1699527"/>
            <a:ext cx="3231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dirty="0">
                <a:latin typeface="Roboto"/>
                <a:ea typeface="Roboto"/>
                <a:cs typeface="Roboto"/>
                <a:sym typeface="Roboto"/>
              </a:rPr>
              <a:t>Старайтесь полученные знания применять на практике</a:t>
            </a:r>
            <a:endParaRPr sz="1500" dirty="0">
              <a:latin typeface="Roboto"/>
              <a:ea typeface="Roboto"/>
              <a:cs typeface="Roboto"/>
              <a:sym typeface="Roboto"/>
            </a:endParaRPr>
          </a:p>
        </p:txBody>
      </p:sp>
      <p:sp>
        <p:nvSpPr>
          <p:cNvPr id="315" name="Google Shape;315;p48"/>
          <p:cNvSpPr txBox="1"/>
          <p:nvPr/>
        </p:nvSpPr>
        <p:spPr>
          <a:xfrm>
            <a:off x="1335850" y="2770650"/>
            <a:ext cx="26961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dirty="0">
                <a:latin typeface="Roboto"/>
                <a:ea typeface="Roboto"/>
                <a:cs typeface="Roboto"/>
                <a:sym typeface="Roboto"/>
              </a:rPr>
              <a:t>Задавайте вопросы,</a:t>
            </a:r>
            <a:endParaRPr sz="1500" dirty="0">
              <a:latin typeface="Roboto"/>
              <a:ea typeface="Roboto"/>
              <a:cs typeface="Roboto"/>
              <a:sym typeface="Roboto"/>
            </a:endParaRPr>
          </a:p>
          <a:p>
            <a:pPr marL="0" lvl="0" indent="0" algn="l" rtl="0">
              <a:spcBef>
                <a:spcPts val="0"/>
              </a:spcBef>
              <a:spcAft>
                <a:spcPts val="0"/>
              </a:spcAft>
              <a:buNone/>
            </a:pPr>
            <a:r>
              <a:rPr lang="ru" sz="1500" dirty="0">
                <a:latin typeface="Roboto"/>
                <a:ea typeface="Roboto"/>
                <a:cs typeface="Roboto"/>
                <a:sym typeface="Roboto"/>
              </a:rPr>
              <a:t>так материал лучше усваивается</a:t>
            </a:r>
            <a:endParaRPr sz="1500" dirty="0">
              <a:latin typeface="Roboto"/>
              <a:ea typeface="Roboto"/>
              <a:cs typeface="Roboto"/>
              <a:sym typeface="Roboto"/>
            </a:endParaRPr>
          </a:p>
        </p:txBody>
      </p:sp>
      <p:sp>
        <p:nvSpPr>
          <p:cNvPr id="316" name="Google Shape;316;p48"/>
          <p:cNvSpPr txBox="1"/>
          <p:nvPr/>
        </p:nvSpPr>
        <p:spPr>
          <a:xfrm>
            <a:off x="5267125" y="2886000"/>
            <a:ext cx="3015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Регулярное выполняйте ДЗ (наверстать пропуски тяжело)</a:t>
            </a:r>
            <a:endParaRPr sz="1500">
              <a:latin typeface="Roboto"/>
              <a:ea typeface="Roboto"/>
              <a:cs typeface="Roboto"/>
              <a:sym typeface="Roboto"/>
            </a:endParaRPr>
          </a:p>
        </p:txBody>
      </p:sp>
      <p:pic>
        <p:nvPicPr>
          <p:cNvPr id="317" name="Google Shape;317;p48"/>
          <p:cNvPicPr preferRelativeResize="0"/>
          <p:nvPr/>
        </p:nvPicPr>
        <p:blipFill rotWithShape="1">
          <a:blip r:embed="rId4">
            <a:alphaModFix/>
          </a:blip>
          <a:srcRect/>
          <a:stretch/>
        </p:blipFill>
        <p:spPr>
          <a:xfrm>
            <a:off x="581326" y="2876735"/>
            <a:ext cx="665028" cy="665030"/>
          </a:xfrm>
          <a:prstGeom prst="rect">
            <a:avLst/>
          </a:prstGeom>
          <a:noFill/>
          <a:ln>
            <a:noFill/>
          </a:ln>
        </p:spPr>
      </p:pic>
      <p:pic>
        <p:nvPicPr>
          <p:cNvPr id="318" name="Google Shape;318;p48"/>
          <p:cNvPicPr preferRelativeResize="0"/>
          <p:nvPr/>
        </p:nvPicPr>
        <p:blipFill rotWithShape="1">
          <a:blip r:embed="rId5">
            <a:alphaModFix/>
          </a:blip>
          <a:srcRect/>
          <a:stretch/>
        </p:blipFill>
        <p:spPr>
          <a:xfrm>
            <a:off x="4479098" y="1690262"/>
            <a:ext cx="665028" cy="665030"/>
          </a:xfrm>
          <a:prstGeom prst="rect">
            <a:avLst/>
          </a:prstGeom>
          <a:noFill/>
          <a:ln>
            <a:noFill/>
          </a:ln>
        </p:spPr>
      </p:pic>
      <p:pic>
        <p:nvPicPr>
          <p:cNvPr id="319" name="Google Shape;319;p48"/>
          <p:cNvPicPr preferRelativeResize="0"/>
          <p:nvPr/>
        </p:nvPicPr>
        <p:blipFill rotWithShape="1">
          <a:blip r:embed="rId6">
            <a:alphaModFix/>
          </a:blip>
          <a:srcRect/>
          <a:stretch/>
        </p:blipFill>
        <p:spPr>
          <a:xfrm>
            <a:off x="4479098" y="2876735"/>
            <a:ext cx="665028" cy="665030"/>
          </a:xfrm>
          <a:prstGeom prst="rect">
            <a:avLst/>
          </a:prstGeom>
          <a:noFill/>
          <a:ln>
            <a:noFill/>
          </a:ln>
        </p:spPr>
      </p:pic>
      <p:pic>
        <p:nvPicPr>
          <p:cNvPr id="11" name="Google Shape;528;p82">
            <a:extLst>
              <a:ext uri="{FF2B5EF4-FFF2-40B4-BE49-F238E27FC236}">
                <a16:creationId xmlns:a16="http://schemas.microsoft.com/office/drawing/2014/main" id="{9B72F30F-3B58-D143-A213-DD3E96EA32EE}"/>
              </a:ext>
            </a:extLst>
          </p:cNvPr>
          <p:cNvPicPr preferRelativeResize="0"/>
          <p:nvPr/>
        </p:nvPicPr>
        <p:blipFill rotWithShape="1">
          <a:blip r:embed="rId7">
            <a:alphaModFix/>
          </a:blip>
          <a:srcRect/>
          <a:stretch/>
        </p:blipFill>
        <p:spPr>
          <a:xfrm>
            <a:off x="581326" y="4063208"/>
            <a:ext cx="620721" cy="620719"/>
          </a:xfrm>
          <a:prstGeom prst="rect">
            <a:avLst/>
          </a:prstGeom>
          <a:noFill/>
          <a:ln>
            <a:noFill/>
          </a:ln>
        </p:spPr>
      </p:pic>
      <p:sp>
        <p:nvSpPr>
          <p:cNvPr id="12" name="Google Shape;315;p48">
            <a:extLst>
              <a:ext uri="{FF2B5EF4-FFF2-40B4-BE49-F238E27FC236}">
                <a16:creationId xmlns:a16="http://schemas.microsoft.com/office/drawing/2014/main" id="{3710700A-5549-2A44-9448-5A7C88143B28}"/>
              </a:ext>
            </a:extLst>
          </p:cNvPr>
          <p:cNvSpPr txBox="1"/>
          <p:nvPr/>
        </p:nvSpPr>
        <p:spPr>
          <a:xfrm>
            <a:off x="1335850" y="4050417"/>
            <a:ext cx="26961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RU" sz="1500" dirty="0">
                <a:latin typeface="Roboto"/>
                <a:ea typeface="Roboto"/>
                <a:cs typeface="Roboto"/>
                <a:sym typeface="Roboto"/>
              </a:rPr>
              <a:t>Обсуждайте материал и задачи в учебной группе</a:t>
            </a:r>
            <a:endParaRPr sz="1500" dirty="0">
              <a:latin typeface="Roboto"/>
              <a:ea typeface="Roboto"/>
              <a:cs typeface="Roboto"/>
              <a:sym typeface="Roboto"/>
            </a:endParaRPr>
          </a:p>
        </p:txBody>
      </p:sp>
      <p:sp>
        <p:nvSpPr>
          <p:cNvPr id="14" name="Google Shape;315;p48">
            <a:extLst>
              <a:ext uri="{FF2B5EF4-FFF2-40B4-BE49-F238E27FC236}">
                <a16:creationId xmlns:a16="http://schemas.microsoft.com/office/drawing/2014/main" id="{EBFFF96E-7B34-C349-9457-E798C5B0E3A8}"/>
              </a:ext>
            </a:extLst>
          </p:cNvPr>
          <p:cNvSpPr txBox="1"/>
          <p:nvPr/>
        </p:nvSpPr>
        <p:spPr>
          <a:xfrm>
            <a:off x="5320304" y="3935643"/>
            <a:ext cx="2696100" cy="8771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RU" sz="1500" dirty="0">
                <a:latin typeface="Roboto"/>
                <a:ea typeface="Roboto"/>
                <a:cs typeface="Roboto"/>
                <a:sym typeface="Roboto"/>
              </a:rPr>
              <a:t>Объединяйтесь в группе и выполняйте проект совместно</a:t>
            </a:r>
            <a:endParaRPr sz="1500" dirty="0">
              <a:latin typeface="Roboto"/>
              <a:ea typeface="Roboto"/>
              <a:cs typeface="Roboto"/>
              <a:sym typeface="Roboto"/>
            </a:endParaRPr>
          </a:p>
        </p:txBody>
      </p:sp>
      <p:pic>
        <p:nvPicPr>
          <p:cNvPr id="15" name="Google Shape;529;p82">
            <a:extLst>
              <a:ext uri="{FF2B5EF4-FFF2-40B4-BE49-F238E27FC236}">
                <a16:creationId xmlns:a16="http://schemas.microsoft.com/office/drawing/2014/main" id="{168A1E11-4256-D34E-949D-6A179F63365F}"/>
              </a:ext>
            </a:extLst>
          </p:cNvPr>
          <p:cNvPicPr preferRelativeResize="0"/>
          <p:nvPr/>
        </p:nvPicPr>
        <p:blipFill rotWithShape="1">
          <a:blip r:embed="rId8">
            <a:alphaModFix/>
          </a:blip>
          <a:srcRect/>
          <a:stretch/>
        </p:blipFill>
        <p:spPr>
          <a:xfrm>
            <a:off x="4523405" y="4061666"/>
            <a:ext cx="620721" cy="620719"/>
          </a:xfrm>
          <a:prstGeom prst="rect">
            <a:avLst/>
          </a:prstGeom>
          <a:noFill/>
          <a:ln>
            <a:noFill/>
          </a:ln>
        </p:spPr>
      </p:pic>
      <p:pic>
        <p:nvPicPr>
          <p:cNvPr id="16" name="Google Shape;536;p82">
            <a:extLst>
              <a:ext uri="{FF2B5EF4-FFF2-40B4-BE49-F238E27FC236}">
                <a16:creationId xmlns:a16="http://schemas.microsoft.com/office/drawing/2014/main" id="{40687EF5-FE60-4C4B-976A-9A5EC65CEA2C}"/>
              </a:ext>
            </a:extLst>
          </p:cNvPr>
          <p:cNvPicPr preferRelativeResize="0"/>
          <p:nvPr/>
        </p:nvPicPr>
        <p:blipFill rotWithShape="1">
          <a:blip r:embed="rId9">
            <a:alphaModFix/>
          </a:blip>
          <a:srcRect/>
          <a:stretch/>
        </p:blipFill>
        <p:spPr>
          <a:xfrm>
            <a:off x="4479098" y="548100"/>
            <a:ext cx="620721" cy="620719"/>
          </a:xfrm>
          <a:prstGeom prst="rect">
            <a:avLst/>
          </a:prstGeom>
          <a:noFill/>
          <a:ln>
            <a:noFill/>
          </a:ln>
        </p:spPr>
      </p:pic>
      <p:sp>
        <p:nvSpPr>
          <p:cNvPr id="17" name="Google Shape;314;p48">
            <a:extLst>
              <a:ext uri="{FF2B5EF4-FFF2-40B4-BE49-F238E27FC236}">
                <a16:creationId xmlns:a16="http://schemas.microsoft.com/office/drawing/2014/main" id="{5BDE2274-394D-7843-AC27-FBB1365306E2}"/>
              </a:ext>
            </a:extLst>
          </p:cNvPr>
          <p:cNvSpPr txBox="1"/>
          <p:nvPr/>
        </p:nvSpPr>
        <p:spPr>
          <a:xfrm>
            <a:off x="5444984" y="555424"/>
            <a:ext cx="32310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RU" sz="1500" dirty="0">
                <a:latin typeface="Roboto"/>
                <a:ea typeface="Roboto"/>
                <a:cs typeface="Roboto"/>
                <a:sym typeface="Roboto"/>
              </a:rPr>
              <a:t>Определитесь зачем оно вам? Зачем вы пришли на курс?</a:t>
            </a:r>
            <a:endParaRPr sz="1500" dirty="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9"/>
          <p:cNvSpPr txBox="1">
            <a:spLocks noGrp="1"/>
          </p:cNvSpPr>
          <p:nvPr>
            <p:ph type="title"/>
          </p:nvPr>
        </p:nvSpPr>
        <p:spPr>
          <a:xfrm>
            <a:off x="500550" y="332517"/>
            <a:ext cx="8520600" cy="9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Мотивация</a:t>
            </a:r>
            <a:endParaRPr/>
          </a:p>
        </p:txBody>
      </p:sp>
      <p:sp>
        <p:nvSpPr>
          <p:cNvPr id="325" name="Google Shape;325;p49"/>
          <p:cNvSpPr txBox="1"/>
          <p:nvPr/>
        </p:nvSpPr>
        <p:spPr>
          <a:xfrm>
            <a:off x="500550" y="4068939"/>
            <a:ext cx="3000000" cy="4464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300"/>
              </a:spcBef>
              <a:spcAft>
                <a:spcPts val="0"/>
              </a:spcAft>
              <a:buNone/>
            </a:pPr>
            <a:r>
              <a:rPr lang="ru" sz="1700" dirty="0">
                <a:solidFill>
                  <a:srgbClr val="FF9900"/>
                </a:solidFill>
                <a:latin typeface="Roboto"/>
                <a:ea typeface="Roboto"/>
                <a:cs typeface="Roboto"/>
                <a:sym typeface="Roboto"/>
              </a:rPr>
              <a:t>Это нормально :)</a:t>
            </a:r>
            <a:endParaRPr sz="1700" dirty="0">
              <a:solidFill>
                <a:srgbClr val="FF9900"/>
              </a:solidFill>
              <a:latin typeface="Roboto"/>
              <a:ea typeface="Roboto"/>
              <a:cs typeface="Roboto"/>
              <a:sym typeface="Roboto"/>
            </a:endParaRPr>
          </a:p>
        </p:txBody>
      </p:sp>
      <p:sp>
        <p:nvSpPr>
          <p:cNvPr id="328" name="Google Shape;328;p49"/>
          <p:cNvSpPr txBox="1">
            <a:spLocks noGrp="1"/>
          </p:cNvSpPr>
          <p:nvPr>
            <p:ph type="body" idx="1"/>
          </p:nvPr>
        </p:nvSpPr>
        <p:spPr>
          <a:xfrm>
            <a:off x="500550" y="1294575"/>
            <a:ext cx="6524400" cy="10683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ru" sz="1700" dirty="0"/>
              <a:t>Приготовьтесь к волнообразной реакции</a:t>
            </a:r>
            <a:endParaRPr sz="1700" dirty="0"/>
          </a:p>
          <a:p>
            <a:pPr marL="0" lvl="0" indent="0" algn="l" rtl="0">
              <a:spcBef>
                <a:spcPts val="300"/>
              </a:spcBef>
              <a:spcAft>
                <a:spcPts val="0"/>
              </a:spcAft>
              <a:buClr>
                <a:schemeClr val="dk1"/>
              </a:buClr>
              <a:buSzPts val="1100"/>
              <a:buFont typeface="Arial"/>
              <a:buNone/>
            </a:pPr>
            <a:r>
              <a:rPr lang="ru" sz="1700" dirty="0"/>
              <a:t>от «ух ты как интересно», до «куда я попал?»</a:t>
            </a:r>
            <a:endParaRPr sz="1700" dirty="0"/>
          </a:p>
        </p:txBody>
      </p:sp>
      <p:sp>
        <p:nvSpPr>
          <p:cNvPr id="329" name="Google Shape;329;p49"/>
          <p:cNvSpPr txBox="1"/>
          <p:nvPr/>
        </p:nvSpPr>
        <p:spPr>
          <a:xfrm>
            <a:off x="500550" y="2166025"/>
            <a:ext cx="3808200" cy="600134"/>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300"/>
              </a:spcBef>
              <a:spcAft>
                <a:spcPts val="0"/>
              </a:spcAft>
              <a:buNone/>
            </a:pPr>
            <a:r>
              <a:rPr lang="ru" sz="1100" dirty="0">
                <a:solidFill>
                  <a:schemeClr val="dk1"/>
                </a:solidFill>
                <a:latin typeface="Roboto"/>
                <a:ea typeface="Roboto"/>
                <a:cs typeface="Roboto"/>
                <a:sym typeface="Roboto"/>
              </a:rPr>
              <a:t>в такие моменты вспоминайте</a:t>
            </a:r>
            <a:endParaRPr sz="1100" dirty="0">
              <a:solidFill>
                <a:schemeClr val="dk1"/>
              </a:solidFill>
              <a:latin typeface="Roboto"/>
              <a:ea typeface="Roboto"/>
              <a:cs typeface="Roboto"/>
              <a:sym typeface="Roboto"/>
            </a:endParaRPr>
          </a:p>
          <a:p>
            <a:pPr marL="0" lvl="0" indent="0" algn="l" rtl="0">
              <a:lnSpc>
                <a:spcPct val="100000"/>
              </a:lnSpc>
              <a:spcBef>
                <a:spcPts val="300"/>
              </a:spcBef>
              <a:spcAft>
                <a:spcPts val="0"/>
              </a:spcAft>
              <a:buNone/>
            </a:pPr>
            <a:r>
              <a:rPr lang="ru" sz="1100" dirty="0">
                <a:solidFill>
                  <a:schemeClr val="dk1"/>
                </a:solidFill>
                <a:latin typeface="Roboto"/>
                <a:ea typeface="Roboto"/>
                <a:cs typeface="Roboto"/>
                <a:sym typeface="Roboto"/>
              </a:rPr>
              <a:t>про цели обучения, которые вас мотивируют :) </a:t>
            </a:r>
            <a:endParaRPr sz="1100" dirty="0"/>
          </a:p>
        </p:txBody>
      </p:sp>
      <p:pic>
        <p:nvPicPr>
          <p:cNvPr id="8" name="Google Shape;568;p83">
            <a:extLst>
              <a:ext uri="{FF2B5EF4-FFF2-40B4-BE49-F238E27FC236}">
                <a16:creationId xmlns:a16="http://schemas.microsoft.com/office/drawing/2014/main" id="{03D10E4A-0F6D-284F-9271-E59F0F2269D8}"/>
              </a:ext>
            </a:extLst>
          </p:cNvPr>
          <p:cNvPicPr preferRelativeResize="0"/>
          <p:nvPr/>
        </p:nvPicPr>
        <p:blipFill rotWithShape="1">
          <a:blip r:embed="rId3">
            <a:alphaModFix/>
          </a:blip>
          <a:srcRect/>
          <a:stretch/>
        </p:blipFill>
        <p:spPr>
          <a:xfrm>
            <a:off x="500550" y="3087932"/>
            <a:ext cx="621000" cy="621000"/>
          </a:xfrm>
          <a:prstGeom prst="rect">
            <a:avLst/>
          </a:prstGeom>
          <a:noFill/>
          <a:ln>
            <a:noFill/>
          </a:ln>
        </p:spPr>
      </p:pic>
      <p:sp>
        <p:nvSpPr>
          <p:cNvPr id="9" name="Google Shape;328;p49">
            <a:extLst>
              <a:ext uri="{FF2B5EF4-FFF2-40B4-BE49-F238E27FC236}">
                <a16:creationId xmlns:a16="http://schemas.microsoft.com/office/drawing/2014/main" id="{896CE022-B61E-1448-8B4F-F78902B8FF50}"/>
              </a:ext>
            </a:extLst>
          </p:cNvPr>
          <p:cNvSpPr txBox="1">
            <a:spLocks/>
          </p:cNvSpPr>
          <p:nvPr/>
        </p:nvSpPr>
        <p:spPr>
          <a:xfrm>
            <a:off x="1139250" y="2924358"/>
            <a:ext cx="3883200" cy="10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300"/>
              </a:spcBef>
              <a:spcAft>
                <a:spcPts val="0"/>
              </a:spcAft>
              <a:buClr>
                <a:schemeClr val="dk1"/>
              </a:buClr>
              <a:buSzPts val="1500"/>
              <a:buFont typeface="Roboto"/>
              <a:buChar char="●"/>
              <a:defRPr sz="1500" b="0" i="0" u="none" strike="noStrike" cap="none">
                <a:solidFill>
                  <a:schemeClr val="dk1"/>
                </a:solidFill>
                <a:latin typeface="Roboto"/>
                <a:ea typeface="Roboto"/>
                <a:cs typeface="Roboto"/>
                <a:sym typeface="Roboto"/>
              </a:defRPr>
            </a:lvl1pPr>
            <a:lvl2pPr marL="914400" marR="0" lvl="1" indent="-311150" algn="l" rtl="0">
              <a:lnSpc>
                <a:spcPct val="120000"/>
              </a:lnSpc>
              <a:spcBef>
                <a:spcPts val="300"/>
              </a:spcBef>
              <a:spcAft>
                <a:spcPts val="0"/>
              </a:spcAft>
              <a:buClr>
                <a:schemeClr val="dk1"/>
              </a:buClr>
              <a:buSzPts val="1300"/>
              <a:buFont typeface="Roboto"/>
              <a:buChar char="○"/>
              <a:defRPr sz="1300" b="0" i="0" u="none" strike="noStrike" cap="none">
                <a:solidFill>
                  <a:schemeClr val="dk1"/>
                </a:solidFill>
                <a:latin typeface="Roboto"/>
                <a:ea typeface="Roboto"/>
                <a:cs typeface="Roboto"/>
                <a:sym typeface="Roboto"/>
              </a:defRPr>
            </a:lvl2pPr>
            <a:lvl3pPr marL="1371600" marR="0" lvl="2"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3pPr>
            <a:lvl4pPr marL="1828800" marR="0" lvl="3"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4pPr>
            <a:lvl5pPr marL="2286000" marR="0" lvl="4" indent="-311150" algn="l" rtl="0">
              <a:lnSpc>
                <a:spcPct val="120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5pPr>
            <a:lvl6pPr marL="2743200" marR="0" lvl="5"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6pPr>
            <a:lvl7pPr marL="3200400" marR="0" lvl="6"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7pPr>
            <a:lvl8pPr marL="3657600" marR="0" lvl="7"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8pPr>
            <a:lvl9pPr marL="4114800" marR="0" lvl="8" indent="-311150" algn="l" rtl="0">
              <a:lnSpc>
                <a:spcPct val="120000"/>
              </a:lnSpc>
              <a:spcBef>
                <a:spcPts val="30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9pPr>
          </a:lstStyle>
          <a:p>
            <a:pPr marL="0" indent="0">
              <a:lnSpc>
                <a:spcPct val="100000"/>
              </a:lnSpc>
              <a:buSzPts val="1100"/>
              <a:buFont typeface="Arial"/>
              <a:buNone/>
            </a:pPr>
            <a:r>
              <a:rPr lang="ru-RU" sz="1400" dirty="0"/>
              <a:t>Первые уроки позволяют адаптироваться и «влиться» в процесс и могут показаться вам слишком простыми, особенно если вы имеете опыт разработки</a:t>
            </a:r>
          </a:p>
        </p:txBody>
      </p:sp>
      <p:pic>
        <p:nvPicPr>
          <p:cNvPr id="5" name="Picture 4">
            <a:extLst>
              <a:ext uri="{FF2B5EF4-FFF2-40B4-BE49-F238E27FC236}">
                <a16:creationId xmlns:a16="http://schemas.microsoft.com/office/drawing/2014/main" id="{F473469C-DD28-E24C-B2D1-EEFD70B0533D}"/>
              </a:ext>
            </a:extLst>
          </p:cNvPr>
          <p:cNvPicPr>
            <a:picLocks noChangeAspect="1"/>
          </p:cNvPicPr>
          <p:nvPr/>
        </p:nvPicPr>
        <p:blipFill>
          <a:blip r:embed="rId4"/>
          <a:stretch>
            <a:fillRect/>
          </a:stretch>
        </p:blipFill>
        <p:spPr>
          <a:xfrm>
            <a:off x="5213850" y="1170122"/>
            <a:ext cx="3657600" cy="282253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a:spLocks noGrp="1"/>
          </p:cNvSpPr>
          <p:nvPr>
            <p:ph type="title"/>
          </p:nvPr>
        </p:nvSpPr>
        <p:spPr>
          <a:xfrm>
            <a:off x="500550" y="330725"/>
            <a:ext cx="8520600" cy="7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Организационные вопросы</a:t>
            </a:r>
            <a:endParaRPr/>
          </a:p>
        </p:txBody>
      </p:sp>
      <p:sp>
        <p:nvSpPr>
          <p:cNvPr id="337" name="Google Shape;337;p50"/>
          <p:cNvSpPr txBox="1"/>
          <p:nvPr/>
        </p:nvSpPr>
        <p:spPr>
          <a:xfrm>
            <a:off x="1993125" y="1263175"/>
            <a:ext cx="6825300" cy="1074879"/>
          </a:xfrm>
          <a:prstGeom prst="rect">
            <a:avLst/>
          </a:prstGeom>
          <a:noFill/>
          <a:ln>
            <a:noFill/>
          </a:ln>
        </p:spPr>
        <p:txBody>
          <a:bodyPr spcFirstLastPara="1" wrap="square" lIns="91425" tIns="91425" rIns="91425" bIns="91425" anchor="t" anchorCtr="0">
            <a:spAutoFit/>
          </a:bodyPr>
          <a:lstStyle/>
          <a:p>
            <a:pPr lvl="0" indent="0" algn="l" rtl="0">
              <a:spcBef>
                <a:spcPts val="0"/>
              </a:spcBef>
              <a:spcAft>
                <a:spcPts val="0"/>
              </a:spcAft>
              <a:buNone/>
            </a:pPr>
            <a:r>
              <a:rPr lang="ru" sz="1300" b="1" dirty="0">
                <a:solidFill>
                  <a:schemeClr val="dk1"/>
                </a:solidFill>
                <a:latin typeface="Roboto"/>
                <a:ea typeface="Roboto"/>
                <a:cs typeface="Roboto"/>
                <a:sym typeface="Roboto"/>
              </a:rPr>
              <a:t>Комьюнити менеджер:</a:t>
            </a:r>
            <a:endParaRPr sz="1300" b="1"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На связи в рабочее время</a:t>
            </a:r>
            <a:endParaRPr lang="en-US" sz="1300" dirty="0">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Ответит на все организационные вопросы</a:t>
            </a:r>
            <a:endParaRPr lang="en-US" sz="1300" dirty="0">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Поможет с подключениями</a:t>
            </a:r>
          </a:p>
        </p:txBody>
      </p:sp>
      <p:sp>
        <p:nvSpPr>
          <p:cNvPr id="338" name="Google Shape;338;p50"/>
          <p:cNvSpPr txBox="1"/>
          <p:nvPr/>
        </p:nvSpPr>
        <p:spPr>
          <a:xfrm>
            <a:off x="1993125" y="2512846"/>
            <a:ext cx="6825300" cy="110488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ru-RU" sz="1300" b="1" dirty="0">
                <a:solidFill>
                  <a:schemeClr val="dk1"/>
                </a:solidFill>
                <a:latin typeface="Roboto"/>
                <a:ea typeface="Roboto"/>
                <a:cs typeface="Roboto"/>
                <a:sym typeface="Roboto"/>
              </a:rPr>
              <a:t>Преподаватель</a:t>
            </a:r>
            <a:r>
              <a:rPr lang="ru" sz="1300" b="1" dirty="0">
                <a:solidFill>
                  <a:schemeClr val="dk1"/>
                </a:solidFill>
                <a:latin typeface="Roboto"/>
                <a:ea typeface="Roboto"/>
                <a:cs typeface="Roboto"/>
                <a:sym typeface="Roboto"/>
              </a:rPr>
              <a:t>:</a:t>
            </a:r>
            <a:endParaRPr sz="1300"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Clr>
                <a:schemeClr val="dk1"/>
              </a:buClr>
              <a:buSzPts val="1300"/>
              <a:buFont typeface="Roboto"/>
              <a:buChar char="-"/>
            </a:pPr>
            <a:r>
              <a:rPr lang="ru-RU" sz="1300" dirty="0">
                <a:solidFill>
                  <a:schemeClr val="dk1"/>
                </a:solidFill>
                <a:latin typeface="Roboto"/>
                <a:ea typeface="Roboto"/>
                <a:cs typeface="Roboto"/>
                <a:sym typeface="Roboto"/>
              </a:rPr>
              <a:t>Проводит вебинары </a:t>
            </a:r>
            <a:endParaRPr sz="1300"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Clr>
                <a:schemeClr val="dk1"/>
              </a:buClr>
              <a:buSzPts val="1300"/>
              <a:buFont typeface="Roboto"/>
              <a:buChar char="-"/>
            </a:pPr>
            <a:r>
              <a:rPr lang="ru-RU" sz="1300" dirty="0">
                <a:solidFill>
                  <a:schemeClr val="dk1"/>
                </a:solidFill>
                <a:latin typeface="Roboto"/>
                <a:ea typeface="Roboto"/>
                <a:cs typeface="Roboto"/>
                <a:sym typeface="Roboto"/>
              </a:rPr>
              <a:t>Отвечает на вопросы</a:t>
            </a:r>
            <a:endParaRPr lang="en-US" sz="1300" dirty="0">
              <a:solidFill>
                <a:schemeClr val="dk1"/>
              </a:solidFill>
              <a:latin typeface="Roboto"/>
              <a:ea typeface="Roboto"/>
              <a:cs typeface="Roboto"/>
              <a:sym typeface="Roboto"/>
            </a:endParaRPr>
          </a:p>
          <a:p>
            <a:pPr marL="457200" indent="-311150">
              <a:lnSpc>
                <a:spcPct val="115000"/>
              </a:lnSpc>
              <a:buClr>
                <a:schemeClr val="dk1"/>
              </a:buClr>
              <a:buSzPts val="1300"/>
              <a:buFont typeface="Roboto"/>
              <a:buChar char="-"/>
            </a:pPr>
            <a:r>
              <a:rPr lang="ru-RU" sz="1300" dirty="0">
                <a:solidFill>
                  <a:schemeClr val="dk1"/>
                </a:solidFill>
                <a:latin typeface="Roboto"/>
                <a:ea typeface="Roboto"/>
                <a:cs typeface="Roboto"/>
                <a:sym typeface="Roboto"/>
              </a:rPr>
              <a:t>Проверяет ДЗ</a:t>
            </a:r>
            <a:endParaRPr lang="en-US" sz="1300" dirty="0">
              <a:latin typeface="Roboto"/>
              <a:ea typeface="Roboto"/>
              <a:cs typeface="Roboto"/>
              <a:sym typeface="Roboto"/>
            </a:endParaRPr>
          </a:p>
        </p:txBody>
      </p:sp>
      <p:sp>
        <p:nvSpPr>
          <p:cNvPr id="339" name="Google Shape;339;p50"/>
          <p:cNvSpPr txBox="1"/>
          <p:nvPr/>
        </p:nvSpPr>
        <p:spPr>
          <a:xfrm>
            <a:off x="1993125" y="3762975"/>
            <a:ext cx="6825300" cy="110488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ru" sz="1300" b="1" dirty="0">
                <a:solidFill>
                  <a:schemeClr val="dk1"/>
                </a:solidFill>
                <a:latin typeface="Roboto"/>
                <a:ea typeface="Roboto"/>
                <a:cs typeface="Roboto"/>
                <a:sym typeface="Roboto"/>
              </a:rPr>
              <a:t>Руководитель курса:</a:t>
            </a:r>
            <a:endParaRPr sz="1300" b="1"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 sz="1300" dirty="0">
                <a:latin typeface="Roboto"/>
                <a:ea typeface="Roboto"/>
                <a:cs typeface="Roboto"/>
                <a:sym typeface="Roboto"/>
              </a:rPr>
              <a:t>Выбор курсового проекта</a:t>
            </a:r>
          </a:p>
          <a:p>
            <a:pPr marL="457200" lvl="0" indent="-311150" algn="l" rtl="0">
              <a:lnSpc>
                <a:spcPct val="115000"/>
              </a:lnSpc>
              <a:spcBef>
                <a:spcPts val="0"/>
              </a:spcBef>
              <a:spcAft>
                <a:spcPts val="0"/>
              </a:spcAft>
              <a:buSzPts val="1300"/>
              <a:buFont typeface="Roboto"/>
              <a:buChar char="-"/>
            </a:pPr>
            <a:r>
              <a:rPr lang="ru" sz="1300" dirty="0">
                <a:latin typeface="Roboto"/>
                <a:ea typeface="Roboto"/>
                <a:cs typeface="Roboto"/>
                <a:sym typeface="Roboto"/>
              </a:rPr>
              <a:t>Консультирование по сложным вопросам</a:t>
            </a:r>
          </a:p>
          <a:p>
            <a:pPr marL="457200" lvl="0" indent="-311150" algn="l" rtl="0">
              <a:lnSpc>
                <a:spcPct val="115000"/>
              </a:lnSpc>
              <a:spcBef>
                <a:spcPts val="0"/>
              </a:spcBef>
              <a:spcAft>
                <a:spcPts val="0"/>
              </a:spcAft>
              <a:buSzPts val="1300"/>
              <a:buFont typeface="Roboto"/>
              <a:buChar char="-"/>
            </a:pPr>
            <a:r>
              <a:rPr lang="ru" sz="1300" dirty="0">
                <a:latin typeface="Roboto"/>
                <a:ea typeface="Roboto"/>
                <a:cs typeface="Roboto"/>
                <a:sym typeface="Roboto"/>
              </a:rPr>
              <a:t>Консульирование по курсовому проекту</a:t>
            </a:r>
          </a:p>
        </p:txBody>
      </p:sp>
      <p:pic>
        <p:nvPicPr>
          <p:cNvPr id="9" name="Google Shape;530;p82">
            <a:extLst>
              <a:ext uri="{FF2B5EF4-FFF2-40B4-BE49-F238E27FC236}">
                <a16:creationId xmlns:a16="http://schemas.microsoft.com/office/drawing/2014/main" id="{6399020F-EA36-354A-BDAF-1F3E86191C1F}"/>
              </a:ext>
            </a:extLst>
          </p:cNvPr>
          <p:cNvPicPr preferRelativeResize="0"/>
          <p:nvPr/>
        </p:nvPicPr>
        <p:blipFill rotWithShape="1">
          <a:blip r:embed="rId3">
            <a:alphaModFix/>
          </a:blip>
          <a:srcRect/>
          <a:stretch/>
        </p:blipFill>
        <p:spPr>
          <a:xfrm>
            <a:off x="1070725" y="1467831"/>
            <a:ext cx="620721" cy="620719"/>
          </a:xfrm>
          <a:prstGeom prst="rect">
            <a:avLst/>
          </a:prstGeom>
          <a:noFill/>
          <a:ln>
            <a:noFill/>
          </a:ln>
        </p:spPr>
      </p:pic>
      <p:pic>
        <p:nvPicPr>
          <p:cNvPr id="10" name="Google Shape;553;p83">
            <a:extLst>
              <a:ext uri="{FF2B5EF4-FFF2-40B4-BE49-F238E27FC236}">
                <a16:creationId xmlns:a16="http://schemas.microsoft.com/office/drawing/2014/main" id="{E02214EB-08B0-264A-85A5-18B9DEBACBAA}"/>
              </a:ext>
            </a:extLst>
          </p:cNvPr>
          <p:cNvPicPr preferRelativeResize="0"/>
          <p:nvPr/>
        </p:nvPicPr>
        <p:blipFill rotWithShape="1">
          <a:blip r:embed="rId4">
            <a:alphaModFix/>
          </a:blip>
          <a:srcRect/>
          <a:stretch/>
        </p:blipFill>
        <p:spPr>
          <a:xfrm>
            <a:off x="1070725" y="3922565"/>
            <a:ext cx="620721" cy="620719"/>
          </a:xfrm>
          <a:prstGeom prst="rect">
            <a:avLst/>
          </a:prstGeom>
          <a:noFill/>
          <a:ln>
            <a:noFill/>
          </a:ln>
        </p:spPr>
      </p:pic>
      <p:pic>
        <p:nvPicPr>
          <p:cNvPr id="11" name="Google Shape;547;p83">
            <a:extLst>
              <a:ext uri="{FF2B5EF4-FFF2-40B4-BE49-F238E27FC236}">
                <a16:creationId xmlns:a16="http://schemas.microsoft.com/office/drawing/2014/main" id="{579BB668-A6A3-0649-B4B7-6E200F44F9A6}"/>
              </a:ext>
            </a:extLst>
          </p:cNvPr>
          <p:cNvPicPr preferRelativeResize="0"/>
          <p:nvPr/>
        </p:nvPicPr>
        <p:blipFill rotWithShape="1">
          <a:blip r:embed="rId5">
            <a:alphaModFix/>
          </a:blip>
          <a:srcRect/>
          <a:stretch/>
        </p:blipFill>
        <p:spPr>
          <a:xfrm>
            <a:off x="1070725" y="2611580"/>
            <a:ext cx="620721" cy="6207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a:spLocks noGrp="1"/>
          </p:cNvSpPr>
          <p:nvPr>
            <p:ph type="title"/>
          </p:nvPr>
        </p:nvSpPr>
        <p:spPr>
          <a:xfrm>
            <a:off x="500550" y="330725"/>
            <a:ext cx="8520600" cy="7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Технические моменты</a:t>
            </a:r>
            <a:endParaRPr dirty="0"/>
          </a:p>
        </p:txBody>
      </p:sp>
      <p:pic>
        <p:nvPicPr>
          <p:cNvPr id="335" name="Google Shape;335;p50"/>
          <p:cNvPicPr preferRelativeResize="0">
            <a:picLocks noChangeAspect="1"/>
          </p:cNvPicPr>
          <p:nvPr/>
        </p:nvPicPr>
        <p:blipFill rotWithShape="1">
          <a:blip r:embed="rId3">
            <a:alphaModFix/>
          </a:blip>
          <a:srcRect/>
          <a:stretch/>
        </p:blipFill>
        <p:spPr>
          <a:xfrm>
            <a:off x="1070725" y="1423699"/>
            <a:ext cx="622800" cy="622800"/>
          </a:xfrm>
          <a:prstGeom prst="rect">
            <a:avLst/>
          </a:prstGeom>
          <a:noFill/>
          <a:ln>
            <a:noFill/>
          </a:ln>
        </p:spPr>
      </p:pic>
      <p:pic>
        <p:nvPicPr>
          <p:cNvPr id="336" name="Google Shape;336;p50"/>
          <p:cNvPicPr preferRelativeResize="0">
            <a:picLocks noChangeAspect="1"/>
          </p:cNvPicPr>
          <p:nvPr/>
        </p:nvPicPr>
        <p:blipFill rotWithShape="1">
          <a:blip r:embed="rId4">
            <a:alphaModFix/>
          </a:blip>
          <a:srcRect/>
          <a:stretch/>
        </p:blipFill>
        <p:spPr>
          <a:xfrm>
            <a:off x="1070725" y="2547150"/>
            <a:ext cx="622800" cy="622800"/>
          </a:xfrm>
          <a:prstGeom prst="rect">
            <a:avLst/>
          </a:prstGeom>
          <a:noFill/>
          <a:ln>
            <a:noFill/>
          </a:ln>
        </p:spPr>
      </p:pic>
      <p:sp>
        <p:nvSpPr>
          <p:cNvPr id="337" name="Google Shape;337;p50"/>
          <p:cNvSpPr txBox="1"/>
          <p:nvPr/>
        </p:nvSpPr>
        <p:spPr>
          <a:xfrm>
            <a:off x="1993125" y="1263175"/>
            <a:ext cx="6825300" cy="1074879"/>
          </a:xfrm>
          <a:prstGeom prst="rect">
            <a:avLst/>
          </a:prstGeom>
          <a:noFill/>
          <a:ln>
            <a:noFill/>
          </a:ln>
        </p:spPr>
        <p:txBody>
          <a:bodyPr spcFirstLastPara="1" wrap="square" lIns="91425" tIns="91425" rIns="91425" bIns="91425" anchor="t" anchorCtr="0">
            <a:spAutoFit/>
          </a:bodyPr>
          <a:lstStyle/>
          <a:p>
            <a:pPr lvl="0" indent="0" algn="l" rtl="0">
              <a:spcBef>
                <a:spcPts val="0"/>
              </a:spcBef>
              <a:spcAft>
                <a:spcPts val="0"/>
              </a:spcAft>
              <a:buNone/>
            </a:pPr>
            <a:r>
              <a:rPr lang="ru" sz="1300" b="1" dirty="0">
                <a:solidFill>
                  <a:schemeClr val="dk1"/>
                </a:solidFill>
                <a:latin typeface="Roboto"/>
                <a:ea typeface="Roboto"/>
                <a:cs typeface="Roboto"/>
                <a:sym typeface="Roboto"/>
              </a:rPr>
              <a:t>Стек технологий:</a:t>
            </a:r>
            <a:endParaRPr sz="1300" b="1"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 sz="1300" dirty="0">
                <a:latin typeface="Roboto"/>
                <a:ea typeface="Roboto"/>
                <a:cs typeface="Roboto"/>
                <a:sym typeface="Roboto"/>
              </a:rPr>
              <a:t>Python 3</a:t>
            </a:r>
            <a:r>
              <a:rPr lang="en-US" sz="1300" dirty="0">
                <a:latin typeface="Roboto"/>
                <a:ea typeface="Roboto"/>
                <a:cs typeface="Roboto"/>
                <a:sym typeface="Roboto"/>
              </a:rPr>
              <a:t>, virtual environment (</a:t>
            </a:r>
            <a:r>
              <a:rPr lang="en-US" sz="1300" dirty="0" err="1">
                <a:latin typeface="Roboto"/>
                <a:ea typeface="Roboto"/>
                <a:cs typeface="Roboto"/>
                <a:sym typeface="Roboto"/>
              </a:rPr>
              <a:t>venv</a:t>
            </a:r>
            <a:r>
              <a:rPr lang="en-US" sz="1300" dirty="0">
                <a:latin typeface="Roboto"/>
                <a:ea typeface="Roboto"/>
                <a:cs typeface="Roboto"/>
                <a:sym typeface="Roboto"/>
              </a:rPr>
              <a:t> / </a:t>
            </a:r>
            <a:r>
              <a:rPr lang="en-US" sz="1300" dirty="0" err="1">
                <a:latin typeface="Roboto"/>
                <a:ea typeface="Roboto"/>
                <a:cs typeface="Roboto"/>
                <a:sym typeface="Roboto"/>
              </a:rPr>
              <a:t>conda</a:t>
            </a:r>
            <a:r>
              <a:rPr lang="en-US" sz="1300" dirty="0">
                <a:latin typeface="Roboto"/>
                <a:ea typeface="Roboto"/>
                <a:cs typeface="Roboto"/>
                <a:sym typeface="Roboto"/>
              </a:rPr>
              <a:t> / </a:t>
            </a:r>
            <a:r>
              <a:rPr lang="en-US" sz="1300" dirty="0" err="1">
                <a:latin typeface="Roboto"/>
                <a:ea typeface="Roboto"/>
                <a:cs typeface="Roboto"/>
                <a:sym typeface="Roboto"/>
              </a:rPr>
              <a:t>poertry</a:t>
            </a:r>
            <a:r>
              <a:rPr lang="en-US" sz="1300" dirty="0">
                <a:latin typeface="Roboto"/>
                <a:ea typeface="Roboto"/>
                <a:cs typeface="Roboto"/>
                <a:sym typeface="Roboto"/>
              </a:rPr>
              <a:t>)</a:t>
            </a: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Пакетные менеджеры </a:t>
            </a:r>
            <a:r>
              <a:rPr lang="ru" sz="1300" dirty="0">
                <a:latin typeface="Roboto"/>
                <a:ea typeface="Roboto"/>
                <a:cs typeface="Roboto"/>
                <a:sym typeface="Roboto"/>
              </a:rPr>
              <a:t>pip / conda </a:t>
            </a:r>
            <a:endParaRPr lang="en-US" sz="1300" dirty="0">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en-US" sz="1300" dirty="0">
                <a:latin typeface="Roboto"/>
                <a:ea typeface="Roboto"/>
                <a:cs typeface="Roboto"/>
                <a:sym typeface="Roboto"/>
              </a:rPr>
              <a:t>Git / </a:t>
            </a:r>
            <a:r>
              <a:rPr lang="en-US" sz="1300" dirty="0" err="1">
                <a:latin typeface="Roboto"/>
                <a:ea typeface="Roboto"/>
                <a:cs typeface="Roboto"/>
                <a:sym typeface="Roboto"/>
              </a:rPr>
              <a:t>Github</a:t>
            </a:r>
            <a:endParaRPr lang="ru-RU" sz="1300" dirty="0">
              <a:latin typeface="Roboto"/>
              <a:ea typeface="Roboto"/>
              <a:cs typeface="Roboto"/>
              <a:sym typeface="Roboto"/>
            </a:endParaRPr>
          </a:p>
        </p:txBody>
      </p:sp>
      <p:sp>
        <p:nvSpPr>
          <p:cNvPr id="338" name="Google Shape;338;p50"/>
          <p:cNvSpPr txBox="1"/>
          <p:nvPr/>
        </p:nvSpPr>
        <p:spPr>
          <a:xfrm>
            <a:off x="1993125" y="2512846"/>
            <a:ext cx="6825300" cy="110488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ru" sz="1300" b="1" dirty="0">
                <a:solidFill>
                  <a:schemeClr val="dk1"/>
                </a:solidFill>
                <a:latin typeface="Roboto"/>
                <a:ea typeface="Roboto"/>
                <a:cs typeface="Roboto"/>
                <a:sym typeface="Roboto"/>
              </a:rPr>
              <a:t>Какие инструменты будем</a:t>
            </a:r>
            <a:r>
              <a:rPr lang="en-US" sz="1300" b="1" dirty="0">
                <a:solidFill>
                  <a:schemeClr val="dk1"/>
                </a:solidFill>
                <a:latin typeface="Roboto"/>
                <a:ea typeface="Roboto"/>
                <a:cs typeface="Roboto"/>
                <a:sym typeface="Roboto"/>
              </a:rPr>
              <a:t> </a:t>
            </a:r>
            <a:r>
              <a:rPr lang="ru" sz="1300" b="1" dirty="0">
                <a:solidFill>
                  <a:schemeClr val="dk1"/>
                </a:solidFill>
                <a:latin typeface="Roboto"/>
                <a:ea typeface="Roboto"/>
                <a:cs typeface="Roboto"/>
                <a:sym typeface="Roboto"/>
              </a:rPr>
              <a:t> использовать:</a:t>
            </a:r>
            <a:endParaRPr sz="1300" dirty="0">
              <a:solidFill>
                <a:schemeClr val="dk1"/>
              </a:solidFill>
              <a:latin typeface="Roboto"/>
              <a:ea typeface="Roboto"/>
              <a:cs typeface="Roboto"/>
              <a:sym typeface="Roboto"/>
            </a:endParaRPr>
          </a:p>
          <a:p>
            <a:pPr marL="457200" indent="-311150">
              <a:lnSpc>
                <a:spcPct val="115000"/>
              </a:lnSpc>
              <a:buClr>
                <a:schemeClr val="dk1"/>
              </a:buClr>
              <a:buSzPts val="1300"/>
              <a:buFont typeface="Roboto"/>
              <a:buChar char="-"/>
            </a:pPr>
            <a:r>
              <a:rPr lang="en-US" sz="1300" dirty="0">
                <a:latin typeface="Roboto"/>
                <a:ea typeface="Roboto"/>
                <a:cs typeface="Roboto"/>
                <a:sym typeface="Roboto"/>
              </a:rPr>
              <a:t>Jupyter notebook </a:t>
            </a:r>
            <a:endParaRPr lang="ru-RU" sz="1300" dirty="0">
              <a:latin typeface="Roboto"/>
              <a:ea typeface="Roboto"/>
              <a:cs typeface="Roboto"/>
              <a:sym typeface="Roboto"/>
            </a:endParaRPr>
          </a:p>
          <a:p>
            <a:pPr marL="457200" indent="-311150">
              <a:lnSpc>
                <a:spcPct val="115000"/>
              </a:lnSpc>
              <a:buClr>
                <a:schemeClr val="dk1"/>
              </a:buClr>
              <a:buSzPts val="1300"/>
              <a:buFont typeface="Roboto"/>
              <a:buChar char="-"/>
            </a:pPr>
            <a:r>
              <a:rPr lang="en-US" sz="1300" dirty="0" err="1">
                <a:latin typeface="Roboto"/>
                <a:ea typeface="Roboto"/>
                <a:cs typeface="Roboto"/>
                <a:sym typeface="Roboto"/>
              </a:rPr>
              <a:t>VSCode</a:t>
            </a:r>
            <a:r>
              <a:rPr lang="en-US" sz="1300" dirty="0">
                <a:latin typeface="Roboto"/>
                <a:ea typeface="Roboto"/>
                <a:cs typeface="Roboto"/>
                <a:sym typeface="Roboto"/>
              </a:rPr>
              <a:t> </a:t>
            </a:r>
            <a:endParaRPr lang="ru-RU" sz="1300" dirty="0">
              <a:latin typeface="Roboto"/>
              <a:ea typeface="Roboto"/>
              <a:cs typeface="Roboto"/>
              <a:sym typeface="Roboto"/>
            </a:endParaRPr>
          </a:p>
          <a:p>
            <a:pPr marL="457200" indent="-311150">
              <a:lnSpc>
                <a:spcPct val="115000"/>
              </a:lnSpc>
              <a:buClr>
                <a:schemeClr val="dk1"/>
              </a:buClr>
              <a:buSzPts val="1300"/>
              <a:buFont typeface="Roboto"/>
              <a:buChar char="-"/>
            </a:pPr>
            <a:r>
              <a:rPr lang="en-US" sz="1300" dirty="0">
                <a:latin typeface="Roboto"/>
                <a:ea typeface="Roboto"/>
                <a:cs typeface="Roboto"/>
                <a:sym typeface="Roboto"/>
              </a:rPr>
              <a:t>PyCharm</a:t>
            </a:r>
          </a:p>
        </p:txBody>
      </p:sp>
      <p:sp>
        <p:nvSpPr>
          <p:cNvPr id="339" name="Google Shape;339;p50"/>
          <p:cNvSpPr txBox="1"/>
          <p:nvPr/>
        </p:nvSpPr>
        <p:spPr>
          <a:xfrm>
            <a:off x="1993125" y="3762975"/>
            <a:ext cx="6825300" cy="87482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ru" sz="1300" b="1" dirty="0">
                <a:solidFill>
                  <a:schemeClr val="dk1"/>
                </a:solidFill>
                <a:latin typeface="Roboto"/>
                <a:ea typeface="Roboto"/>
                <a:cs typeface="Roboto"/>
                <a:sym typeface="Roboto"/>
              </a:rPr>
              <a:t>Практика на курсе:</a:t>
            </a:r>
            <a:endParaRPr sz="1300" b="1" dirty="0">
              <a:solidFill>
                <a:schemeClr val="dk1"/>
              </a:solidFill>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п</a:t>
            </a:r>
            <a:r>
              <a:rPr lang="ru" sz="1300" dirty="0">
                <a:latin typeface="Roboto"/>
                <a:ea typeface="Roboto"/>
                <a:cs typeface="Roboto"/>
                <a:sym typeface="Roboto"/>
              </a:rPr>
              <a:t>рименение алгоритмов для решения практических задач</a:t>
            </a:r>
            <a:endParaRPr lang="en-US" sz="1300" dirty="0">
              <a:latin typeface="Roboto"/>
              <a:ea typeface="Roboto"/>
              <a:cs typeface="Roboto"/>
              <a:sym typeface="Roboto"/>
            </a:endParaRPr>
          </a:p>
          <a:p>
            <a:pPr marL="457200" lvl="0" indent="-311150" algn="l" rtl="0">
              <a:lnSpc>
                <a:spcPct val="115000"/>
              </a:lnSpc>
              <a:spcBef>
                <a:spcPts val="0"/>
              </a:spcBef>
              <a:spcAft>
                <a:spcPts val="0"/>
              </a:spcAft>
              <a:buSzPts val="1300"/>
              <a:buFont typeface="Roboto"/>
              <a:buChar char="-"/>
            </a:pPr>
            <a:r>
              <a:rPr lang="ru-RU" sz="1300" dirty="0">
                <a:latin typeface="Roboto"/>
                <a:ea typeface="Roboto"/>
                <a:cs typeface="Roboto"/>
                <a:sym typeface="Roboto"/>
              </a:rPr>
              <a:t>применение популярных фреймворков</a:t>
            </a:r>
            <a:endParaRPr sz="1300" dirty="0">
              <a:latin typeface="Roboto"/>
              <a:ea typeface="Roboto"/>
              <a:cs typeface="Roboto"/>
              <a:sym typeface="Roboto"/>
            </a:endParaRPr>
          </a:p>
        </p:txBody>
      </p:sp>
      <p:pic>
        <p:nvPicPr>
          <p:cNvPr id="340" name="Google Shape;340;p50"/>
          <p:cNvPicPr preferRelativeResize="0">
            <a:picLocks noChangeAspect="1"/>
          </p:cNvPicPr>
          <p:nvPr/>
        </p:nvPicPr>
        <p:blipFill rotWithShape="1">
          <a:blip r:embed="rId5">
            <a:alphaModFix/>
          </a:blip>
          <a:srcRect/>
          <a:stretch/>
        </p:blipFill>
        <p:spPr>
          <a:xfrm>
            <a:off x="1070725" y="3762975"/>
            <a:ext cx="622800" cy="622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921EDC-6600-9345-A654-2B7358B22516}"/>
              </a:ext>
            </a:extLst>
          </p:cNvPr>
          <p:cNvSpPr>
            <a:spLocks noGrp="1"/>
          </p:cNvSpPr>
          <p:nvPr>
            <p:ph type="title"/>
          </p:nvPr>
        </p:nvSpPr>
        <p:spPr/>
        <p:txBody>
          <a:bodyPr/>
          <a:lstStyle/>
          <a:p>
            <a:r>
              <a:rPr lang="ru-RU" dirty="0"/>
              <a:t>Рынки</a:t>
            </a:r>
            <a:br>
              <a:rPr lang="ru-RU" dirty="0"/>
            </a:br>
            <a:r>
              <a:rPr lang="ru-RU" sz="3600" dirty="0"/>
              <a:t>А какие они бывают?</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E3881C-63DF-5742-98AA-07F2A72D06EF}"/>
              </a:ext>
            </a:extLst>
          </p:cNvPr>
          <p:cNvSpPr>
            <a:spLocks noGrp="1"/>
          </p:cNvSpPr>
          <p:nvPr>
            <p:ph type="title"/>
          </p:nvPr>
        </p:nvSpPr>
        <p:spPr/>
        <p:txBody>
          <a:bodyPr/>
          <a:lstStyle/>
          <a:p>
            <a:r>
              <a:rPr lang="ru-RU" dirty="0"/>
              <a:t>Термины</a:t>
            </a:r>
            <a:endParaRPr lang="en-US" dirty="0"/>
          </a:p>
        </p:txBody>
      </p:sp>
      <p:graphicFrame>
        <p:nvGraphicFramePr>
          <p:cNvPr id="4" name="Table 4">
            <a:extLst>
              <a:ext uri="{FF2B5EF4-FFF2-40B4-BE49-F238E27FC236}">
                <a16:creationId xmlns:a16="http://schemas.microsoft.com/office/drawing/2014/main" id="{B58D2C6A-F82A-3640-A927-BF01BA3E8032}"/>
              </a:ext>
            </a:extLst>
          </p:cNvPr>
          <p:cNvGraphicFramePr>
            <a:graphicFrameLocks noGrp="1"/>
          </p:cNvGraphicFramePr>
          <p:nvPr>
            <p:extLst>
              <p:ext uri="{D42A27DB-BD31-4B8C-83A1-F6EECF244321}">
                <p14:modId xmlns:p14="http://schemas.microsoft.com/office/powerpoint/2010/main" val="1244298334"/>
              </p:ext>
            </p:extLst>
          </p:nvPr>
        </p:nvGraphicFramePr>
        <p:xfrm>
          <a:off x="500550" y="907335"/>
          <a:ext cx="8520600" cy="3505200"/>
        </p:xfrm>
        <a:graphic>
          <a:graphicData uri="http://schemas.openxmlformats.org/drawingml/2006/table">
            <a:tbl>
              <a:tblPr firstRow="1" bandRow="1">
                <a:tableStyleId>{6E25E649-3F16-4E02-A733-19D2CDBF48F0}</a:tableStyleId>
              </a:tblPr>
              <a:tblGrid>
                <a:gridCol w="1586000">
                  <a:extLst>
                    <a:ext uri="{9D8B030D-6E8A-4147-A177-3AD203B41FA5}">
                      <a16:colId xmlns:a16="http://schemas.microsoft.com/office/drawing/2014/main" val="566673787"/>
                    </a:ext>
                  </a:extLst>
                </a:gridCol>
                <a:gridCol w="6934600">
                  <a:extLst>
                    <a:ext uri="{9D8B030D-6E8A-4147-A177-3AD203B41FA5}">
                      <a16:colId xmlns:a16="http://schemas.microsoft.com/office/drawing/2014/main" val="2447189608"/>
                    </a:ext>
                  </a:extLst>
                </a:gridCol>
              </a:tblGrid>
              <a:tr h="273600">
                <a:tc>
                  <a:txBody>
                    <a:bodyPr/>
                    <a:lstStyle/>
                    <a:p>
                      <a:r>
                        <a:rPr lang="ru-RU" sz="1200" dirty="0"/>
                        <a:t>Название</a:t>
                      </a:r>
                      <a:endParaRPr lang="en-US" sz="1200" dirty="0"/>
                    </a:p>
                  </a:txBody>
                  <a:tcPr/>
                </a:tc>
                <a:tc>
                  <a:txBody>
                    <a:bodyPr/>
                    <a:lstStyle/>
                    <a:p>
                      <a:r>
                        <a:rPr lang="ru-RU" sz="1200" dirty="0"/>
                        <a:t>Пояснение</a:t>
                      </a:r>
                      <a:endParaRPr lang="en-US" sz="1200" dirty="0"/>
                    </a:p>
                  </a:txBody>
                  <a:tcPr/>
                </a:tc>
                <a:extLst>
                  <a:ext uri="{0D108BD9-81ED-4DB2-BD59-A6C34878D82A}">
                    <a16:rowId xmlns:a16="http://schemas.microsoft.com/office/drawing/2014/main" val="2632409047"/>
                  </a:ext>
                </a:extLst>
              </a:tr>
              <a:tr h="396000">
                <a:tc>
                  <a:txBody>
                    <a:bodyPr/>
                    <a:lstStyle/>
                    <a:p>
                      <a:r>
                        <a:rPr lang="ru-RU" sz="1100" b="1" dirty="0"/>
                        <a:t>Ликвидность</a:t>
                      </a:r>
                      <a:endParaRPr lang="en-US" sz="1100" b="1" dirty="0"/>
                    </a:p>
                  </a:txBody>
                  <a:tcPr/>
                </a:tc>
                <a:tc>
                  <a:txBody>
                    <a:bodyPr/>
                    <a:lstStyle/>
                    <a:p>
                      <a:r>
                        <a:rPr lang="ru-RU" sz="1100" dirty="0"/>
                        <a:t>Способность актива быть быстро купленным или проданным на рынке по цене, близкой к его текущей рыночной стоимости. </a:t>
                      </a:r>
                      <a:endParaRPr lang="en-US" sz="1100" dirty="0"/>
                    </a:p>
                  </a:txBody>
                  <a:tcPr/>
                </a:tc>
                <a:extLst>
                  <a:ext uri="{0D108BD9-81ED-4DB2-BD59-A6C34878D82A}">
                    <a16:rowId xmlns:a16="http://schemas.microsoft.com/office/drawing/2014/main" val="2425973601"/>
                  </a:ext>
                </a:extLst>
              </a:tr>
              <a:tr h="396000">
                <a:tc>
                  <a:txBody>
                    <a:bodyPr/>
                    <a:lstStyle/>
                    <a:p>
                      <a:r>
                        <a:rPr lang="ru-RU" sz="1100" b="1" dirty="0"/>
                        <a:t>Хеджирование</a:t>
                      </a:r>
                      <a:endParaRPr lang="en-US" sz="1100" b="1" dirty="0"/>
                    </a:p>
                  </a:txBody>
                  <a:tcPr/>
                </a:tc>
                <a:tc>
                  <a:txBody>
                    <a:bodyPr/>
                    <a:lstStyle/>
                    <a:p>
                      <a:r>
                        <a:rPr lang="ru-RU" sz="1100" dirty="0"/>
                        <a:t>Стратегия управления рисками, которая используется для защиты от неблагоприятных изменений в стоимости активов или обязательств. Включает в себя заключение финансовых сделок, которые компенсируют потенциальные убытки от других сделок или инвестиций.</a:t>
                      </a:r>
                      <a:endParaRPr lang="en-US" sz="1100" dirty="0"/>
                    </a:p>
                  </a:txBody>
                  <a:tcPr/>
                </a:tc>
                <a:extLst>
                  <a:ext uri="{0D108BD9-81ED-4DB2-BD59-A6C34878D82A}">
                    <a16:rowId xmlns:a16="http://schemas.microsoft.com/office/drawing/2014/main" val="71507843"/>
                  </a:ext>
                </a:extLst>
              </a:tr>
              <a:tr h="396000">
                <a:tc>
                  <a:txBody>
                    <a:bodyPr/>
                    <a:lstStyle/>
                    <a:p>
                      <a:r>
                        <a:rPr lang="ru-RU" sz="1100" b="1" dirty="0"/>
                        <a:t>Волатильность</a:t>
                      </a:r>
                      <a:endParaRPr lang="en-US" sz="1100" b="1" dirty="0"/>
                    </a:p>
                  </a:txBody>
                  <a:tcPr/>
                </a:tc>
                <a:tc>
                  <a:txBody>
                    <a:bodyPr/>
                    <a:lstStyle/>
                    <a:p>
                      <a:r>
                        <a:rPr lang="ru-RU" sz="1100" dirty="0"/>
                        <a:t>Статистическая мера разброса (вариабельности) доходности финансового инструмента или рынка за определённый период времени. Волатильность показывает, насколько сильно цена актива может колебаться за определенный промежуток времени. Волатильность является одним из ключевых показателей риска.</a:t>
                      </a:r>
                      <a:endParaRPr lang="en-US" sz="1100" dirty="0"/>
                    </a:p>
                  </a:txBody>
                  <a:tcPr/>
                </a:tc>
                <a:extLst>
                  <a:ext uri="{0D108BD9-81ED-4DB2-BD59-A6C34878D82A}">
                    <a16:rowId xmlns:a16="http://schemas.microsoft.com/office/drawing/2014/main" val="825547231"/>
                  </a:ext>
                </a:extLst>
              </a:tr>
              <a:tr h="396000">
                <a:tc>
                  <a:txBody>
                    <a:bodyPr/>
                    <a:lstStyle/>
                    <a:p>
                      <a:endParaRPr lang="en-US" sz="1100" b="1" dirty="0"/>
                    </a:p>
                  </a:txBody>
                  <a:tcPr/>
                </a:tc>
                <a:tc>
                  <a:txBody>
                    <a:bodyPr/>
                    <a:lstStyle/>
                    <a:p>
                      <a:r>
                        <a:rPr lang="ru-RU" sz="1100" b="1" dirty="0"/>
                        <a:t>Историческая волатильность (</a:t>
                      </a:r>
                      <a:r>
                        <a:rPr lang="en-US" sz="1100" b="1" dirty="0"/>
                        <a:t>Historical Volatility): </a:t>
                      </a:r>
                      <a:r>
                        <a:rPr lang="ru-RU" sz="1100" dirty="0"/>
                        <a:t>Измеряет фактические изменения цены актива за определённый прошлый период.</a:t>
                      </a:r>
                      <a:endParaRPr lang="en-US" sz="1100" dirty="0"/>
                    </a:p>
                  </a:txBody>
                  <a:tcPr/>
                </a:tc>
                <a:extLst>
                  <a:ext uri="{0D108BD9-81ED-4DB2-BD59-A6C34878D82A}">
                    <a16:rowId xmlns:a16="http://schemas.microsoft.com/office/drawing/2014/main" val="2116376010"/>
                  </a:ext>
                </a:extLst>
              </a:tr>
              <a:tr h="396000">
                <a:tc>
                  <a:txBody>
                    <a:bodyPr/>
                    <a:lstStyle/>
                    <a:p>
                      <a:endParaRPr lang="en-US" sz="1100" b="1" dirty="0"/>
                    </a:p>
                  </a:txBody>
                  <a:tcPr/>
                </a:tc>
                <a:tc>
                  <a:txBody>
                    <a:bodyPr/>
                    <a:lstStyle/>
                    <a:p>
                      <a:r>
                        <a:rPr lang="ru-RU" sz="1100" b="1" dirty="0"/>
                        <a:t>Ожидаемая волатильность (</a:t>
                      </a:r>
                      <a:r>
                        <a:rPr lang="en-US" sz="1100" b="1" dirty="0"/>
                        <a:t>Implied Volatility): </a:t>
                      </a:r>
                      <a:r>
                        <a:rPr lang="ru-RU" sz="1100" dirty="0"/>
                        <a:t>Рассчитывается на основе цен опционов и отражает ожидания рынка относительно будущих колебаний цены актива.</a:t>
                      </a:r>
                      <a:endParaRPr lang="en-US" sz="1100" dirty="0"/>
                    </a:p>
                  </a:txBody>
                  <a:tcPr/>
                </a:tc>
                <a:extLst>
                  <a:ext uri="{0D108BD9-81ED-4DB2-BD59-A6C34878D82A}">
                    <a16:rowId xmlns:a16="http://schemas.microsoft.com/office/drawing/2014/main" val="3197148798"/>
                  </a:ext>
                </a:extLst>
              </a:tr>
              <a:tr h="396000">
                <a:tc>
                  <a:txBody>
                    <a:bodyPr/>
                    <a:lstStyle/>
                    <a:p>
                      <a:r>
                        <a:rPr lang="ru-RU" sz="1100" b="1" dirty="0"/>
                        <a:t>Спред</a:t>
                      </a:r>
                      <a:endParaRPr lang="en-US" sz="1100" b="1" dirty="0"/>
                    </a:p>
                  </a:txBody>
                  <a:tcPr/>
                </a:tc>
                <a:tc>
                  <a:txBody>
                    <a:bodyPr/>
                    <a:lstStyle/>
                    <a:p>
                      <a:r>
                        <a:rPr lang="ru-RU" sz="1100" dirty="0"/>
                        <a:t>Разница между ценой покупки (</a:t>
                      </a:r>
                      <a:r>
                        <a:rPr lang="en-US" sz="1100" dirty="0"/>
                        <a:t>bid) </a:t>
                      </a:r>
                      <a:r>
                        <a:rPr lang="ru-RU" sz="1100" dirty="0"/>
                        <a:t>и ценой продажи (</a:t>
                      </a:r>
                      <a:r>
                        <a:rPr lang="en-US" sz="1100" dirty="0"/>
                        <a:t>ask) </a:t>
                      </a:r>
                      <a:r>
                        <a:rPr lang="ru-RU" sz="1100" dirty="0"/>
                        <a:t>актива. Меньший спред указывает на более высокую ликвидность, так как это свидетельствует о меньшей разнице между ценой, по которой участники готовы покупать и продавать актив.</a:t>
                      </a:r>
                      <a:endParaRPr lang="en-US" sz="1100" dirty="0"/>
                    </a:p>
                  </a:txBody>
                  <a:tcPr/>
                </a:tc>
                <a:extLst>
                  <a:ext uri="{0D108BD9-81ED-4DB2-BD59-A6C34878D82A}">
                    <a16:rowId xmlns:a16="http://schemas.microsoft.com/office/drawing/2014/main" val="831296174"/>
                  </a:ext>
                </a:extLst>
              </a:tr>
            </a:tbl>
          </a:graphicData>
        </a:graphic>
      </p:graphicFrame>
    </p:spTree>
    <p:extLst>
      <p:ext uri="{BB962C8B-B14F-4D97-AF65-F5344CB8AC3E}">
        <p14:creationId xmlns:p14="http://schemas.microsoft.com/office/powerpoint/2010/main" val="61799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dirty="0"/>
              <a:t>Финансовые рынки</a:t>
            </a:r>
            <a:endParaRPr lang="en-US" dirty="0"/>
          </a:p>
        </p:txBody>
      </p:sp>
      <p:graphicFrame>
        <p:nvGraphicFramePr>
          <p:cNvPr id="4" name="Table 4">
            <a:extLst>
              <a:ext uri="{FF2B5EF4-FFF2-40B4-BE49-F238E27FC236}">
                <a16:creationId xmlns:a16="http://schemas.microsoft.com/office/drawing/2014/main" id="{DAD403A9-8457-A841-BD4E-BEACAB0777CA}"/>
              </a:ext>
            </a:extLst>
          </p:cNvPr>
          <p:cNvGraphicFramePr>
            <a:graphicFrameLocks noGrp="1"/>
          </p:cNvGraphicFramePr>
          <p:nvPr>
            <p:extLst>
              <p:ext uri="{D42A27DB-BD31-4B8C-83A1-F6EECF244321}">
                <p14:modId xmlns:p14="http://schemas.microsoft.com/office/powerpoint/2010/main" val="4276909580"/>
              </p:ext>
            </p:extLst>
          </p:nvPr>
        </p:nvGraphicFramePr>
        <p:xfrm>
          <a:off x="500550" y="1048484"/>
          <a:ext cx="8520600" cy="3764280"/>
        </p:xfrm>
        <a:graphic>
          <a:graphicData uri="http://schemas.openxmlformats.org/drawingml/2006/table">
            <a:tbl>
              <a:tblPr firstRow="1" bandRow="1">
                <a:tableStyleId>{6E25E649-3F16-4E02-A733-19D2CDBF48F0}</a:tableStyleId>
              </a:tblPr>
              <a:tblGrid>
                <a:gridCol w="2586317">
                  <a:extLst>
                    <a:ext uri="{9D8B030D-6E8A-4147-A177-3AD203B41FA5}">
                      <a16:colId xmlns:a16="http://schemas.microsoft.com/office/drawing/2014/main" val="566673787"/>
                    </a:ext>
                  </a:extLst>
                </a:gridCol>
                <a:gridCol w="5934283">
                  <a:extLst>
                    <a:ext uri="{9D8B030D-6E8A-4147-A177-3AD203B41FA5}">
                      <a16:colId xmlns:a16="http://schemas.microsoft.com/office/drawing/2014/main" val="2447189608"/>
                    </a:ext>
                  </a:extLst>
                </a:gridCol>
              </a:tblGrid>
              <a:tr h="273600">
                <a:tc>
                  <a:txBody>
                    <a:bodyPr/>
                    <a:lstStyle/>
                    <a:p>
                      <a:r>
                        <a:rPr lang="ru-RU" sz="1200" dirty="0"/>
                        <a:t>Название</a:t>
                      </a:r>
                      <a:endParaRPr lang="en-US" sz="1200" dirty="0"/>
                    </a:p>
                  </a:txBody>
                  <a:tcPr/>
                </a:tc>
                <a:tc>
                  <a:txBody>
                    <a:bodyPr/>
                    <a:lstStyle/>
                    <a:p>
                      <a:r>
                        <a:rPr lang="ru-RU" sz="1200" dirty="0"/>
                        <a:t>Активы</a:t>
                      </a:r>
                      <a:endParaRPr lang="en-US" sz="1200" dirty="0"/>
                    </a:p>
                  </a:txBody>
                  <a:tcPr/>
                </a:tc>
                <a:extLst>
                  <a:ext uri="{0D108BD9-81ED-4DB2-BD59-A6C34878D82A}">
                    <a16:rowId xmlns:a16="http://schemas.microsoft.com/office/drawing/2014/main" val="2632409047"/>
                  </a:ext>
                </a:extLst>
              </a:tr>
              <a:tr h="396000">
                <a:tc>
                  <a:txBody>
                    <a:bodyPr/>
                    <a:lstStyle/>
                    <a:p>
                      <a:r>
                        <a:rPr lang="ru-RU" sz="1100" dirty="0"/>
                        <a:t>Фондовый рынок </a:t>
                      </a:r>
                    </a:p>
                    <a:p>
                      <a:r>
                        <a:rPr lang="ru-RU" sz="1100" dirty="0"/>
                        <a:t>(</a:t>
                      </a:r>
                      <a:r>
                        <a:rPr lang="en-US" sz="1100" dirty="0"/>
                        <a:t>Stock Market)</a:t>
                      </a:r>
                    </a:p>
                  </a:txBody>
                  <a:tcPr/>
                </a:tc>
                <a:tc>
                  <a:txBody>
                    <a:bodyPr/>
                    <a:lstStyle/>
                    <a:p>
                      <a:r>
                        <a:rPr lang="ru-RU" sz="1100" dirty="0"/>
                        <a:t>Акции компаний. </a:t>
                      </a:r>
                    </a:p>
                    <a:p>
                      <a:r>
                        <a:rPr lang="ru-RU" sz="1100" dirty="0"/>
                        <a:t>Основные функции фондового рынка включают привлечение капитала для компаний и предоставление инвестиционных возможностей для инвесторов.</a:t>
                      </a:r>
                      <a:endParaRPr lang="en-US" sz="1100" dirty="0"/>
                    </a:p>
                  </a:txBody>
                  <a:tcPr/>
                </a:tc>
                <a:extLst>
                  <a:ext uri="{0D108BD9-81ED-4DB2-BD59-A6C34878D82A}">
                    <a16:rowId xmlns:a16="http://schemas.microsoft.com/office/drawing/2014/main" val="2425973601"/>
                  </a:ext>
                </a:extLst>
              </a:tr>
              <a:tr h="396000">
                <a:tc>
                  <a:txBody>
                    <a:bodyPr/>
                    <a:lstStyle/>
                    <a:p>
                      <a:r>
                        <a:rPr lang="ru-RU" sz="1100" dirty="0"/>
                        <a:t>Облигационный рынок </a:t>
                      </a:r>
                    </a:p>
                    <a:p>
                      <a:r>
                        <a:rPr lang="ru-RU" sz="1100" dirty="0"/>
                        <a:t>(</a:t>
                      </a:r>
                      <a:r>
                        <a:rPr lang="en-US" sz="1100" dirty="0"/>
                        <a:t>Bond Market)</a:t>
                      </a:r>
                    </a:p>
                  </a:txBody>
                  <a:tcPr/>
                </a:tc>
                <a:tc>
                  <a:txBody>
                    <a:bodyPr/>
                    <a:lstStyle/>
                    <a:p>
                      <a:r>
                        <a:rPr lang="ru-RU" sz="1100" dirty="0"/>
                        <a:t>Облигации, включая государственные, муниципальные и корпоративные. </a:t>
                      </a:r>
                    </a:p>
                    <a:p>
                      <a:r>
                        <a:rPr lang="ru-RU" sz="1100" dirty="0"/>
                        <a:t>Облигационный рынок помогает организациям привлекать долгосрочные средства.</a:t>
                      </a:r>
                      <a:endParaRPr lang="en-US" sz="1100" dirty="0"/>
                    </a:p>
                  </a:txBody>
                  <a:tcPr/>
                </a:tc>
                <a:extLst>
                  <a:ext uri="{0D108BD9-81ED-4DB2-BD59-A6C34878D82A}">
                    <a16:rowId xmlns:a16="http://schemas.microsoft.com/office/drawing/2014/main" val="71507843"/>
                  </a:ext>
                </a:extLst>
              </a:tr>
              <a:tr h="396000">
                <a:tc>
                  <a:txBody>
                    <a:bodyPr/>
                    <a:lstStyle/>
                    <a:p>
                      <a:r>
                        <a:rPr lang="ru-RU" sz="1100" dirty="0"/>
                        <a:t>Валютный рынок </a:t>
                      </a:r>
                    </a:p>
                    <a:p>
                      <a:r>
                        <a:rPr lang="ru-RU" sz="1100" dirty="0"/>
                        <a:t>(</a:t>
                      </a:r>
                      <a:r>
                        <a:rPr lang="en-US" sz="1100" dirty="0"/>
                        <a:t>Foreign Exchange Market, Forex)</a:t>
                      </a:r>
                    </a:p>
                  </a:txBody>
                  <a:tcPr/>
                </a:tc>
                <a:tc>
                  <a:txBody>
                    <a:bodyPr/>
                    <a:lstStyle/>
                    <a:p>
                      <a:r>
                        <a:rPr lang="ru-RU" sz="1100" dirty="0"/>
                        <a:t>Валюты. </a:t>
                      </a:r>
                    </a:p>
                    <a:p>
                      <a:r>
                        <a:rPr lang="ru-RU" sz="1100" dirty="0"/>
                        <a:t>Это крупнейший и наиболее ликвидный рынок в мире.</a:t>
                      </a:r>
                      <a:endParaRPr lang="en-US" sz="1100" dirty="0"/>
                    </a:p>
                  </a:txBody>
                  <a:tcPr/>
                </a:tc>
                <a:extLst>
                  <a:ext uri="{0D108BD9-81ED-4DB2-BD59-A6C34878D82A}">
                    <a16:rowId xmlns:a16="http://schemas.microsoft.com/office/drawing/2014/main" val="825547231"/>
                  </a:ext>
                </a:extLst>
              </a:tr>
              <a:tr h="396000">
                <a:tc>
                  <a:txBody>
                    <a:bodyPr/>
                    <a:lstStyle/>
                    <a:p>
                      <a:r>
                        <a:rPr lang="ru-RU" sz="1100" dirty="0"/>
                        <a:t>Рынок </a:t>
                      </a:r>
                      <a:r>
                        <a:rPr lang="ru-RU" sz="1100" dirty="0" err="1"/>
                        <a:t>деривативов</a:t>
                      </a:r>
                      <a:r>
                        <a:rPr lang="ru-RU" sz="1100" dirty="0"/>
                        <a:t> </a:t>
                      </a:r>
                    </a:p>
                    <a:p>
                      <a:r>
                        <a:rPr lang="ru-RU" sz="1100" dirty="0"/>
                        <a:t>(</a:t>
                      </a:r>
                      <a:r>
                        <a:rPr lang="en-US" sz="1100" dirty="0"/>
                        <a:t>Derivatives Market)</a:t>
                      </a:r>
                    </a:p>
                  </a:txBody>
                  <a:tcPr/>
                </a:tc>
                <a:tc>
                  <a:txBody>
                    <a:bodyPr/>
                    <a:lstStyle/>
                    <a:p>
                      <a:r>
                        <a:rPr lang="ru-RU" sz="1100" dirty="0"/>
                        <a:t>Финансовые инструменты, производные от базовых активов, таких как фьючерсы, опционы, свопы и т.д. </a:t>
                      </a:r>
                    </a:p>
                    <a:p>
                      <a:r>
                        <a:rPr lang="ru-RU" sz="1100" dirty="0" err="1"/>
                        <a:t>Деривативы</a:t>
                      </a:r>
                      <a:r>
                        <a:rPr lang="ru-RU" sz="1100" dirty="0"/>
                        <a:t> используются для хеджирования рисков и спекуляций.</a:t>
                      </a:r>
                      <a:endParaRPr lang="en-US" sz="1100" dirty="0"/>
                    </a:p>
                  </a:txBody>
                  <a:tcPr/>
                </a:tc>
                <a:extLst>
                  <a:ext uri="{0D108BD9-81ED-4DB2-BD59-A6C34878D82A}">
                    <a16:rowId xmlns:a16="http://schemas.microsoft.com/office/drawing/2014/main" val="831296174"/>
                  </a:ext>
                </a:extLst>
              </a:tr>
              <a:tr h="396000">
                <a:tc>
                  <a:txBody>
                    <a:bodyPr/>
                    <a:lstStyle/>
                    <a:p>
                      <a:r>
                        <a:rPr lang="ru-RU" sz="1100" dirty="0"/>
                        <a:t>Рынок сырьевых товаров </a:t>
                      </a:r>
                    </a:p>
                    <a:p>
                      <a:r>
                        <a:rPr lang="ru-RU" sz="1100" dirty="0"/>
                        <a:t>(</a:t>
                      </a:r>
                      <a:r>
                        <a:rPr lang="en-US" sz="1100" dirty="0"/>
                        <a:t>Commodity Market)</a:t>
                      </a:r>
                    </a:p>
                  </a:txBody>
                  <a:tcPr/>
                </a:tc>
                <a:tc>
                  <a:txBody>
                    <a:bodyPr/>
                    <a:lstStyle/>
                    <a:p>
                      <a:r>
                        <a:rPr lang="ru-RU" sz="1100" dirty="0"/>
                        <a:t>Сырьевые товары, такие как нефть, золото, сельскохозяйственная продукция и т.д. </a:t>
                      </a:r>
                    </a:p>
                    <a:p>
                      <a:r>
                        <a:rPr lang="ru-RU" sz="1100" dirty="0"/>
                        <a:t>Рынок делится на биржевые и внебиржевые сегменты.</a:t>
                      </a:r>
                      <a:endParaRPr lang="en-US" sz="1100" dirty="0"/>
                    </a:p>
                  </a:txBody>
                  <a:tcPr/>
                </a:tc>
                <a:extLst>
                  <a:ext uri="{0D108BD9-81ED-4DB2-BD59-A6C34878D82A}">
                    <a16:rowId xmlns:a16="http://schemas.microsoft.com/office/drawing/2014/main" val="3422628980"/>
                  </a:ext>
                </a:extLst>
              </a:tr>
              <a:tr h="396000">
                <a:tc>
                  <a:txBody>
                    <a:bodyPr/>
                    <a:lstStyle/>
                    <a:p>
                      <a:r>
                        <a:rPr lang="ru-RU" sz="1100" dirty="0"/>
                        <a:t>Рынок цифровых активов </a:t>
                      </a:r>
                    </a:p>
                    <a:p>
                      <a:r>
                        <a:rPr lang="ru-RU" sz="1100" dirty="0"/>
                        <a:t>(</a:t>
                      </a:r>
                      <a:r>
                        <a:rPr lang="en-US" sz="1100" dirty="0"/>
                        <a:t>Digital Assets Market)</a:t>
                      </a:r>
                    </a:p>
                  </a:txBody>
                  <a:tcPr/>
                </a:tc>
                <a:tc>
                  <a:txBody>
                    <a:bodyPr/>
                    <a:lstStyle/>
                    <a:p>
                      <a:r>
                        <a:rPr lang="ru-RU" sz="1100" dirty="0"/>
                        <a:t>Цифровые активы, такие как </a:t>
                      </a:r>
                      <a:r>
                        <a:rPr lang="ru-RU" sz="1100" dirty="0" err="1"/>
                        <a:t>криптовалюты</a:t>
                      </a:r>
                      <a:r>
                        <a:rPr lang="ru-RU" sz="1100" dirty="0"/>
                        <a:t> (например, </a:t>
                      </a:r>
                      <a:r>
                        <a:rPr lang="ru-RU" sz="1100" dirty="0" err="1"/>
                        <a:t>биткойн</a:t>
                      </a:r>
                      <a:r>
                        <a:rPr lang="ru-RU" sz="1100" dirty="0"/>
                        <a:t>, </a:t>
                      </a:r>
                      <a:r>
                        <a:rPr lang="ru-RU" sz="1100" dirty="0" err="1"/>
                        <a:t>эфириум</a:t>
                      </a:r>
                      <a:r>
                        <a:rPr lang="ru-RU" sz="1100" dirty="0"/>
                        <a:t>), </a:t>
                      </a:r>
                      <a:r>
                        <a:rPr lang="ru-RU" sz="1100" dirty="0" err="1"/>
                        <a:t>токены</a:t>
                      </a:r>
                      <a:r>
                        <a:rPr lang="ru-RU" sz="1100" dirty="0"/>
                        <a:t> и другие </a:t>
                      </a:r>
                      <a:r>
                        <a:rPr lang="ru-RU" sz="1100" dirty="0" err="1"/>
                        <a:t>блокчейн</a:t>
                      </a:r>
                      <a:r>
                        <a:rPr lang="ru-RU" sz="1100" dirty="0"/>
                        <a:t>-активы.</a:t>
                      </a:r>
                      <a:endParaRPr lang="en-US" sz="1100" dirty="0"/>
                    </a:p>
                  </a:txBody>
                  <a:tcPr/>
                </a:tc>
                <a:extLst>
                  <a:ext uri="{0D108BD9-81ED-4DB2-BD59-A6C34878D82A}">
                    <a16:rowId xmlns:a16="http://schemas.microsoft.com/office/drawing/2014/main" val="2297060509"/>
                  </a:ext>
                </a:extLst>
              </a:tr>
              <a:tr h="396000">
                <a:tc>
                  <a:txBody>
                    <a:bodyPr/>
                    <a:lstStyle/>
                    <a:p>
                      <a:r>
                        <a:rPr lang="ru-RU" sz="1100" dirty="0"/>
                        <a:t>Рынок данных </a:t>
                      </a:r>
                    </a:p>
                    <a:p>
                      <a:r>
                        <a:rPr lang="ru-RU" sz="1100" dirty="0"/>
                        <a:t>(</a:t>
                      </a:r>
                      <a:r>
                        <a:rPr lang="en-US" sz="1100" dirty="0"/>
                        <a:t>Data Market)</a:t>
                      </a:r>
                    </a:p>
                  </a:txBody>
                  <a:tcPr/>
                </a:tc>
                <a:tc>
                  <a:txBody>
                    <a:bodyPr/>
                    <a:lstStyle/>
                    <a:p>
                      <a:r>
                        <a:rPr lang="ru-RU" sz="1100" dirty="0"/>
                        <a:t>Данные и информационные продукты. </a:t>
                      </a:r>
                    </a:p>
                    <a:p>
                      <a:r>
                        <a:rPr lang="ru-RU" sz="1100" dirty="0"/>
                        <a:t>Включает большие данные, аналитические данные, данные пользователей и другие виды информации.</a:t>
                      </a:r>
                      <a:endParaRPr lang="en-US" sz="1100" dirty="0"/>
                    </a:p>
                  </a:txBody>
                  <a:tcPr/>
                </a:tc>
                <a:extLst>
                  <a:ext uri="{0D108BD9-81ED-4DB2-BD59-A6C34878D82A}">
                    <a16:rowId xmlns:a16="http://schemas.microsoft.com/office/drawing/2014/main" val="2383845380"/>
                  </a:ext>
                </a:extLst>
              </a:tr>
            </a:tbl>
          </a:graphicData>
        </a:graphic>
      </p:graphicFrame>
    </p:spTree>
    <p:extLst>
      <p:ext uri="{BB962C8B-B14F-4D97-AF65-F5344CB8AC3E}">
        <p14:creationId xmlns:p14="http://schemas.microsoft.com/office/powerpoint/2010/main" val="142840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8"/>
          <p:cNvSpPr/>
          <p:nvPr/>
        </p:nvSpPr>
        <p:spPr>
          <a:xfrm>
            <a:off x="630000" y="2703050"/>
            <a:ext cx="1033800" cy="1983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8"/>
          <p:cNvSpPr txBox="1">
            <a:spLocks noGrp="1"/>
          </p:cNvSpPr>
          <p:nvPr>
            <p:ph type="title"/>
          </p:nvPr>
        </p:nvSpPr>
        <p:spPr>
          <a:xfrm>
            <a:off x="500550" y="821219"/>
            <a:ext cx="8520600" cy="10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3200" dirty="0"/>
              <a:t>ML </a:t>
            </a:r>
            <a:r>
              <a:rPr lang="ru-RU" sz="3200" dirty="0"/>
              <a:t>для финансового анализа</a:t>
            </a:r>
            <a:br>
              <a:rPr lang="en-US" sz="3200" dirty="0"/>
            </a:br>
            <a:r>
              <a:rPr lang="ru-RU" sz="2400" dirty="0"/>
              <a:t>Введение.</a:t>
            </a:r>
            <a:endParaRPr b="0" dirty="0"/>
          </a:p>
        </p:txBody>
      </p:sp>
      <p:sp>
        <p:nvSpPr>
          <p:cNvPr id="207" name="Google Shape;207;p48"/>
          <p:cNvSpPr txBox="1">
            <a:spLocks noGrp="1"/>
          </p:cNvSpPr>
          <p:nvPr>
            <p:ph type="subTitle" idx="1"/>
          </p:nvPr>
        </p:nvSpPr>
        <p:spPr>
          <a:xfrm>
            <a:off x="500550" y="520133"/>
            <a:ext cx="7796700" cy="356926"/>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ru-RU" dirty="0"/>
              <a:t>Открытый урок</a:t>
            </a:r>
            <a:endParaRPr dirty="0"/>
          </a:p>
        </p:txBody>
      </p:sp>
      <p:sp>
        <p:nvSpPr>
          <p:cNvPr id="208" name="Google Shape;208;p48"/>
          <p:cNvSpPr txBox="1">
            <a:spLocks noGrp="1"/>
          </p:cNvSpPr>
          <p:nvPr>
            <p:ph type="subTitle" idx="2"/>
          </p:nvPr>
        </p:nvSpPr>
        <p:spPr>
          <a:xfrm>
            <a:off x="3082400" y="2302060"/>
            <a:ext cx="5856300" cy="396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ru" dirty="0"/>
              <a:t>Игорь Стурейко</a:t>
            </a:r>
            <a:endParaRPr dirty="0"/>
          </a:p>
        </p:txBody>
      </p:sp>
      <p:pic>
        <p:nvPicPr>
          <p:cNvPr id="8" name="Google Shape;278;p64">
            <a:extLst>
              <a:ext uri="{FF2B5EF4-FFF2-40B4-BE49-F238E27FC236}">
                <a16:creationId xmlns:a16="http://schemas.microsoft.com/office/drawing/2014/main" id="{DC03452F-6B2F-EA48-9B01-C3577A300545}"/>
              </a:ext>
            </a:extLst>
          </p:cNvPr>
          <p:cNvPicPr preferRelativeResize="0"/>
          <p:nvPr/>
        </p:nvPicPr>
        <p:blipFill rotWithShape="1">
          <a:blip r:embed="rId3">
            <a:alphaModFix/>
          </a:blip>
          <a:srcRect/>
          <a:stretch/>
        </p:blipFill>
        <p:spPr>
          <a:xfrm>
            <a:off x="8077621" y="258179"/>
            <a:ext cx="652375" cy="652375"/>
          </a:xfrm>
          <a:prstGeom prst="rect">
            <a:avLst/>
          </a:prstGeom>
          <a:noFill/>
          <a:ln>
            <a:noFill/>
          </a:ln>
        </p:spPr>
      </p:pic>
      <p:pic>
        <p:nvPicPr>
          <p:cNvPr id="12" name="Picture 11">
            <a:extLst>
              <a:ext uri="{FF2B5EF4-FFF2-40B4-BE49-F238E27FC236}">
                <a16:creationId xmlns:a16="http://schemas.microsoft.com/office/drawing/2014/main" id="{DADBDA60-D1B3-5B41-A4D2-CDAE2DD6B009}"/>
              </a:ext>
            </a:extLst>
          </p:cNvPr>
          <p:cNvPicPr>
            <a:picLocks noChangeAspect="1"/>
          </p:cNvPicPr>
          <p:nvPr/>
        </p:nvPicPr>
        <p:blipFill rotWithShape="1">
          <a:blip r:embed="rId4">
            <a:extLst>
              <a:ext uri="{28A0092B-C50C-407E-A947-70E740481C1C}">
                <a14:useLocalDpi xmlns:a14="http://schemas.microsoft.com/office/drawing/2010/main" val="0"/>
              </a:ext>
            </a:extLst>
          </a:blip>
          <a:srcRect l="-1" t="12156" r="295"/>
          <a:stretch/>
        </p:blipFill>
        <p:spPr>
          <a:xfrm>
            <a:off x="832654" y="2865544"/>
            <a:ext cx="1662292" cy="1657372"/>
          </a:xfrm>
          <a:prstGeom prst="ellipse">
            <a:avLst/>
          </a:prstGeom>
          <a:ln w="127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Google Shape;209;p48">
            <a:extLst>
              <a:ext uri="{FF2B5EF4-FFF2-40B4-BE49-F238E27FC236}">
                <a16:creationId xmlns:a16="http://schemas.microsoft.com/office/drawing/2014/main" id="{D0D012C5-1A3B-EC4C-B8A7-64C8AF21B41A}"/>
              </a:ext>
            </a:extLst>
          </p:cNvPr>
          <p:cNvSpPr txBox="1">
            <a:spLocks/>
          </p:cNvSpPr>
          <p:nvPr/>
        </p:nvSpPr>
        <p:spPr>
          <a:xfrm>
            <a:off x="3082400" y="2701811"/>
            <a:ext cx="5938750" cy="2133660"/>
          </a:xfrm>
          <a:prstGeom prst="rect">
            <a:avLst/>
          </a:prstGeom>
          <a:noFill/>
          <a:ln>
            <a:noFill/>
          </a:ln>
        </p:spPr>
        <p:txBody>
          <a:bodyPr spcFirstLastPara="1" wrap="square" lIns="91425" tIns="91425" rIns="91425" bIns="91425" anchor="t" anchorCtr="0">
            <a:normAutofit fontScale="85000" lnSpcReduction="20000"/>
          </a:bodyPr>
          <a:lstStyle>
            <a:lvl1pPr marL="0" lvl="0" algn="l">
              <a:lnSpc>
                <a:spcPct val="100000"/>
              </a:lnSpc>
              <a:spcBef>
                <a:spcPts val="0"/>
              </a:spcBef>
              <a:spcAft>
                <a:spcPts val="0"/>
              </a:spcAft>
              <a:buClr>
                <a:schemeClr val="dk1"/>
              </a:buClr>
              <a:buSzPts val="1300"/>
              <a:buNone/>
              <a:defRPr sz="1300" b="0" i="0">
                <a:solidFill>
                  <a:schemeClr val="dk1"/>
                </a:solidFill>
                <a:latin typeface="+mn-lt"/>
                <a:ea typeface="+mn-ea"/>
                <a:cs typeface="+mn-cs"/>
              </a:defRPr>
            </a:lvl1pPr>
            <a:lvl2pPr marL="457200" lvl="1" algn="l">
              <a:lnSpc>
                <a:spcPct val="100000"/>
              </a:lnSpc>
              <a:spcBef>
                <a:spcPts val="0"/>
              </a:spcBef>
              <a:spcAft>
                <a:spcPts val="0"/>
              </a:spcAft>
              <a:buClr>
                <a:schemeClr val="dk1"/>
              </a:buClr>
              <a:buSzPts val="1500"/>
              <a:buNone/>
              <a:defRPr>
                <a:solidFill>
                  <a:schemeClr val="dk1"/>
                </a:solidFill>
                <a:latin typeface="+mn-lt"/>
                <a:ea typeface="+mn-ea"/>
                <a:cs typeface="+mn-cs"/>
              </a:defRPr>
            </a:lvl2pPr>
            <a:lvl3pPr marL="914400" lvl="2" algn="l">
              <a:lnSpc>
                <a:spcPct val="100000"/>
              </a:lnSpc>
              <a:spcBef>
                <a:spcPts val="0"/>
              </a:spcBef>
              <a:spcAft>
                <a:spcPts val="0"/>
              </a:spcAft>
              <a:buClr>
                <a:schemeClr val="dk1"/>
              </a:buClr>
              <a:buSzPts val="1300"/>
              <a:buNone/>
              <a:defRPr>
                <a:solidFill>
                  <a:schemeClr val="dk1"/>
                </a:solidFill>
                <a:latin typeface="+mn-lt"/>
                <a:ea typeface="+mn-ea"/>
                <a:cs typeface="+mn-cs"/>
              </a:defRPr>
            </a:lvl3pPr>
            <a:lvl4pPr marL="1371600" lvl="3" algn="l">
              <a:lnSpc>
                <a:spcPct val="100000"/>
              </a:lnSpc>
              <a:spcBef>
                <a:spcPts val="0"/>
              </a:spcBef>
              <a:spcAft>
                <a:spcPts val="0"/>
              </a:spcAft>
              <a:buClr>
                <a:schemeClr val="dk1"/>
              </a:buClr>
              <a:buSzPts val="1300"/>
              <a:buNone/>
              <a:defRPr>
                <a:solidFill>
                  <a:schemeClr val="dk1"/>
                </a:solidFill>
                <a:latin typeface="+mn-lt"/>
                <a:ea typeface="+mn-ea"/>
                <a:cs typeface="+mn-cs"/>
              </a:defRPr>
            </a:lvl4pPr>
            <a:lvl5pPr marL="1828800" lvl="4" algn="l">
              <a:lnSpc>
                <a:spcPct val="100000"/>
              </a:lnSpc>
              <a:spcBef>
                <a:spcPts val="0"/>
              </a:spcBef>
              <a:spcAft>
                <a:spcPts val="0"/>
              </a:spcAft>
              <a:buClr>
                <a:schemeClr val="dk1"/>
              </a:buClr>
              <a:buSzPts val="1300"/>
              <a:buNone/>
              <a:defRPr>
                <a:solidFill>
                  <a:schemeClr val="dk1"/>
                </a:solidFill>
                <a:latin typeface="+mn-lt"/>
                <a:ea typeface="+mn-ea"/>
                <a:cs typeface="+mn-cs"/>
              </a:defRPr>
            </a:lvl5pPr>
            <a:lvl6pPr marL="2286000" lvl="5" algn="l">
              <a:lnSpc>
                <a:spcPct val="100000"/>
              </a:lnSpc>
              <a:spcBef>
                <a:spcPts val="0"/>
              </a:spcBef>
              <a:spcAft>
                <a:spcPts val="0"/>
              </a:spcAft>
              <a:buClr>
                <a:schemeClr val="dk1"/>
              </a:buClr>
              <a:buSzPts val="1300"/>
              <a:buNone/>
              <a:defRPr>
                <a:solidFill>
                  <a:schemeClr val="dk1"/>
                </a:solidFill>
                <a:latin typeface="+mn-lt"/>
                <a:ea typeface="+mn-ea"/>
                <a:cs typeface="+mn-cs"/>
              </a:defRPr>
            </a:lvl6pPr>
            <a:lvl7pPr marL="2743200" lvl="6" algn="l">
              <a:lnSpc>
                <a:spcPct val="100000"/>
              </a:lnSpc>
              <a:spcBef>
                <a:spcPts val="0"/>
              </a:spcBef>
              <a:spcAft>
                <a:spcPts val="0"/>
              </a:spcAft>
              <a:buClr>
                <a:schemeClr val="dk1"/>
              </a:buClr>
              <a:buSzPts val="1300"/>
              <a:buNone/>
              <a:defRPr>
                <a:solidFill>
                  <a:schemeClr val="dk1"/>
                </a:solidFill>
                <a:latin typeface="+mn-lt"/>
                <a:ea typeface="+mn-ea"/>
                <a:cs typeface="+mn-cs"/>
              </a:defRPr>
            </a:lvl7pPr>
            <a:lvl8pPr marL="3200400" lvl="7" algn="l">
              <a:lnSpc>
                <a:spcPct val="100000"/>
              </a:lnSpc>
              <a:spcBef>
                <a:spcPts val="0"/>
              </a:spcBef>
              <a:spcAft>
                <a:spcPts val="0"/>
              </a:spcAft>
              <a:buClr>
                <a:schemeClr val="dk1"/>
              </a:buClr>
              <a:buSzPts val="1300"/>
              <a:buNone/>
              <a:defRPr>
                <a:solidFill>
                  <a:schemeClr val="dk1"/>
                </a:solidFill>
                <a:latin typeface="+mn-lt"/>
                <a:ea typeface="+mn-ea"/>
                <a:cs typeface="+mn-cs"/>
              </a:defRPr>
            </a:lvl8pPr>
            <a:lvl9pPr marL="3657600" lvl="8" algn="l">
              <a:lnSpc>
                <a:spcPct val="100000"/>
              </a:lnSpc>
              <a:spcBef>
                <a:spcPts val="0"/>
              </a:spcBef>
              <a:spcAft>
                <a:spcPts val="0"/>
              </a:spcAft>
              <a:buClr>
                <a:schemeClr val="dk1"/>
              </a:buClr>
              <a:buSzPts val="1300"/>
              <a:buNone/>
              <a:defRPr>
                <a:solidFill>
                  <a:schemeClr val="dk1"/>
                </a:solidFill>
                <a:latin typeface="+mn-lt"/>
                <a:ea typeface="+mn-ea"/>
                <a:cs typeface="+mn-cs"/>
              </a:defRPr>
            </a:lvl9pPr>
          </a:lstStyle>
          <a:p>
            <a:pPr marL="1470025" indent="-1465263">
              <a:tabLst>
                <a:tab pos="1465263" algn="l"/>
              </a:tabLst>
            </a:pPr>
            <a:r>
              <a:rPr lang="ru-RU" sz="1150" b="1" kern="0" dirty="0"/>
              <a:t>Руководитель курсов: </a:t>
            </a:r>
            <a:r>
              <a:rPr lang="en-US" sz="1150" b="1" kern="0" dirty="0"/>
              <a:t>	Reinforcement Learning, ML Professional, ML Basic, </a:t>
            </a:r>
            <a:br>
              <a:rPr lang="en-US" sz="1150" b="1" kern="0" dirty="0"/>
            </a:br>
            <a:r>
              <a:rPr lang="en-US" sz="1150" b="1" kern="0" dirty="0" err="1"/>
              <a:t>MLOps</a:t>
            </a:r>
            <a:r>
              <a:rPr lang="en-US" sz="1150" b="1" kern="0" dirty="0"/>
              <a:t>, </a:t>
            </a:r>
            <a:r>
              <a:rPr lang="en-US" sz="1150" b="1" kern="0" dirty="0" err="1"/>
              <a:t>FinML</a:t>
            </a:r>
            <a:endParaRPr lang="en-US" sz="1150" b="1" kern="0" dirty="0"/>
          </a:p>
          <a:p>
            <a:pPr rtl="0"/>
            <a:endParaRPr lang="en-US" sz="1150" b="1" kern="0" dirty="0"/>
          </a:p>
          <a:p>
            <a:pPr rtl="0"/>
            <a:r>
              <a:rPr lang="en-US" sz="1150" b="1" kern="0" dirty="0" err="1"/>
              <a:t>Teamlead</a:t>
            </a:r>
            <a:r>
              <a:rPr lang="en-US" sz="1150" b="1" kern="0" dirty="0"/>
              <a:t>, </a:t>
            </a:r>
            <a:r>
              <a:rPr lang="ru-RU" sz="1150" b="1" kern="0" dirty="0"/>
              <a:t>главный инженер проекта, </a:t>
            </a:r>
          </a:p>
          <a:p>
            <a:pPr rtl="0"/>
            <a:r>
              <a:rPr lang="ru-RU" sz="1150" b="1" kern="0" dirty="0"/>
              <a:t>Физический факультет МГУ, </a:t>
            </a:r>
            <a:r>
              <a:rPr lang="en-US" sz="1150" b="1" kern="0" dirty="0"/>
              <a:t>PhD </a:t>
            </a:r>
            <a:r>
              <a:rPr lang="ru-RU" sz="1150" b="1" kern="0" dirty="0"/>
              <a:t>теоретическая физика</a:t>
            </a:r>
          </a:p>
          <a:p>
            <a:pPr rtl="0"/>
            <a:endParaRPr lang="ru-RU" sz="1150" kern="0" dirty="0"/>
          </a:p>
          <a:p>
            <a:pPr rtl="0"/>
            <a:r>
              <a:rPr lang="ru-RU" sz="1150" b="1" kern="0" dirty="0"/>
              <a:t>Опыт:</a:t>
            </a:r>
            <a:endParaRPr lang="ru-RU" sz="1150" kern="0" dirty="0"/>
          </a:p>
          <a:p>
            <a:pPr rtl="0"/>
            <a:r>
              <a:rPr lang="ru-RU" sz="1150" kern="0" dirty="0"/>
              <a:t>Более 15 лет занимался прикладной математикой и мат моделированием</a:t>
            </a:r>
          </a:p>
          <a:p>
            <a:pPr rtl="0"/>
            <a:r>
              <a:rPr lang="ru-RU" sz="1150" kern="0" dirty="0"/>
              <a:t>(</a:t>
            </a:r>
            <a:r>
              <a:rPr lang="en-US" sz="1150" kern="0" dirty="0"/>
              <a:t>Data Scientist) (Python, </a:t>
            </a:r>
            <a:r>
              <a:rPr lang="ru-RU" sz="1150" kern="0" dirty="0"/>
              <a:t>С++) в НИИ ПАО Газпром</a:t>
            </a:r>
          </a:p>
          <a:p>
            <a:pPr rtl="0"/>
            <a:endParaRPr lang="ru-RU" sz="1150" kern="0" dirty="0"/>
          </a:p>
          <a:p>
            <a:pPr rtl="0"/>
            <a:endParaRPr lang="ru-RU" sz="1150" b="1" kern="0" dirty="0"/>
          </a:p>
          <a:p>
            <a:pPr rtl="0"/>
            <a:r>
              <a:rPr lang="ru-RU" sz="1150" b="1" kern="0" dirty="0"/>
              <a:t>@</a:t>
            </a:r>
            <a:r>
              <a:rPr lang="en-US" sz="1150" b="1" kern="0" dirty="0" err="1"/>
              <a:t>stureiko</a:t>
            </a:r>
            <a:r>
              <a:rPr lang="en-US" sz="1150" b="1" kern="0" dirty="0"/>
              <a:t> (TG)</a:t>
            </a:r>
          </a:p>
          <a:p>
            <a:pPr rtl="0"/>
            <a:endParaRPr lang="en-US" sz="1150" b="1" kern="0" dirty="0"/>
          </a:p>
          <a:p>
            <a:pPr rtl="0"/>
            <a:r>
              <a:rPr lang="en-US" sz="1150" b="1" kern="0" dirty="0"/>
              <a:t>LinkedIn: </a:t>
            </a:r>
            <a:r>
              <a:rPr lang="en-US" sz="1150" kern="0" dirty="0">
                <a:hlinkClick r:id="rId5"/>
              </a:rPr>
              <a:t>igor-stureiko</a:t>
            </a:r>
            <a:r>
              <a:rPr lang="en-US" sz="1150" kern="0" dirty="0"/>
              <a:t> </a:t>
            </a:r>
          </a:p>
          <a:p>
            <a:pPr rtl="0"/>
            <a:endParaRPr lang="en-US" sz="1150" kern="0" dirty="0"/>
          </a:p>
          <a:p>
            <a:pPr rtl="0"/>
            <a:r>
              <a:rPr lang="en-US" sz="1150" b="1" kern="0" dirty="0"/>
              <a:t>@</a:t>
            </a:r>
            <a:r>
              <a:rPr lang="en-US" sz="1150" b="1" kern="0" dirty="0" err="1"/>
              <a:t>rl_fintech</a:t>
            </a:r>
            <a:r>
              <a:rPr lang="en-US" sz="1150" b="1" kern="0" dirty="0"/>
              <a:t> </a:t>
            </a:r>
            <a:r>
              <a:rPr lang="en-US" sz="1150" kern="0" dirty="0"/>
              <a:t>(</a:t>
            </a:r>
            <a:r>
              <a:rPr lang="ru-RU" sz="1150" kern="0" dirty="0"/>
              <a:t>Мой канал о моделях в бизнесе)</a:t>
            </a:r>
            <a:endParaRPr lang="ru-RU" sz="1400" kern="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921EDC-6600-9345-A654-2B7358B22516}"/>
              </a:ext>
            </a:extLst>
          </p:cNvPr>
          <p:cNvSpPr>
            <a:spLocks noGrp="1"/>
          </p:cNvSpPr>
          <p:nvPr>
            <p:ph type="title"/>
          </p:nvPr>
        </p:nvSpPr>
        <p:spPr/>
        <p:txBody>
          <a:bodyPr/>
          <a:lstStyle/>
          <a:p>
            <a:r>
              <a:rPr lang="ru-RU" dirty="0"/>
              <a:t>Активы</a:t>
            </a:r>
            <a:endParaRPr lang="en-US" dirty="0"/>
          </a:p>
        </p:txBody>
      </p:sp>
    </p:spTree>
    <p:extLst>
      <p:ext uri="{BB962C8B-B14F-4D97-AF65-F5344CB8AC3E}">
        <p14:creationId xmlns:p14="http://schemas.microsoft.com/office/powerpoint/2010/main" val="2208381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dirty="0"/>
              <a:t>Активы</a:t>
            </a:r>
            <a:endParaRPr lang="en-US" dirty="0"/>
          </a:p>
        </p:txBody>
      </p:sp>
      <p:graphicFrame>
        <p:nvGraphicFramePr>
          <p:cNvPr id="4" name="Table 4">
            <a:extLst>
              <a:ext uri="{FF2B5EF4-FFF2-40B4-BE49-F238E27FC236}">
                <a16:creationId xmlns:a16="http://schemas.microsoft.com/office/drawing/2014/main" id="{DAD403A9-8457-A841-BD4E-BEACAB0777CA}"/>
              </a:ext>
            </a:extLst>
          </p:cNvPr>
          <p:cNvGraphicFramePr>
            <a:graphicFrameLocks noGrp="1"/>
          </p:cNvGraphicFramePr>
          <p:nvPr>
            <p:extLst>
              <p:ext uri="{D42A27DB-BD31-4B8C-83A1-F6EECF244321}">
                <p14:modId xmlns:p14="http://schemas.microsoft.com/office/powerpoint/2010/main" val="2267651412"/>
              </p:ext>
            </p:extLst>
          </p:nvPr>
        </p:nvGraphicFramePr>
        <p:xfrm>
          <a:off x="500550" y="974840"/>
          <a:ext cx="8520600" cy="4099560"/>
        </p:xfrm>
        <a:graphic>
          <a:graphicData uri="http://schemas.openxmlformats.org/drawingml/2006/table">
            <a:tbl>
              <a:tblPr firstRow="1" bandRow="1">
                <a:tableStyleId>{6E25E649-3F16-4E02-A733-19D2CDBF48F0}</a:tableStyleId>
              </a:tblPr>
              <a:tblGrid>
                <a:gridCol w="1291429">
                  <a:extLst>
                    <a:ext uri="{9D8B030D-6E8A-4147-A177-3AD203B41FA5}">
                      <a16:colId xmlns:a16="http://schemas.microsoft.com/office/drawing/2014/main" val="566673787"/>
                    </a:ext>
                  </a:extLst>
                </a:gridCol>
                <a:gridCol w="7229171">
                  <a:extLst>
                    <a:ext uri="{9D8B030D-6E8A-4147-A177-3AD203B41FA5}">
                      <a16:colId xmlns:a16="http://schemas.microsoft.com/office/drawing/2014/main" val="2447189608"/>
                    </a:ext>
                  </a:extLst>
                </a:gridCol>
              </a:tblGrid>
              <a:tr h="273600">
                <a:tc>
                  <a:txBody>
                    <a:bodyPr/>
                    <a:lstStyle/>
                    <a:p>
                      <a:r>
                        <a:rPr lang="ru-RU" sz="1200" dirty="0"/>
                        <a:t>Название</a:t>
                      </a:r>
                      <a:endParaRPr lang="en-US" sz="1200" dirty="0"/>
                    </a:p>
                  </a:txBody>
                  <a:tcPr/>
                </a:tc>
                <a:tc>
                  <a:txBody>
                    <a:bodyPr/>
                    <a:lstStyle/>
                    <a:p>
                      <a:r>
                        <a:rPr lang="ru-RU" sz="1200" dirty="0"/>
                        <a:t>Пояснение</a:t>
                      </a:r>
                      <a:endParaRPr lang="en-US" sz="1200" dirty="0"/>
                    </a:p>
                  </a:txBody>
                  <a:tcPr/>
                </a:tc>
                <a:extLst>
                  <a:ext uri="{0D108BD9-81ED-4DB2-BD59-A6C34878D82A}">
                    <a16:rowId xmlns:a16="http://schemas.microsoft.com/office/drawing/2014/main" val="2632409047"/>
                  </a:ext>
                </a:extLst>
              </a:tr>
              <a:tr h="396000">
                <a:tc>
                  <a:txBody>
                    <a:bodyPr/>
                    <a:lstStyle/>
                    <a:p>
                      <a:r>
                        <a:rPr lang="ru-RU" sz="1100" dirty="0"/>
                        <a:t>Акции</a:t>
                      </a:r>
                      <a:endParaRPr lang="en-US" sz="1100" dirty="0"/>
                    </a:p>
                  </a:txBody>
                  <a:tcPr/>
                </a:tc>
                <a:tc>
                  <a:txBody>
                    <a:bodyPr/>
                    <a:lstStyle/>
                    <a:p>
                      <a:r>
                        <a:rPr lang="ru-RU" sz="1100" dirty="0"/>
                        <a:t>Ценные бумаги, которые представляют собой долю в капитале компании. Владелец акции, или акционер, является совладельцем компании и имеет право на часть её прибыли, а также на участие в управлении компанией через голосование на собраниях акционеров.</a:t>
                      </a:r>
                      <a:endParaRPr lang="en-US" sz="1100" dirty="0"/>
                    </a:p>
                  </a:txBody>
                  <a:tcPr/>
                </a:tc>
                <a:extLst>
                  <a:ext uri="{0D108BD9-81ED-4DB2-BD59-A6C34878D82A}">
                    <a16:rowId xmlns:a16="http://schemas.microsoft.com/office/drawing/2014/main" val="2425973601"/>
                  </a:ext>
                </a:extLst>
              </a:tr>
              <a:tr h="396000">
                <a:tc>
                  <a:txBody>
                    <a:bodyPr/>
                    <a:lstStyle/>
                    <a:p>
                      <a:r>
                        <a:rPr lang="ru-RU" sz="1100" dirty="0"/>
                        <a:t>Облигации</a:t>
                      </a:r>
                      <a:endParaRPr lang="en-US" sz="1100" dirty="0"/>
                    </a:p>
                  </a:txBody>
                  <a:tcPr/>
                </a:tc>
                <a:tc>
                  <a:txBody>
                    <a:bodyPr/>
                    <a:lstStyle/>
                    <a:p>
                      <a:r>
                        <a:rPr lang="ru-RU" sz="1100" dirty="0"/>
                        <a:t>Долговые ценные бумаги, выпущенные корпорациями, муниципалитетами или государствами для привлечения капитала. Покупая облигацию, инвестор фактически предоставляет заем эмитенту (тому, кто выпускает облигацию) на определенный срок и под определенный процент.</a:t>
                      </a:r>
                      <a:endParaRPr lang="en-US" sz="1100" dirty="0"/>
                    </a:p>
                  </a:txBody>
                  <a:tcPr/>
                </a:tc>
                <a:extLst>
                  <a:ext uri="{0D108BD9-81ED-4DB2-BD59-A6C34878D82A}">
                    <a16:rowId xmlns:a16="http://schemas.microsoft.com/office/drawing/2014/main" val="71507843"/>
                  </a:ext>
                </a:extLst>
              </a:tr>
              <a:tr h="396000">
                <a:tc>
                  <a:txBody>
                    <a:bodyPr/>
                    <a:lstStyle/>
                    <a:p>
                      <a:r>
                        <a:rPr lang="ru-RU" sz="1100" dirty="0"/>
                        <a:t>Фьючерсы</a:t>
                      </a:r>
                      <a:endParaRPr lang="en-US" sz="1100" dirty="0"/>
                    </a:p>
                  </a:txBody>
                  <a:tcPr/>
                </a:tc>
                <a:tc>
                  <a:txBody>
                    <a:bodyPr/>
                    <a:lstStyle/>
                    <a:p>
                      <a:r>
                        <a:rPr lang="ru-RU" sz="1100" dirty="0"/>
                        <a:t>Финансовые контракты, обязывающие покупателя приобрести, а продавца продать определённый актив в установленную дату в будущем по заранее оговорённой цене.</a:t>
                      </a:r>
                      <a:endParaRPr lang="en-US" sz="1100" dirty="0"/>
                    </a:p>
                  </a:txBody>
                  <a:tcPr/>
                </a:tc>
                <a:extLst>
                  <a:ext uri="{0D108BD9-81ED-4DB2-BD59-A6C34878D82A}">
                    <a16:rowId xmlns:a16="http://schemas.microsoft.com/office/drawing/2014/main" val="825547231"/>
                  </a:ext>
                </a:extLst>
              </a:tr>
              <a:tr h="396000">
                <a:tc>
                  <a:txBody>
                    <a:bodyPr/>
                    <a:lstStyle/>
                    <a:p>
                      <a:r>
                        <a:rPr lang="ru-RU" sz="1100" dirty="0"/>
                        <a:t>Опционы</a:t>
                      </a:r>
                      <a:endParaRPr lang="en-US" sz="1100" dirty="0"/>
                    </a:p>
                  </a:txBody>
                  <a:tcPr/>
                </a:tc>
                <a:tc>
                  <a:txBody>
                    <a:bodyPr/>
                    <a:lstStyle/>
                    <a:p>
                      <a:r>
                        <a:rPr lang="ru-RU" sz="1100" dirty="0"/>
                        <a:t>Финансовые контракты которые предоставляют владельцу право, но не обязательство, купить или продать базовый актив по заранее установленной цене до или на определённую дату в будущем.</a:t>
                      </a:r>
                      <a:endParaRPr lang="en-US" sz="1100" dirty="0"/>
                    </a:p>
                  </a:txBody>
                  <a:tcPr/>
                </a:tc>
                <a:extLst>
                  <a:ext uri="{0D108BD9-81ED-4DB2-BD59-A6C34878D82A}">
                    <a16:rowId xmlns:a16="http://schemas.microsoft.com/office/drawing/2014/main" val="831296174"/>
                  </a:ext>
                </a:extLst>
              </a:tr>
              <a:tr h="396000">
                <a:tc>
                  <a:txBody>
                    <a:bodyPr/>
                    <a:lstStyle/>
                    <a:p>
                      <a:r>
                        <a:rPr lang="ru-RU" sz="1100" dirty="0"/>
                        <a:t>Свопы</a:t>
                      </a:r>
                      <a:endParaRPr lang="en-US" sz="1100" dirty="0"/>
                    </a:p>
                  </a:txBody>
                  <a:tcPr/>
                </a:tc>
                <a:tc>
                  <a:txBody>
                    <a:bodyPr/>
                    <a:lstStyle/>
                    <a:p>
                      <a:r>
                        <a:rPr lang="ru-RU" sz="1100" dirty="0"/>
                        <a:t>Соглашения между двумя сторонами об обмене денежными потоками или другими активами на определенный период времени.</a:t>
                      </a:r>
                      <a:endParaRPr lang="en-US" sz="1100" dirty="0"/>
                    </a:p>
                  </a:txBody>
                  <a:tcPr/>
                </a:tc>
                <a:extLst>
                  <a:ext uri="{0D108BD9-81ED-4DB2-BD59-A6C34878D82A}">
                    <a16:rowId xmlns:a16="http://schemas.microsoft.com/office/drawing/2014/main" val="3422628980"/>
                  </a:ext>
                </a:extLst>
              </a:tr>
              <a:tr h="396000">
                <a:tc>
                  <a:txBody>
                    <a:bodyPr/>
                    <a:lstStyle/>
                    <a:p>
                      <a:r>
                        <a:rPr lang="ru-RU" sz="1100" dirty="0"/>
                        <a:t>Форварды</a:t>
                      </a:r>
                      <a:endParaRPr lang="en-US" sz="1100" dirty="0"/>
                    </a:p>
                  </a:txBody>
                  <a:tcPr/>
                </a:tc>
                <a:tc>
                  <a:txBody>
                    <a:bodyPr/>
                    <a:lstStyle/>
                    <a:p>
                      <a:r>
                        <a:rPr lang="ru-RU" sz="1100" dirty="0"/>
                        <a:t>Финансовые контракты, в которых одна сторона соглашается купить, а другая сторона — продать определённый актив в будущем по заранее установленной цене. Форварды являются внебиржевыми (</a:t>
                      </a:r>
                      <a:r>
                        <a:rPr lang="en-US" sz="1100" dirty="0"/>
                        <a:t>OTC) </a:t>
                      </a:r>
                      <a:r>
                        <a:rPr lang="ru-RU" sz="1100" dirty="0"/>
                        <a:t>инструментами</a:t>
                      </a:r>
                      <a:endParaRPr lang="en-US" sz="1100" dirty="0"/>
                    </a:p>
                  </a:txBody>
                  <a:tcPr/>
                </a:tc>
                <a:extLst>
                  <a:ext uri="{0D108BD9-81ED-4DB2-BD59-A6C34878D82A}">
                    <a16:rowId xmlns:a16="http://schemas.microsoft.com/office/drawing/2014/main" val="3227219579"/>
                  </a:ext>
                </a:extLst>
              </a:tr>
              <a:tr h="396000">
                <a:tc>
                  <a:txBody>
                    <a:bodyPr/>
                    <a:lstStyle/>
                    <a:p>
                      <a:r>
                        <a:rPr lang="ru-RU" sz="1100" dirty="0"/>
                        <a:t>Опционы на фьючерсы </a:t>
                      </a:r>
                      <a:endParaRPr lang="en-US" sz="1100" dirty="0"/>
                    </a:p>
                  </a:txBody>
                  <a:tcPr/>
                </a:tc>
                <a:tc>
                  <a:txBody>
                    <a:bodyPr/>
                    <a:lstStyle/>
                    <a:p>
                      <a:r>
                        <a:rPr lang="ru-RU" sz="1100" dirty="0"/>
                        <a:t>Финансовые контракты, которые предоставляют владельцу право, но не обязательство, купить или продать фьючерсный контракт по заранее установленной цене (цена исполнения или </a:t>
                      </a:r>
                      <a:r>
                        <a:rPr lang="ru-RU" sz="1100" dirty="0" err="1"/>
                        <a:t>страйк</a:t>
                      </a:r>
                      <a:r>
                        <a:rPr lang="ru-RU" sz="1100" dirty="0"/>
                        <a:t>) до или на определённую дату в будущем. Опционы на фьючерсы комбинируют характеристики опционов и фьючерсов</a:t>
                      </a:r>
                      <a:endParaRPr lang="en-US" sz="1100" dirty="0"/>
                    </a:p>
                  </a:txBody>
                  <a:tcPr/>
                </a:tc>
                <a:extLst>
                  <a:ext uri="{0D108BD9-81ED-4DB2-BD59-A6C34878D82A}">
                    <a16:rowId xmlns:a16="http://schemas.microsoft.com/office/drawing/2014/main" val="1760800819"/>
                  </a:ext>
                </a:extLst>
              </a:tr>
            </a:tbl>
          </a:graphicData>
        </a:graphic>
      </p:graphicFrame>
    </p:spTree>
    <p:extLst>
      <p:ext uri="{BB962C8B-B14F-4D97-AF65-F5344CB8AC3E}">
        <p14:creationId xmlns:p14="http://schemas.microsoft.com/office/powerpoint/2010/main" val="3581825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Акции</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7990260" cy="4154984"/>
          </a:xfrm>
          <a:prstGeom prst="rect">
            <a:avLst/>
          </a:prstGeom>
          <a:noFill/>
        </p:spPr>
        <p:txBody>
          <a:bodyPr wrap="square" rtlCol="0">
            <a:spAutoFit/>
          </a:bodyPr>
          <a:lstStyle/>
          <a:p>
            <a:pPr>
              <a:spcAft>
                <a:spcPts val="1200"/>
              </a:spcAft>
            </a:pPr>
            <a:r>
              <a:rPr lang="ru-RU" sz="1200" dirty="0"/>
              <a:t>Ценные бумаги, которые представляют собой долю в капитале компании. Владелец акции, или акционер, является совладельцем компании и имеет право на часть её прибыли, а также на участие в управлении компанией через голосование на собраниях акционеров.</a:t>
            </a:r>
          </a:p>
          <a:p>
            <a:pPr>
              <a:spcAft>
                <a:spcPts val="1200"/>
              </a:spcAft>
            </a:pPr>
            <a:r>
              <a:rPr lang="ru-RU" sz="1200" b="1" dirty="0"/>
              <a:t>Основные характеристики акций:</a:t>
            </a:r>
          </a:p>
          <a:p>
            <a:pPr marL="171450" indent="-171450">
              <a:spcAft>
                <a:spcPts val="1200"/>
              </a:spcAft>
              <a:buFont typeface="Arial" panose="020B0604020202020204" pitchFamily="34" charset="0"/>
              <a:buChar char="•"/>
            </a:pPr>
            <a:r>
              <a:rPr lang="ru-RU" sz="1200" b="1" dirty="0"/>
              <a:t>Долевое участие:</a:t>
            </a:r>
            <a:r>
              <a:rPr lang="ru-RU" sz="1200" dirty="0"/>
              <a:t> Владея акциями, акционер владеет частью компании пропорционально количеству акций.</a:t>
            </a:r>
          </a:p>
          <a:p>
            <a:pPr marL="171450" indent="-171450">
              <a:spcAft>
                <a:spcPts val="1200"/>
              </a:spcAft>
              <a:buFont typeface="Arial" panose="020B0604020202020204" pitchFamily="34" charset="0"/>
              <a:buChar char="•"/>
            </a:pPr>
            <a:r>
              <a:rPr lang="ru-RU" sz="1200" b="1" dirty="0"/>
              <a:t>Право на дивиденды:</a:t>
            </a:r>
            <a:r>
              <a:rPr lang="ru-RU" sz="1200" dirty="0"/>
              <a:t> Акционеры имеют право на получение дивидендов, которые выплачиваются из прибыли компании. Размер и частота выплаты дивидендов зависят от решения совета директоров.</a:t>
            </a:r>
          </a:p>
          <a:p>
            <a:pPr marL="171450" indent="-171450">
              <a:spcAft>
                <a:spcPts val="1200"/>
              </a:spcAft>
              <a:buFont typeface="Arial" panose="020B0604020202020204" pitchFamily="34" charset="0"/>
              <a:buChar char="•"/>
            </a:pPr>
            <a:r>
              <a:rPr lang="ru-RU" sz="1200" b="1" dirty="0"/>
              <a:t>Голосование:</a:t>
            </a:r>
            <a:r>
              <a:rPr lang="ru-RU" sz="1200" dirty="0"/>
              <a:t> Акционеры имеют право голосовать на ежегодных общих собраниях акционеров по ключевым вопросам, таким как выбор членов совета директоров, слияния и поглощения, изменения в уставе компании и т.д.</a:t>
            </a:r>
          </a:p>
          <a:p>
            <a:pPr marL="171450" indent="-171450">
              <a:spcAft>
                <a:spcPts val="1200"/>
              </a:spcAft>
              <a:buFont typeface="Arial" panose="020B0604020202020204" pitchFamily="34" charset="0"/>
              <a:buChar char="•"/>
            </a:pPr>
            <a:r>
              <a:rPr lang="ru-RU" sz="1200" b="1" dirty="0"/>
              <a:t>Ликвидность:</a:t>
            </a:r>
            <a:r>
              <a:rPr lang="ru-RU" sz="1200" dirty="0"/>
              <a:t> Акции можно покупать и продавать на фондовых биржах, таких как Нью-Йоркская фондовая биржа (</a:t>
            </a:r>
            <a:r>
              <a:rPr lang="en-US" sz="1200" dirty="0"/>
              <a:t>NYSE), NASDAQ, </a:t>
            </a:r>
            <a:r>
              <a:rPr lang="ru-RU" sz="1200" dirty="0"/>
              <a:t>Лондонская фондовая биржа (</a:t>
            </a:r>
            <a:r>
              <a:rPr lang="en-US" sz="1200" dirty="0"/>
              <a:t>LSE) </a:t>
            </a:r>
            <a:r>
              <a:rPr lang="ru-RU" sz="1200" dirty="0"/>
              <a:t>и другие. Ликвидность акций позволяет инвесторам быстро обменивать их на наличные деньги.</a:t>
            </a:r>
          </a:p>
          <a:p>
            <a:pPr marL="171450" indent="-171450">
              <a:spcAft>
                <a:spcPts val="1200"/>
              </a:spcAft>
              <a:buFont typeface="Arial" panose="020B0604020202020204" pitchFamily="34" charset="0"/>
              <a:buChar char="•"/>
            </a:pPr>
            <a:r>
              <a:rPr lang="ru-RU" sz="1200" b="1" dirty="0"/>
              <a:t>Капитальная прибыль:</a:t>
            </a:r>
            <a:r>
              <a:rPr lang="ru-RU" sz="1200" dirty="0"/>
              <a:t> Акционеры могут зарабатывать на росте стоимости акций. Если цена акций увеличивается с момента покупки, акционер может продать их по более высокой цене и получить прибыль.</a:t>
            </a:r>
            <a:endParaRPr lang="en-US" sz="1200" dirty="0"/>
          </a:p>
        </p:txBody>
      </p:sp>
    </p:spTree>
    <p:extLst>
      <p:ext uri="{BB962C8B-B14F-4D97-AF65-F5344CB8AC3E}">
        <p14:creationId xmlns:p14="http://schemas.microsoft.com/office/powerpoint/2010/main" val="878442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Акции</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8520600" cy="3770263"/>
          </a:xfrm>
          <a:prstGeom prst="rect">
            <a:avLst/>
          </a:prstGeom>
          <a:noFill/>
        </p:spPr>
        <p:txBody>
          <a:bodyPr wrap="square" rtlCol="0">
            <a:spAutoFit/>
          </a:bodyPr>
          <a:lstStyle/>
          <a:p>
            <a:pPr>
              <a:spcAft>
                <a:spcPts val="1200"/>
              </a:spcAft>
            </a:pPr>
            <a:r>
              <a:rPr lang="ru-RU" sz="1200" b="1" dirty="0"/>
              <a:t>Виды акций:</a:t>
            </a:r>
          </a:p>
          <a:p>
            <a:pPr marL="171450" indent="-171450">
              <a:spcAft>
                <a:spcPts val="1200"/>
              </a:spcAft>
              <a:buFont typeface="Arial" panose="020B0604020202020204" pitchFamily="34" charset="0"/>
              <a:buChar char="•"/>
            </a:pPr>
            <a:r>
              <a:rPr lang="ru-RU" sz="1200" b="1" dirty="0"/>
              <a:t>Обыкновенные акции (</a:t>
            </a:r>
            <a:r>
              <a:rPr lang="en-US" sz="1200" b="1" dirty="0"/>
              <a:t>Common Stock):</a:t>
            </a:r>
            <a:r>
              <a:rPr lang="ru-RU" sz="1200" b="1" dirty="0"/>
              <a:t> </a:t>
            </a:r>
            <a:r>
              <a:rPr lang="ru-RU" sz="1200" dirty="0"/>
              <a:t>Владельцы обыкновенных акций имеют право на получение дивидендов и право голоса на собраниях акционеров. Обыкновенные акции предоставляют владельцам возможность участвовать в распределении прибыли и капитальных приростов компании.</a:t>
            </a:r>
          </a:p>
          <a:p>
            <a:pPr marL="171450" indent="-171450">
              <a:spcAft>
                <a:spcPts val="1200"/>
              </a:spcAft>
              <a:buFont typeface="Arial" panose="020B0604020202020204" pitchFamily="34" charset="0"/>
              <a:buChar char="•"/>
            </a:pPr>
            <a:r>
              <a:rPr lang="ru-RU" sz="1200" b="1" dirty="0"/>
              <a:t>Привилегированные акции (</a:t>
            </a:r>
            <a:r>
              <a:rPr lang="en-US" sz="1200" b="1" dirty="0"/>
              <a:t>Preferred Stock):</a:t>
            </a:r>
            <a:r>
              <a:rPr lang="ru-RU" sz="1200" b="1" dirty="0"/>
              <a:t> </a:t>
            </a:r>
            <a:r>
              <a:rPr lang="ru-RU" sz="1200" dirty="0"/>
              <a:t>Владельцы привилегированных акций имеют право на фиксированные дивиденды, которые выплачиваются перед дивидендами обыкновенных акций. Привилегированные акции часто не дают права голоса на собраниях акционеров. В случае ликвидации компании владельцы привилегированных акций имеют приоритетное право на получение активов компании.</a:t>
            </a:r>
          </a:p>
          <a:p>
            <a:r>
              <a:rPr lang="ru-RU" sz="1200" b="1" dirty="0"/>
              <a:t>Выгоды:</a:t>
            </a:r>
          </a:p>
          <a:p>
            <a:pPr marL="171450" indent="-171450">
              <a:buFont typeface="Arial" panose="020B0604020202020204" pitchFamily="34" charset="0"/>
              <a:buChar char="•"/>
            </a:pPr>
            <a:r>
              <a:rPr lang="ru-RU" sz="1200" b="1" dirty="0"/>
              <a:t>Дивиденды: </a:t>
            </a:r>
            <a:r>
              <a:rPr lang="ru-RU" sz="1200" dirty="0"/>
              <a:t>Акционеры могут получать регулярные дивидендные выплаты.</a:t>
            </a:r>
          </a:p>
          <a:p>
            <a:pPr marL="171450" indent="-171450">
              <a:buFont typeface="Arial" panose="020B0604020202020204" pitchFamily="34" charset="0"/>
              <a:buChar char="•"/>
            </a:pPr>
            <a:r>
              <a:rPr lang="ru-RU" sz="1200" b="1" dirty="0"/>
              <a:t>Капитальная прибыль: </a:t>
            </a:r>
            <a:r>
              <a:rPr lang="ru-RU" sz="1200" dirty="0"/>
              <a:t>Возможность заработать на росте стоимости акций.</a:t>
            </a:r>
          </a:p>
          <a:p>
            <a:pPr marL="171450" indent="-171450">
              <a:buFont typeface="Arial" panose="020B0604020202020204" pitchFamily="34" charset="0"/>
              <a:buChar char="•"/>
            </a:pPr>
            <a:r>
              <a:rPr lang="ru-RU" sz="1200" b="1" dirty="0"/>
              <a:t>Влияние: </a:t>
            </a:r>
            <a:r>
              <a:rPr lang="ru-RU" sz="1200" dirty="0"/>
              <a:t>Участие в управлении компанией через голосование.</a:t>
            </a:r>
          </a:p>
          <a:p>
            <a:pPr>
              <a:spcBef>
                <a:spcPts val="600"/>
              </a:spcBef>
            </a:pPr>
            <a:r>
              <a:rPr lang="ru-RU" sz="1200" b="1" dirty="0"/>
              <a:t>Риски:</a:t>
            </a:r>
          </a:p>
          <a:p>
            <a:pPr marL="171450" indent="-171450">
              <a:buFont typeface="Arial" panose="020B0604020202020204" pitchFamily="34" charset="0"/>
              <a:buChar char="•"/>
            </a:pPr>
            <a:r>
              <a:rPr lang="ru-RU" sz="1200" b="1" dirty="0"/>
              <a:t>Волатильность:</a:t>
            </a:r>
            <a:r>
              <a:rPr lang="ru-RU" sz="1200" dirty="0"/>
              <a:t> Цены на акции могут сильно колебаться в краткосрочной перспективе.</a:t>
            </a:r>
          </a:p>
          <a:p>
            <a:pPr marL="171450" indent="-171450">
              <a:buFont typeface="Arial" panose="020B0604020202020204" pitchFamily="34" charset="0"/>
              <a:buChar char="•"/>
            </a:pPr>
            <a:r>
              <a:rPr lang="ru-RU" sz="1200" b="1" dirty="0"/>
              <a:t>Банкротство компании: </a:t>
            </a:r>
            <a:r>
              <a:rPr lang="ru-RU" sz="1200" dirty="0"/>
              <a:t>В случае банкротства компании акционеры могут потерять вложенные средства.</a:t>
            </a:r>
          </a:p>
          <a:p>
            <a:pPr marL="171450" indent="-171450">
              <a:buFont typeface="Arial" panose="020B0604020202020204" pitchFamily="34" charset="0"/>
              <a:buChar char="•"/>
            </a:pPr>
            <a:r>
              <a:rPr lang="ru-RU" sz="1200" b="1" dirty="0"/>
              <a:t>Отсутствие дивидендов: </a:t>
            </a:r>
            <a:r>
              <a:rPr lang="ru-RU" sz="1200" dirty="0"/>
              <a:t>Компания может решить не выплачивать дивиденды, что лишит акционеров дохода от владения акциями.</a:t>
            </a:r>
            <a:endParaRPr lang="en-US" sz="1200" dirty="0"/>
          </a:p>
        </p:txBody>
      </p:sp>
    </p:spTree>
    <p:extLst>
      <p:ext uri="{BB962C8B-B14F-4D97-AF65-F5344CB8AC3E}">
        <p14:creationId xmlns:p14="http://schemas.microsoft.com/office/powerpoint/2010/main" val="1623923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Облигации</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7990260" cy="3108543"/>
          </a:xfrm>
          <a:prstGeom prst="rect">
            <a:avLst/>
          </a:prstGeom>
          <a:noFill/>
        </p:spPr>
        <p:txBody>
          <a:bodyPr wrap="square" rtlCol="0">
            <a:spAutoFit/>
          </a:bodyPr>
          <a:lstStyle/>
          <a:p>
            <a:pPr>
              <a:spcAft>
                <a:spcPts val="1200"/>
              </a:spcAft>
            </a:pPr>
            <a:r>
              <a:rPr lang="ru-RU" sz="1200" dirty="0"/>
              <a:t>Долговые ценные бумаги, выпущенные корпорациями, муниципалитетами или государствами для привлечения капитала. Покупая облигацию, инвестор фактически предоставляет заем эмитенту (тому, кто выпускает облигацию) на определенный срок и под определенный процент.</a:t>
            </a:r>
          </a:p>
          <a:p>
            <a:pPr>
              <a:spcAft>
                <a:spcPts val="1200"/>
              </a:spcAft>
            </a:pPr>
            <a:r>
              <a:rPr lang="ru-RU" sz="1200" b="1" dirty="0"/>
              <a:t>Основные характеристики облигаций:</a:t>
            </a:r>
          </a:p>
          <a:p>
            <a:pPr marL="171450" indent="-171450">
              <a:spcAft>
                <a:spcPts val="1200"/>
              </a:spcAft>
              <a:buFont typeface="Arial" panose="020B0604020202020204" pitchFamily="34" charset="0"/>
              <a:buChar char="•"/>
            </a:pPr>
            <a:r>
              <a:rPr lang="ru-RU" sz="1200" b="1" dirty="0"/>
              <a:t>Купонная ставка:</a:t>
            </a:r>
            <a:r>
              <a:rPr lang="ru-RU" sz="1200" dirty="0"/>
              <a:t> Это процентная ставка, по которой эмитент обязуется выплачивать инвестору регулярные процентные платежи (купонные выплаты). Выплаты могут быть ежеквартальными, полугодовыми или годовыми.</a:t>
            </a:r>
          </a:p>
          <a:p>
            <a:pPr marL="171450" indent="-171450">
              <a:spcAft>
                <a:spcPts val="1200"/>
              </a:spcAft>
              <a:buFont typeface="Arial" panose="020B0604020202020204" pitchFamily="34" charset="0"/>
              <a:buChar char="•"/>
            </a:pPr>
            <a:r>
              <a:rPr lang="ru-RU" sz="1200" b="1" dirty="0"/>
              <a:t>Номинальная стоимость</a:t>
            </a:r>
            <a:r>
              <a:rPr lang="en-US" sz="1200" b="1" dirty="0"/>
              <a:t>:</a:t>
            </a:r>
            <a:r>
              <a:rPr lang="ru-RU" sz="1200" dirty="0"/>
              <a:t> Это сумма, которую эмитент обязуется выплатить держателю облигации по истечении срока ее действия (в дату погашения). Обычно это 1000 единиц валюты, например, 1000 долларов США.</a:t>
            </a:r>
          </a:p>
          <a:p>
            <a:pPr marL="171450" indent="-171450">
              <a:spcAft>
                <a:spcPts val="1200"/>
              </a:spcAft>
              <a:buFont typeface="Arial" panose="020B0604020202020204" pitchFamily="34" charset="0"/>
              <a:buChar char="•"/>
            </a:pPr>
            <a:r>
              <a:rPr lang="ru-RU" sz="1200" b="1" dirty="0"/>
              <a:t>Дата погашения:</a:t>
            </a:r>
            <a:r>
              <a:rPr lang="ru-RU" sz="1200" dirty="0"/>
              <a:t> Это дата, когда эмитент обязуется вернуть номинальную стоимость облигации инвестору. Срок действия облигации может варьироваться от нескольких месяцев до нескольких десятилетий.</a:t>
            </a:r>
            <a:endParaRPr lang="en-US" sz="1200" dirty="0"/>
          </a:p>
        </p:txBody>
      </p:sp>
    </p:spTree>
    <p:extLst>
      <p:ext uri="{BB962C8B-B14F-4D97-AF65-F5344CB8AC3E}">
        <p14:creationId xmlns:p14="http://schemas.microsoft.com/office/powerpoint/2010/main" val="3368717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Облигации</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073959"/>
            <a:ext cx="8520599" cy="3631763"/>
          </a:xfrm>
          <a:prstGeom prst="rect">
            <a:avLst/>
          </a:prstGeom>
          <a:noFill/>
        </p:spPr>
        <p:txBody>
          <a:bodyPr wrap="square" rtlCol="0">
            <a:spAutoFit/>
          </a:bodyPr>
          <a:lstStyle/>
          <a:p>
            <a:pPr>
              <a:spcAft>
                <a:spcPts val="1200"/>
              </a:spcAft>
            </a:pPr>
            <a:r>
              <a:rPr lang="ru-RU" sz="1200" b="1" dirty="0"/>
              <a:t>Виды облигаций:</a:t>
            </a:r>
          </a:p>
          <a:p>
            <a:pPr marL="171450" indent="-171450">
              <a:spcAft>
                <a:spcPts val="1200"/>
              </a:spcAft>
              <a:buFont typeface="Arial" panose="020B0604020202020204" pitchFamily="34" charset="0"/>
              <a:buChar char="•"/>
            </a:pPr>
            <a:r>
              <a:rPr lang="ru-RU" sz="1200" b="1" dirty="0"/>
              <a:t>Государственные облигации (</a:t>
            </a:r>
            <a:r>
              <a:rPr lang="en-US" sz="1200" b="1" dirty="0"/>
              <a:t>Treasury Bonds):</a:t>
            </a:r>
            <a:r>
              <a:rPr lang="ru-RU" sz="1200" dirty="0"/>
              <a:t> Выпускаются правительствами и считаются одними из самых надежных инвестиций, так как поддерживаются правительственной кредитоспособностью. Примеры: казначейские облигации США (</a:t>
            </a:r>
            <a:r>
              <a:rPr lang="en-US" sz="1200" dirty="0"/>
              <a:t>Treasury Bonds), </a:t>
            </a:r>
            <a:r>
              <a:rPr lang="ru-RU" sz="1200" dirty="0"/>
              <a:t>облигации федерального займа России (ОФЗ).</a:t>
            </a:r>
          </a:p>
          <a:p>
            <a:pPr marL="171450" indent="-171450">
              <a:spcAft>
                <a:spcPts val="1200"/>
              </a:spcAft>
              <a:buFont typeface="Arial" panose="020B0604020202020204" pitchFamily="34" charset="0"/>
              <a:buChar char="•"/>
            </a:pPr>
            <a:r>
              <a:rPr lang="ru-RU" sz="1200" b="1" dirty="0"/>
              <a:t>Муниципальные облигации (</a:t>
            </a:r>
            <a:r>
              <a:rPr lang="en-US" sz="1200" b="1" dirty="0"/>
              <a:t>Municipal Bonds):</a:t>
            </a:r>
            <a:r>
              <a:rPr lang="ru-RU" sz="1200" dirty="0"/>
              <a:t> Выпускаются местными органами власти или муниципалитетами для финансирования общественных проектов, таких как строительство школ, дорог и других инфраструктурных объектов. Обычно освобождены от федеральных налогов.</a:t>
            </a:r>
          </a:p>
          <a:p>
            <a:pPr marL="171450" indent="-171450">
              <a:spcAft>
                <a:spcPts val="1200"/>
              </a:spcAft>
              <a:buFont typeface="Arial" panose="020B0604020202020204" pitchFamily="34" charset="0"/>
              <a:buChar char="•"/>
            </a:pPr>
            <a:r>
              <a:rPr lang="ru-RU" sz="1200" b="1" dirty="0"/>
              <a:t>Корпоративные облигации (</a:t>
            </a:r>
            <a:r>
              <a:rPr lang="en-US" sz="1200" b="1" dirty="0"/>
              <a:t>Corporate Bonds):</a:t>
            </a:r>
            <a:r>
              <a:rPr lang="ru-RU" sz="1200" dirty="0"/>
              <a:t> Выпускаются корпорациями для привлечения капитала. Корпоративные облигации могут предлагать более высокую доходность, чем государственные облигации, но сопряжены с более высоким риском.</a:t>
            </a:r>
          </a:p>
          <a:p>
            <a:pPr marL="171450" indent="-171450">
              <a:spcAft>
                <a:spcPts val="1200"/>
              </a:spcAft>
              <a:buFont typeface="Arial" panose="020B0604020202020204" pitchFamily="34" charset="0"/>
              <a:buChar char="•"/>
            </a:pPr>
            <a:r>
              <a:rPr lang="ru-RU" sz="1200" b="1" dirty="0"/>
              <a:t>Облигации с плавающей ставкой (</a:t>
            </a:r>
            <a:r>
              <a:rPr lang="en-US" sz="1200" b="1" dirty="0"/>
              <a:t>Floating Rate Bonds):</a:t>
            </a:r>
            <a:r>
              <a:rPr lang="ru-RU" sz="1200" dirty="0"/>
              <a:t> Облигации, процентная ставка по которым изменяется в зависимости от рыночных условий, таких как изменение ключевой ставки центрального банка.</a:t>
            </a:r>
          </a:p>
          <a:p>
            <a:pPr marL="171450" indent="-171450">
              <a:spcAft>
                <a:spcPts val="1200"/>
              </a:spcAft>
              <a:buFont typeface="Arial" panose="020B0604020202020204" pitchFamily="34" charset="0"/>
              <a:buChar char="•"/>
            </a:pPr>
            <a:r>
              <a:rPr lang="ru-RU" sz="1200" b="1" dirty="0"/>
              <a:t>Облигации с нулевым купоном (</a:t>
            </a:r>
            <a:r>
              <a:rPr lang="en-US" sz="1200" b="1" dirty="0"/>
              <a:t>Zero-Coupon Bonds):</a:t>
            </a:r>
            <a:r>
              <a:rPr lang="ru-RU" sz="1200" dirty="0"/>
              <a:t> Облигации, которые не выплачивают регулярные процентные платежи. Вместо этого они продаются со скидкой от номинальной стоимости и погашаются по полной номинальной стоимости в дату погашения.</a:t>
            </a:r>
            <a:endParaRPr lang="en-US" sz="1200" dirty="0"/>
          </a:p>
        </p:txBody>
      </p:sp>
    </p:spTree>
    <p:extLst>
      <p:ext uri="{BB962C8B-B14F-4D97-AF65-F5344CB8AC3E}">
        <p14:creationId xmlns:p14="http://schemas.microsoft.com/office/powerpoint/2010/main" val="3350508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Облигации</a:t>
            </a:r>
            <a:endParaRPr lang="en-US"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7FA7D2B-4A48-4945-A15D-CEE6C9E41439}"/>
                  </a:ext>
                </a:extLst>
              </p:cNvPr>
              <p:cNvSpPr txBox="1"/>
              <p:nvPr/>
            </p:nvSpPr>
            <p:spPr>
              <a:xfrm>
                <a:off x="500550" y="1086233"/>
                <a:ext cx="8520599" cy="2872581"/>
              </a:xfrm>
              <a:prstGeom prst="rect">
                <a:avLst/>
              </a:prstGeom>
              <a:noFill/>
            </p:spPr>
            <p:txBody>
              <a:bodyPr wrap="square" rtlCol="0">
                <a:spAutoFit/>
              </a:bodyPr>
              <a:lstStyle/>
              <a:p>
                <a:pPr>
                  <a:spcAft>
                    <a:spcPts val="600"/>
                  </a:spcAft>
                </a:pPr>
                <a:r>
                  <a:rPr lang="ru-RU" sz="1200" b="0" dirty="0">
                    <a:latin typeface="+mn-lt"/>
                  </a:rPr>
                  <a:t>Доходность к погашению (ориентировочная, без учета инфляции):</a:t>
                </a:r>
                <a:endParaRPr lang="en-US" sz="1200" b="0" dirty="0">
                  <a:latin typeface="+mn-lt"/>
                </a:endParaRPr>
              </a:p>
              <a:p>
                <a:pPr>
                  <a:spcAft>
                    <a:spcPts val="600"/>
                  </a:spcAft>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𝑌𝑇𝑀</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f>
                            <m:fPr>
                              <m:ctrlPr>
                                <a:rPr lang="en-US" sz="1200" b="0" i="1" smtClean="0">
                                  <a:latin typeface="Cambria Math" panose="02040503050406030204" pitchFamily="18" charset="0"/>
                                </a:rPr>
                              </m:ctrlPr>
                            </m:fPr>
                            <m:num>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𝑁</m:t>
                                  </m:r>
                                  <m:r>
                                    <a:rPr lang="en-US" sz="1200" b="0" i="1" smtClean="0">
                                      <a:latin typeface="Cambria Math" panose="02040503050406030204" pitchFamily="18" charset="0"/>
                                    </a:rPr>
                                    <m:t>−</m:t>
                                  </m:r>
                                  <m:r>
                                    <a:rPr lang="en-US" sz="1200" b="0" i="1" smtClean="0">
                                      <a:latin typeface="Cambria Math" panose="02040503050406030204" pitchFamily="18" charset="0"/>
                                    </a:rPr>
                                    <m:t>𝑃</m:t>
                                  </m:r>
                                </m:e>
                              </m:d>
                            </m:num>
                            <m:den>
                              <m:r>
                                <a:rPr lang="en-US" sz="1200" b="0" i="1" smtClean="0">
                                  <a:latin typeface="Cambria Math" panose="02040503050406030204" pitchFamily="18" charset="0"/>
                                </a:rPr>
                                <m:t>𝑡</m:t>
                              </m:r>
                            </m:den>
                          </m:f>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𝑟</m:t>
                              </m:r>
                            </m:sub>
                          </m:sSub>
                        </m:num>
                        <m:den>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𝑁</m:t>
                              </m:r>
                              <m:r>
                                <a:rPr lang="en-US" sz="1200" b="0" i="1" smtClean="0">
                                  <a:latin typeface="Cambria Math" panose="02040503050406030204" pitchFamily="18" charset="0"/>
                                </a:rPr>
                                <m:t>+</m:t>
                              </m:r>
                              <m:r>
                                <a:rPr lang="en-US" sz="1200" b="0" i="1" smtClean="0">
                                  <a:latin typeface="Cambria Math" panose="02040503050406030204" pitchFamily="18" charset="0"/>
                                </a:rPr>
                                <m:t>𝑃</m:t>
                              </m:r>
                            </m:num>
                            <m:den>
                              <m:r>
                                <a:rPr lang="en-US" sz="1200" b="0" i="1" smtClean="0">
                                  <a:latin typeface="Cambria Math" panose="02040503050406030204" pitchFamily="18" charset="0"/>
                                </a:rPr>
                                <m:t>2</m:t>
                              </m:r>
                            </m:den>
                          </m:f>
                        </m:den>
                      </m:f>
                      <m:r>
                        <a:rPr lang="en-US" sz="1200" b="0" i="1" smtClean="0">
                          <a:latin typeface="Cambria Math" panose="02040503050406030204" pitchFamily="18" charset="0"/>
                          <a:ea typeface="Cambria Math" panose="02040503050406030204" pitchFamily="18" charset="0"/>
                        </a:rPr>
                        <m:t>×100%</m:t>
                      </m:r>
                    </m:oMath>
                  </m:oMathPara>
                </a14:m>
                <a:endParaRPr lang="ru-RU" sz="1200" dirty="0"/>
              </a:p>
              <a:p>
                <a:pPr>
                  <a:spcAft>
                    <a:spcPts val="600"/>
                  </a:spcAft>
                </a:pPr>
                <a:r>
                  <a:rPr lang="ru-RU" sz="1200" i="1" dirty="0">
                    <a:latin typeface="Times New Roman" panose="02020603050405020304" pitchFamily="18" charset="0"/>
                    <a:cs typeface="Times New Roman" panose="02020603050405020304" pitchFamily="18" charset="0"/>
                  </a:rPr>
                  <a:t>Р</a:t>
                </a:r>
                <a:r>
                  <a:rPr lang="ru-RU" sz="1200" dirty="0"/>
                  <a:t> – текущая стоимость </a:t>
                </a:r>
              </a:p>
              <a:p>
                <a:pPr>
                  <a:spcAft>
                    <a:spcPts val="600"/>
                  </a:spcAft>
                </a:pPr>
                <a:r>
                  <a:rPr lang="en-US" sz="1200" i="1" dirty="0">
                    <a:latin typeface="Times New Roman" panose="02020603050405020304" pitchFamily="18" charset="0"/>
                    <a:cs typeface="Times New Roman" panose="02020603050405020304" pitchFamily="18" charset="0"/>
                  </a:rPr>
                  <a:t>N</a:t>
                </a:r>
                <a:r>
                  <a:rPr lang="en-US" sz="1200" dirty="0"/>
                  <a:t> – </a:t>
                </a:r>
                <a:r>
                  <a:rPr lang="ru-RU" sz="1200" dirty="0"/>
                  <a:t>номинальная стоимость (возврат при погашении)</a:t>
                </a:r>
              </a:p>
              <a:p>
                <a:pPr>
                  <a:spcAft>
                    <a:spcPts val="600"/>
                  </a:spcAft>
                </a:pPr>
                <a:r>
                  <a:rPr lang="ru-RU" sz="1200" i="1" dirty="0">
                    <a:latin typeface="Times New Roman" panose="02020603050405020304" pitchFamily="18" charset="0"/>
                    <a:cs typeface="Times New Roman" panose="02020603050405020304" pitchFamily="18" charset="0"/>
                  </a:rPr>
                  <a:t>С</a:t>
                </a:r>
                <a:r>
                  <a:rPr lang="en-US" sz="1200" i="1" baseline="-25000" dirty="0">
                    <a:latin typeface="Times New Roman" panose="02020603050405020304" pitchFamily="18" charset="0"/>
                    <a:cs typeface="Times New Roman" panose="02020603050405020304" pitchFamily="18" charset="0"/>
                  </a:rPr>
                  <a:t>r</a:t>
                </a:r>
                <a:r>
                  <a:rPr lang="en-US" sz="1200" dirty="0"/>
                  <a:t> – </a:t>
                </a:r>
                <a:r>
                  <a:rPr lang="ru-RU" sz="1200" dirty="0"/>
                  <a:t>сумма купонных выплат в год</a:t>
                </a:r>
              </a:p>
              <a:p>
                <a:pPr>
                  <a:spcAft>
                    <a:spcPts val="600"/>
                  </a:spcAft>
                </a:pPr>
                <a:r>
                  <a:rPr lang="en-US" sz="1200" i="1" dirty="0">
                    <a:latin typeface="Times New Roman" panose="02020603050405020304" pitchFamily="18" charset="0"/>
                    <a:cs typeface="Times New Roman" panose="02020603050405020304" pitchFamily="18" charset="0"/>
                  </a:rPr>
                  <a:t>t</a:t>
                </a:r>
                <a:r>
                  <a:rPr lang="en-US" sz="1200" dirty="0"/>
                  <a:t> – </a:t>
                </a:r>
                <a:r>
                  <a:rPr lang="ru-RU" sz="1200" dirty="0"/>
                  <a:t>количество лет до погашения</a:t>
                </a:r>
              </a:p>
              <a:p>
                <a:pPr>
                  <a:spcAft>
                    <a:spcPts val="600"/>
                  </a:spcAft>
                </a:pPr>
                <a:endParaRPr lang="ru-RU" sz="1200" dirty="0"/>
              </a:p>
              <a:p>
                <a:pPr>
                  <a:spcAft>
                    <a:spcPts val="600"/>
                  </a:spcAft>
                </a:pPr>
                <a:r>
                  <a:rPr lang="ru-RU" sz="1200" dirty="0"/>
                  <a:t>С учетом инфляции:</a:t>
                </a:r>
              </a:p>
              <a:p>
                <a:pPr algn="ctr">
                  <a:spcAft>
                    <a:spcPts val="600"/>
                  </a:spcAft>
                </a:pPr>
                <a:r>
                  <a:rPr lang="en-US" b="0" u="none" strike="noStrike" dirty="0">
                    <a:solidFill>
                      <a:srgbClr val="000000"/>
                    </a:solidFill>
                    <a:effectLst/>
                    <a:latin typeface="Times New Roman" panose="02020603050405020304" pitchFamily="18" charset="0"/>
                    <a:cs typeface="Times New Roman" panose="02020603050405020304" pitchFamily="18" charset="0"/>
                  </a:rPr>
                  <a:t>(1</a:t>
                </a:r>
                <a:r>
                  <a:rPr lang="en-US" b="0" i="1" u="none" strike="noStrike" dirty="0">
                    <a:solidFill>
                      <a:srgbClr val="000000"/>
                    </a:solidFill>
                    <a:effectLst/>
                    <a:latin typeface="Times New Roman" panose="02020603050405020304" pitchFamily="18" charset="0"/>
                    <a:cs typeface="Times New Roman" panose="02020603050405020304" pitchFamily="18" charset="0"/>
                  </a:rPr>
                  <a:t>+YTM</a:t>
                </a:r>
                <a:r>
                  <a:rPr lang="en-US" i="1" baseline="-25000" dirty="0">
                    <a:latin typeface="Times New Roman" panose="02020603050405020304" pitchFamily="18" charset="0"/>
                    <a:cs typeface="Times New Roman" panose="02020603050405020304" pitchFamily="18" charset="0"/>
                  </a:rPr>
                  <a:t>nominal</a:t>
                </a:r>
                <a:r>
                  <a:rPr lang="en-US" b="0" u="none" strike="noStrike" dirty="0">
                    <a:solidFill>
                      <a:srgbClr val="000000"/>
                    </a:solidFill>
                    <a:effectLst/>
                    <a:latin typeface="Times New Roman" panose="02020603050405020304" pitchFamily="18" charset="0"/>
                    <a:cs typeface="Times New Roman" panose="02020603050405020304" pitchFamily="18" charset="0"/>
                  </a:rPr>
                  <a:t>)</a:t>
                </a:r>
                <a:r>
                  <a:rPr lang="en-US" b="0" i="1" u="none" strike="noStrike" dirty="0">
                    <a:solidFill>
                      <a:srgbClr val="000000"/>
                    </a:solidFill>
                    <a:effectLst/>
                    <a:latin typeface="Times New Roman" panose="02020603050405020304" pitchFamily="18" charset="0"/>
                    <a:cs typeface="Times New Roman" panose="02020603050405020304" pitchFamily="18" charset="0"/>
                  </a:rPr>
                  <a:t>=</a:t>
                </a:r>
                <a:r>
                  <a:rPr lang="en-US" b="0" u="none" strike="noStrike" dirty="0">
                    <a:solidFill>
                      <a:srgbClr val="000000"/>
                    </a:solidFill>
                    <a:effectLst/>
                    <a:latin typeface="Times New Roman" panose="02020603050405020304" pitchFamily="18" charset="0"/>
                    <a:cs typeface="Times New Roman" panose="02020603050405020304" pitchFamily="18" charset="0"/>
                  </a:rPr>
                  <a:t>(1</a:t>
                </a:r>
                <a:r>
                  <a:rPr lang="en-US" b="0" i="1" u="none" strike="noStrike" dirty="0">
                    <a:solidFill>
                      <a:srgbClr val="000000"/>
                    </a:solidFill>
                    <a:effectLst/>
                    <a:latin typeface="Times New Roman" panose="02020603050405020304" pitchFamily="18" charset="0"/>
                    <a:cs typeface="Times New Roman" panose="02020603050405020304" pitchFamily="18" charset="0"/>
                  </a:rPr>
                  <a:t>+YTM</a:t>
                </a:r>
                <a:r>
                  <a:rPr lang="en-US" b="0" i="1" u="none" strike="noStrike" baseline="-25000" dirty="0">
                    <a:solidFill>
                      <a:srgbClr val="000000"/>
                    </a:solidFill>
                    <a:effectLst/>
                    <a:latin typeface="Times New Roman" panose="02020603050405020304" pitchFamily="18" charset="0"/>
                    <a:cs typeface="Times New Roman" panose="02020603050405020304" pitchFamily="18" charset="0"/>
                  </a:rPr>
                  <a:t>real</a:t>
                </a:r>
                <a:r>
                  <a:rPr lang="en-US" b="0" u="none" strike="noStrike" dirty="0">
                    <a:solidFill>
                      <a:srgbClr val="000000"/>
                    </a:solidFill>
                    <a:effectLst/>
                    <a:latin typeface="Times New Roman" panose="02020603050405020304" pitchFamily="18" charset="0"/>
                    <a:cs typeface="Times New Roman" panose="02020603050405020304" pitchFamily="18" charset="0"/>
                  </a:rPr>
                  <a:t>)</a:t>
                </a:r>
                <a:r>
                  <a:rPr lang="en-US" u="none" strike="noStrike" dirty="0">
                    <a:solidFill>
                      <a:srgbClr val="000000"/>
                    </a:solidFill>
                    <a:effectLst/>
                    <a:latin typeface="Times New Roman" panose="02020603050405020304" pitchFamily="18" charset="0"/>
                    <a:cs typeface="Times New Roman" panose="02020603050405020304" pitchFamily="18" charset="0"/>
                  </a:rPr>
                  <a:t>×</a:t>
                </a:r>
                <a:r>
                  <a:rPr lang="en-US" b="0" u="none" strike="noStrike" dirty="0">
                    <a:solidFill>
                      <a:srgbClr val="000000"/>
                    </a:solidFill>
                    <a:effectLst/>
                    <a:latin typeface="Times New Roman" panose="02020603050405020304" pitchFamily="18" charset="0"/>
                    <a:cs typeface="Times New Roman" panose="02020603050405020304" pitchFamily="18" charset="0"/>
                  </a:rPr>
                  <a:t>(1+Inflation_Rate)</a:t>
                </a:r>
                <a:endParaRPr lang="en-US" sz="11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97FA7D2B-4A48-4945-A15D-CEE6C9E41439}"/>
                  </a:ext>
                </a:extLst>
              </p:cNvPr>
              <p:cNvSpPr txBox="1">
                <a:spLocks noRot="1" noChangeAspect="1" noMove="1" noResize="1" noEditPoints="1" noAdjustHandles="1" noChangeArrowheads="1" noChangeShapeType="1" noTextEdit="1"/>
              </p:cNvSpPr>
              <p:nvPr/>
            </p:nvSpPr>
            <p:spPr>
              <a:xfrm>
                <a:off x="500550" y="1086233"/>
                <a:ext cx="8520599" cy="287258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72498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Облигации</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086233"/>
            <a:ext cx="8520599" cy="3662541"/>
          </a:xfrm>
          <a:prstGeom prst="rect">
            <a:avLst/>
          </a:prstGeom>
          <a:noFill/>
        </p:spPr>
        <p:txBody>
          <a:bodyPr wrap="square" rtlCol="0">
            <a:spAutoFit/>
          </a:bodyPr>
          <a:lstStyle/>
          <a:p>
            <a:pPr>
              <a:spcAft>
                <a:spcPts val="600"/>
              </a:spcAft>
            </a:pPr>
            <a:r>
              <a:rPr lang="ru-RU" sz="1200" b="1" dirty="0"/>
              <a:t>Выгоды:</a:t>
            </a:r>
          </a:p>
          <a:p>
            <a:pPr marL="171450" indent="-171450">
              <a:spcAft>
                <a:spcPts val="600"/>
              </a:spcAft>
              <a:buFont typeface="Arial" panose="020B0604020202020204" pitchFamily="34" charset="0"/>
              <a:buChar char="•"/>
            </a:pPr>
            <a:r>
              <a:rPr lang="ru-RU" sz="1200" b="1" dirty="0"/>
              <a:t>Предсказуемость дохода:</a:t>
            </a:r>
            <a:r>
              <a:rPr lang="ru-RU" sz="1200" dirty="0"/>
              <a:t> Облигации обеспечивают регулярные процентные выплаты, что делает их привлекательными для инвесторов, ищущих стабильный доход.</a:t>
            </a:r>
          </a:p>
          <a:p>
            <a:pPr marL="171450" indent="-171450">
              <a:spcAft>
                <a:spcPts val="600"/>
              </a:spcAft>
              <a:buFont typeface="Arial" panose="020B0604020202020204" pitchFamily="34" charset="0"/>
              <a:buChar char="•"/>
            </a:pPr>
            <a:r>
              <a:rPr lang="ru-RU" sz="1200" b="1" dirty="0"/>
              <a:t>Сохранение капитала:</a:t>
            </a:r>
            <a:r>
              <a:rPr lang="ru-RU" sz="1200" dirty="0"/>
              <a:t> По истечении срока действия облигации инвестор получает номинальную стоимость обратно, что помогает сохранить первоначальные инвестиции.</a:t>
            </a:r>
          </a:p>
          <a:p>
            <a:pPr marL="171450" indent="-171450">
              <a:spcAft>
                <a:spcPts val="600"/>
              </a:spcAft>
              <a:buFont typeface="Arial" panose="020B0604020202020204" pitchFamily="34" charset="0"/>
              <a:buChar char="•"/>
            </a:pPr>
            <a:r>
              <a:rPr lang="ru-RU" sz="1200" b="1" dirty="0"/>
              <a:t>Диверсификация:</a:t>
            </a:r>
            <a:r>
              <a:rPr lang="ru-RU" sz="1200" dirty="0"/>
              <a:t> Облигации могут использоваться для диверсификации инвестиционного портфеля и снижения общего риска.</a:t>
            </a:r>
          </a:p>
          <a:p>
            <a:pPr>
              <a:spcAft>
                <a:spcPts val="600"/>
              </a:spcAft>
            </a:pPr>
            <a:r>
              <a:rPr lang="ru-RU" sz="1200" b="1" dirty="0"/>
              <a:t>Риски:</a:t>
            </a:r>
          </a:p>
          <a:p>
            <a:pPr marL="171450" indent="-171450">
              <a:spcAft>
                <a:spcPts val="600"/>
              </a:spcAft>
              <a:buFont typeface="Arial" panose="020B0604020202020204" pitchFamily="34" charset="0"/>
              <a:buChar char="•"/>
            </a:pPr>
            <a:r>
              <a:rPr lang="ru-RU" sz="1200" b="1" dirty="0"/>
              <a:t>Кредитный риск:</a:t>
            </a:r>
            <a:r>
              <a:rPr lang="ru-RU" sz="1200" dirty="0"/>
              <a:t> Эмитент может не выполнить свои обязательства по выплате купонных платежей или возврату номинальной стоимости (дефолт).</a:t>
            </a:r>
          </a:p>
          <a:p>
            <a:pPr marL="171450" indent="-171450">
              <a:spcAft>
                <a:spcPts val="600"/>
              </a:spcAft>
              <a:buFont typeface="Arial" panose="020B0604020202020204" pitchFamily="34" charset="0"/>
              <a:buChar char="•"/>
            </a:pPr>
            <a:r>
              <a:rPr lang="ru-RU" sz="1200" b="1" dirty="0"/>
              <a:t>Процентный риск:</a:t>
            </a:r>
            <a:r>
              <a:rPr lang="ru-RU" sz="1200" dirty="0"/>
              <a:t> Рыночная стоимость облигаций может снижаться при повышении рыночных процентных ставок.</a:t>
            </a:r>
          </a:p>
          <a:p>
            <a:pPr marL="171450" indent="-171450">
              <a:spcAft>
                <a:spcPts val="600"/>
              </a:spcAft>
              <a:buFont typeface="Arial" panose="020B0604020202020204" pitchFamily="34" charset="0"/>
              <a:buChar char="•"/>
            </a:pPr>
            <a:r>
              <a:rPr lang="ru-RU" sz="1200" b="1" dirty="0"/>
              <a:t>Инфляционный риск:</a:t>
            </a:r>
            <a:r>
              <a:rPr lang="ru-RU" sz="1200" dirty="0"/>
              <a:t> Реальная стоимость купонных выплат и номинальной стоимости может снижаться из-за инфляции.</a:t>
            </a:r>
          </a:p>
          <a:p>
            <a:pPr marL="171450" indent="-171450">
              <a:spcAft>
                <a:spcPts val="600"/>
              </a:spcAft>
              <a:buFont typeface="Arial" panose="020B0604020202020204" pitchFamily="34" charset="0"/>
              <a:buChar char="•"/>
            </a:pPr>
            <a:r>
              <a:rPr lang="ru-RU" sz="1200" b="1" dirty="0"/>
              <a:t>Рыночный риск:</a:t>
            </a:r>
            <a:r>
              <a:rPr lang="ru-RU" sz="1200" dirty="0"/>
              <a:t> Рыночная стоимость облигаций может колебаться в зависимости от экономических условий, изменения процентных ставок и других факторов.</a:t>
            </a:r>
            <a:endParaRPr lang="en-US" sz="1200" dirty="0"/>
          </a:p>
        </p:txBody>
      </p:sp>
    </p:spTree>
    <p:extLst>
      <p:ext uri="{BB962C8B-B14F-4D97-AF65-F5344CB8AC3E}">
        <p14:creationId xmlns:p14="http://schemas.microsoft.com/office/powerpoint/2010/main" val="2715642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Фьючерсы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7990260" cy="3477875"/>
          </a:xfrm>
          <a:prstGeom prst="rect">
            <a:avLst/>
          </a:prstGeom>
          <a:noFill/>
        </p:spPr>
        <p:txBody>
          <a:bodyPr wrap="square" rtlCol="0">
            <a:spAutoFit/>
          </a:bodyPr>
          <a:lstStyle/>
          <a:p>
            <a:pPr>
              <a:spcAft>
                <a:spcPts val="1200"/>
              </a:spcAft>
            </a:pPr>
            <a:r>
              <a:rPr lang="ru-RU" sz="1200" dirty="0"/>
              <a:t>Финансовые контракты, обязывающие покупателя приобрести, а продавца продать определённый актив в установленную дату в будущем по заранее оговорённой цене.</a:t>
            </a:r>
            <a:endParaRPr lang="ru-RU" sz="1200" b="1" dirty="0"/>
          </a:p>
          <a:p>
            <a:pPr marL="285750" indent="-285750">
              <a:spcAft>
                <a:spcPts val="1200"/>
              </a:spcAft>
              <a:buFont typeface="Arial" panose="020B0604020202020204" pitchFamily="34" charset="0"/>
              <a:buChar char="•"/>
            </a:pPr>
            <a:r>
              <a:rPr lang="ru-RU" sz="1200" b="1" dirty="0"/>
              <a:t>Стандартизация:</a:t>
            </a:r>
            <a:br>
              <a:rPr lang="ru-RU" sz="1200" dirty="0"/>
            </a:br>
            <a:r>
              <a:rPr lang="ru-RU" sz="1200" dirty="0"/>
              <a:t>Фьючерсные контракты стандартизированы по объёму, сроку действия и другим параметрам, что обеспечивает их ликвидность и возможность торговли на бирже.</a:t>
            </a:r>
          </a:p>
          <a:p>
            <a:pPr marL="285750" indent="-285750">
              <a:spcAft>
                <a:spcPts val="1200"/>
              </a:spcAft>
              <a:buFont typeface="Arial" panose="020B0604020202020204" pitchFamily="34" charset="0"/>
              <a:buChar char="•"/>
            </a:pPr>
            <a:r>
              <a:rPr lang="ru-RU" sz="1200" b="1" dirty="0"/>
              <a:t>Маржинальные требования:</a:t>
            </a:r>
            <a:br>
              <a:rPr lang="ru-RU" sz="1200" b="1" dirty="0"/>
            </a:br>
            <a:r>
              <a:rPr lang="ru-RU" sz="1200" dirty="0"/>
              <a:t>Участники фьючерсных рынков должны внести маржинальный депозит, который служит залогом для выполнения обязательств по контракту. Маржа обеспечивает покрытие потенциальных убытков.</a:t>
            </a:r>
          </a:p>
          <a:p>
            <a:pPr marL="285750" indent="-285750">
              <a:spcAft>
                <a:spcPts val="1200"/>
              </a:spcAft>
              <a:buFont typeface="Arial" panose="020B0604020202020204" pitchFamily="34" charset="0"/>
              <a:buChar char="•"/>
            </a:pPr>
            <a:r>
              <a:rPr lang="ru-RU" sz="1200" b="1" dirty="0"/>
              <a:t>Расчёт и поставка:</a:t>
            </a:r>
            <a:br>
              <a:rPr lang="ru-RU" sz="1200" b="1" dirty="0"/>
            </a:br>
            <a:r>
              <a:rPr lang="ru-RU" sz="1200" dirty="0"/>
              <a:t>По фьючерсным контрактам могут быть предусмотрены физическая поставка актива или денежный расчёт. Большинство финансовых фьючерсов завершается денежным расчётом.</a:t>
            </a:r>
          </a:p>
          <a:p>
            <a:pPr marL="285750" indent="-285750">
              <a:spcAft>
                <a:spcPts val="1200"/>
              </a:spcAft>
              <a:buFont typeface="Arial" panose="020B0604020202020204" pitchFamily="34" charset="0"/>
              <a:buChar char="•"/>
            </a:pPr>
            <a:r>
              <a:rPr lang="ru-RU" sz="1200" b="1" dirty="0"/>
              <a:t>Хеджирование и спекуляции:</a:t>
            </a:r>
            <a:br>
              <a:rPr lang="ru-RU" sz="1200" b="1" dirty="0"/>
            </a:br>
            <a:r>
              <a:rPr lang="ru-RU" sz="1200" dirty="0"/>
              <a:t>Фьючерсы используются для хеджирования рисков и спекуляций на движении цен. </a:t>
            </a:r>
            <a:r>
              <a:rPr lang="ru-RU" sz="1200" dirty="0" err="1"/>
              <a:t>Хеджеры</a:t>
            </a:r>
            <a:r>
              <a:rPr lang="ru-RU" sz="1200" dirty="0"/>
              <a:t> используют фьючерсы для защиты от неблагоприятных изменений цен, а спекулянты стремятся получить прибыль от ценовых колебаний.</a:t>
            </a:r>
            <a:endParaRPr lang="en-US" sz="1200" dirty="0"/>
          </a:p>
        </p:txBody>
      </p:sp>
    </p:spTree>
    <p:extLst>
      <p:ext uri="{BB962C8B-B14F-4D97-AF65-F5344CB8AC3E}">
        <p14:creationId xmlns:p14="http://schemas.microsoft.com/office/powerpoint/2010/main" val="3929382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Фьючерсы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8520600" cy="3908762"/>
          </a:xfrm>
          <a:prstGeom prst="rect">
            <a:avLst/>
          </a:prstGeom>
          <a:noFill/>
        </p:spPr>
        <p:txBody>
          <a:bodyPr wrap="square" rtlCol="0">
            <a:spAutoFit/>
          </a:bodyPr>
          <a:lstStyle/>
          <a:p>
            <a:pPr>
              <a:spcAft>
                <a:spcPts val="600"/>
              </a:spcAft>
            </a:pPr>
            <a:r>
              <a:rPr lang="ru-RU" sz="1100" b="1" dirty="0"/>
              <a:t>Использование:</a:t>
            </a:r>
          </a:p>
          <a:p>
            <a:pPr marL="171450" indent="-171450">
              <a:spcAft>
                <a:spcPts val="600"/>
              </a:spcAft>
              <a:buFont typeface="Arial" panose="020B0604020202020204" pitchFamily="34" charset="0"/>
              <a:buChar char="•"/>
            </a:pPr>
            <a:r>
              <a:rPr lang="ru-RU" sz="1100" b="1" dirty="0"/>
              <a:t>Хеджирование:</a:t>
            </a:r>
            <a:r>
              <a:rPr lang="ru-RU" sz="1100" dirty="0"/>
              <a:t> Потребитель нефти, например авиакомпания, может использовать фьючерсные контракты на нефть для хеджирования против будущих увеличений цен на топливо. Заключив фьючерсный контракт, авиакомпания фиксирует цену на нефть и защищает себя от риска роста цен.</a:t>
            </a:r>
          </a:p>
          <a:p>
            <a:pPr marL="171450" indent="-171450">
              <a:spcAft>
                <a:spcPts val="600"/>
              </a:spcAft>
              <a:buFont typeface="Arial" panose="020B0604020202020204" pitchFamily="34" charset="0"/>
              <a:buChar char="•"/>
            </a:pPr>
            <a:r>
              <a:rPr lang="ru-RU" sz="1100" b="1" dirty="0"/>
              <a:t>Спекуляции:</a:t>
            </a:r>
            <a:r>
              <a:rPr lang="ru-RU" sz="1100" dirty="0"/>
              <a:t> Трейдер может купить фьючерсные контракты на золото, ожидая, что цена на золото вырастет. Если цена действительно вырастет, трейдер может продать контракты с прибылью.</a:t>
            </a:r>
          </a:p>
          <a:p>
            <a:pPr>
              <a:spcAft>
                <a:spcPts val="600"/>
              </a:spcAft>
            </a:pPr>
            <a:r>
              <a:rPr lang="ru-RU" sz="1100" b="1" dirty="0"/>
              <a:t>Преимущества:</a:t>
            </a:r>
          </a:p>
          <a:p>
            <a:pPr marL="171450" indent="-171450">
              <a:spcAft>
                <a:spcPts val="600"/>
              </a:spcAft>
              <a:buFont typeface="Arial" panose="020B0604020202020204" pitchFamily="34" charset="0"/>
              <a:buChar char="•"/>
            </a:pPr>
            <a:r>
              <a:rPr lang="ru-RU" sz="1100" b="1" dirty="0"/>
              <a:t>Хеджирование:</a:t>
            </a:r>
            <a:r>
              <a:rPr lang="ru-RU" sz="1100" dirty="0"/>
              <a:t> Фьючерсы позволяют участникам рынка защитить себя от неблагоприятных ценовых изменений.</a:t>
            </a:r>
          </a:p>
          <a:p>
            <a:pPr marL="171450" indent="-171450">
              <a:spcAft>
                <a:spcPts val="600"/>
              </a:spcAft>
              <a:buFont typeface="Arial" panose="020B0604020202020204" pitchFamily="34" charset="0"/>
              <a:buChar char="•"/>
            </a:pPr>
            <a:r>
              <a:rPr lang="ru-RU" sz="1100" b="1" dirty="0"/>
              <a:t>Высокая ликвидность: </a:t>
            </a:r>
            <a:r>
              <a:rPr lang="ru-RU" sz="1100" dirty="0"/>
              <a:t>Фьючерсные рынки, как правило, имеют высокую ликвидность, что облегчает покупку и продажу контрактов.</a:t>
            </a:r>
          </a:p>
          <a:p>
            <a:pPr marL="171450" indent="-171450">
              <a:spcAft>
                <a:spcPts val="600"/>
              </a:spcAft>
              <a:buFont typeface="Arial" panose="020B0604020202020204" pitchFamily="34" charset="0"/>
              <a:buChar char="•"/>
            </a:pPr>
            <a:r>
              <a:rPr lang="ru-RU" sz="1100" b="1" dirty="0" err="1"/>
              <a:t>Леверидж</a:t>
            </a:r>
            <a:r>
              <a:rPr lang="ru-RU" sz="1100" b="1" dirty="0"/>
              <a:t>:</a:t>
            </a:r>
            <a:r>
              <a:rPr lang="ru-RU" sz="1100" dirty="0"/>
              <a:t> Возможность использования маржи позволяет трейдерам контролировать большие объёмы активов с относительно небольшими инвестициями.</a:t>
            </a:r>
          </a:p>
          <a:p>
            <a:pPr>
              <a:spcAft>
                <a:spcPts val="600"/>
              </a:spcAft>
            </a:pPr>
            <a:r>
              <a:rPr lang="ru-RU" sz="1100" b="1" dirty="0"/>
              <a:t>Риски:</a:t>
            </a:r>
            <a:endParaRPr lang="ru-RU" sz="1100" dirty="0"/>
          </a:p>
          <a:p>
            <a:pPr marL="171450" indent="-171450">
              <a:spcAft>
                <a:spcPts val="600"/>
              </a:spcAft>
              <a:buFont typeface="Arial" panose="020B0604020202020204" pitchFamily="34" charset="0"/>
              <a:buChar char="•"/>
            </a:pPr>
            <a:r>
              <a:rPr lang="ru-RU" sz="1100" b="1" dirty="0"/>
              <a:t>Высокая волатильность:</a:t>
            </a:r>
            <a:r>
              <a:rPr lang="ru-RU" sz="1100" dirty="0"/>
              <a:t> Цены на фьючерсные контракты могут сильно колебаться, что может привести к значительным убыткам.</a:t>
            </a:r>
          </a:p>
          <a:p>
            <a:pPr marL="171450" indent="-171450">
              <a:spcAft>
                <a:spcPts val="600"/>
              </a:spcAft>
              <a:buFont typeface="Arial" panose="020B0604020202020204" pitchFamily="34" charset="0"/>
              <a:buChar char="•"/>
            </a:pPr>
            <a:r>
              <a:rPr lang="ru-RU" sz="1100" b="1" dirty="0"/>
              <a:t>Маржинальные требования: </a:t>
            </a:r>
            <a:r>
              <a:rPr lang="ru-RU" sz="1100" dirty="0"/>
              <a:t>Участники рынка обязаны поддерживать минимальный уровень маржи, что может привести к </a:t>
            </a:r>
            <a:r>
              <a:rPr lang="ru-RU" sz="1100" dirty="0" err="1"/>
              <a:t>маржин-коллу</a:t>
            </a:r>
            <a:r>
              <a:rPr lang="ru-RU" sz="1100" dirty="0"/>
              <a:t> (требованию внести дополнительные средства) в случае неблагоприятных изменений цен.</a:t>
            </a:r>
          </a:p>
          <a:p>
            <a:pPr marL="171450" indent="-171450">
              <a:spcAft>
                <a:spcPts val="600"/>
              </a:spcAft>
              <a:buFont typeface="Arial" panose="020B0604020202020204" pitchFamily="34" charset="0"/>
              <a:buChar char="•"/>
            </a:pPr>
            <a:r>
              <a:rPr lang="ru-RU" sz="1100" b="1" dirty="0"/>
              <a:t>Сложность: </a:t>
            </a:r>
            <a:r>
              <a:rPr lang="ru-RU" sz="1100" dirty="0"/>
              <a:t>Торговля фьючерсами требует глубокого понимания рынка и стратегий управления рисками.</a:t>
            </a:r>
            <a:endParaRPr lang="en-US" sz="1100" dirty="0"/>
          </a:p>
        </p:txBody>
      </p:sp>
    </p:spTree>
    <p:extLst>
      <p:ext uri="{BB962C8B-B14F-4D97-AF65-F5344CB8AC3E}">
        <p14:creationId xmlns:p14="http://schemas.microsoft.com/office/powerpoint/2010/main" val="182108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5"/>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Маршрут вебинара</a:t>
            </a:r>
            <a:endParaRPr/>
          </a:p>
        </p:txBody>
      </p:sp>
      <p:sp>
        <p:nvSpPr>
          <p:cNvPr id="284" name="Google Shape;284;p65"/>
          <p:cNvSpPr/>
          <p:nvPr/>
        </p:nvSpPr>
        <p:spPr>
          <a:xfrm>
            <a:off x="680150" y="1521159"/>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a:solidFill>
                  <a:schemeClr val="dk1"/>
                </a:solidFill>
                <a:latin typeface="Roboto"/>
                <a:ea typeface="Roboto"/>
                <a:cs typeface="Roboto"/>
                <a:sym typeface="Roboto"/>
              </a:rPr>
              <a:t>1. Знакомство</a:t>
            </a:r>
            <a:endParaRPr sz="1300">
              <a:solidFill>
                <a:schemeClr val="dk1"/>
              </a:solidFill>
              <a:latin typeface="Roboto"/>
              <a:ea typeface="Roboto"/>
              <a:cs typeface="Roboto"/>
              <a:sym typeface="Roboto"/>
            </a:endParaRPr>
          </a:p>
        </p:txBody>
      </p:sp>
      <p:sp>
        <p:nvSpPr>
          <p:cNvPr id="285" name="Google Shape;285;p65"/>
          <p:cNvSpPr/>
          <p:nvPr/>
        </p:nvSpPr>
        <p:spPr>
          <a:xfrm>
            <a:off x="680150" y="2011624"/>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Clr>
                <a:schemeClr val="dk1"/>
              </a:buClr>
              <a:buSzPts val="1100"/>
              <a:buFont typeface="Arial"/>
              <a:buNone/>
            </a:pPr>
            <a:r>
              <a:rPr lang="ru" sz="1500" dirty="0">
                <a:solidFill>
                  <a:schemeClr val="dk1"/>
                </a:solidFill>
                <a:latin typeface="Roboto"/>
                <a:ea typeface="Roboto"/>
                <a:cs typeface="Roboto"/>
                <a:sym typeface="Roboto"/>
              </a:rPr>
              <a:t>2. О курсе</a:t>
            </a:r>
            <a:endParaRPr sz="1300" dirty="0">
              <a:solidFill>
                <a:schemeClr val="dk1"/>
              </a:solidFill>
              <a:latin typeface="Roboto"/>
              <a:ea typeface="Roboto"/>
              <a:cs typeface="Roboto"/>
              <a:sym typeface="Roboto"/>
            </a:endParaRPr>
          </a:p>
        </p:txBody>
      </p:sp>
      <p:sp>
        <p:nvSpPr>
          <p:cNvPr id="287" name="Google Shape;287;p65"/>
          <p:cNvSpPr/>
          <p:nvPr/>
        </p:nvSpPr>
        <p:spPr>
          <a:xfrm>
            <a:off x="680150" y="2502089"/>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dirty="0">
                <a:solidFill>
                  <a:schemeClr val="dk1"/>
                </a:solidFill>
                <a:latin typeface="Roboto"/>
                <a:ea typeface="Roboto"/>
                <a:cs typeface="Roboto"/>
                <a:sym typeface="Roboto"/>
              </a:rPr>
              <a:t>3. Что будем осваивать</a:t>
            </a:r>
            <a:endParaRPr sz="1500" dirty="0">
              <a:solidFill>
                <a:schemeClr val="dk1"/>
              </a:solidFill>
              <a:latin typeface="Roboto"/>
              <a:ea typeface="Roboto"/>
              <a:cs typeface="Roboto"/>
              <a:sym typeface="Roboto"/>
            </a:endParaRPr>
          </a:p>
        </p:txBody>
      </p:sp>
      <p:sp>
        <p:nvSpPr>
          <p:cNvPr id="288" name="Google Shape;288;p65"/>
          <p:cNvSpPr/>
          <p:nvPr/>
        </p:nvSpPr>
        <p:spPr>
          <a:xfrm>
            <a:off x="680150" y="2992554"/>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dirty="0">
                <a:solidFill>
                  <a:schemeClr val="dk1"/>
                </a:solidFill>
                <a:latin typeface="Roboto"/>
                <a:ea typeface="Roboto"/>
                <a:cs typeface="Roboto"/>
                <a:sym typeface="Roboto"/>
              </a:rPr>
              <a:t>4. Какие бывают рынки</a:t>
            </a:r>
            <a:endParaRPr sz="1300" dirty="0">
              <a:solidFill>
                <a:schemeClr val="dk1"/>
              </a:solidFill>
              <a:latin typeface="Roboto"/>
              <a:ea typeface="Roboto"/>
              <a:cs typeface="Roboto"/>
              <a:sym typeface="Roboto"/>
            </a:endParaRPr>
          </a:p>
        </p:txBody>
      </p:sp>
      <p:sp>
        <p:nvSpPr>
          <p:cNvPr id="11" name="Google Shape;288;p65">
            <a:extLst>
              <a:ext uri="{FF2B5EF4-FFF2-40B4-BE49-F238E27FC236}">
                <a16:creationId xmlns:a16="http://schemas.microsoft.com/office/drawing/2014/main" id="{E70A6281-3704-B54B-BD03-7CD165FF9994}"/>
              </a:ext>
            </a:extLst>
          </p:cNvPr>
          <p:cNvSpPr/>
          <p:nvPr/>
        </p:nvSpPr>
        <p:spPr>
          <a:xfrm>
            <a:off x="680150" y="3973485"/>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dirty="0">
                <a:solidFill>
                  <a:schemeClr val="dk1"/>
                </a:solidFill>
                <a:latin typeface="Roboto"/>
                <a:ea typeface="Roboto"/>
                <a:cs typeface="Roboto"/>
                <a:sym typeface="Roboto"/>
              </a:rPr>
              <a:t>6. Участники рынка</a:t>
            </a:r>
            <a:endParaRPr sz="1300"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F546CF15-E72E-E64E-B624-46A6D7BEEE65}"/>
              </a:ext>
            </a:extLst>
          </p:cNvPr>
          <p:cNvPicPr>
            <a:picLocks noChangeAspect="1"/>
          </p:cNvPicPr>
          <p:nvPr/>
        </p:nvPicPr>
        <p:blipFill rotWithShape="1">
          <a:blip r:embed="rId3"/>
          <a:srcRect r="5863"/>
          <a:stretch/>
        </p:blipFill>
        <p:spPr>
          <a:xfrm>
            <a:off x="4760850" y="1521159"/>
            <a:ext cx="4260300" cy="2828526"/>
          </a:xfrm>
          <a:prstGeom prst="rect">
            <a:avLst/>
          </a:prstGeom>
        </p:spPr>
      </p:pic>
      <p:sp>
        <p:nvSpPr>
          <p:cNvPr id="9" name="Google Shape;288;p65">
            <a:extLst>
              <a:ext uri="{FF2B5EF4-FFF2-40B4-BE49-F238E27FC236}">
                <a16:creationId xmlns:a16="http://schemas.microsoft.com/office/drawing/2014/main" id="{B8A19F2F-C743-464F-8762-9C07EB9AB14B}"/>
              </a:ext>
            </a:extLst>
          </p:cNvPr>
          <p:cNvSpPr/>
          <p:nvPr/>
        </p:nvSpPr>
        <p:spPr>
          <a:xfrm>
            <a:off x="680150" y="3483019"/>
            <a:ext cx="3384900" cy="3762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dirty="0">
                <a:solidFill>
                  <a:schemeClr val="dk1"/>
                </a:solidFill>
                <a:latin typeface="Roboto"/>
                <a:ea typeface="Roboto"/>
                <a:cs typeface="Roboto"/>
                <a:sym typeface="Roboto"/>
              </a:rPr>
              <a:t>5. Какие бывают инструменты</a:t>
            </a:r>
            <a:endParaRPr sz="1300" dirty="0">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63495"/>
            <a:ext cx="8520600" cy="4078039"/>
          </a:xfrm>
          <a:prstGeom prst="rect">
            <a:avLst/>
          </a:prstGeom>
          <a:noFill/>
        </p:spPr>
        <p:txBody>
          <a:bodyPr wrap="square" rtlCol="0">
            <a:spAutoFit/>
          </a:bodyPr>
          <a:lstStyle/>
          <a:p>
            <a:pPr>
              <a:spcAft>
                <a:spcPts val="600"/>
              </a:spcAft>
            </a:pPr>
            <a:r>
              <a:rPr lang="ru-RU" sz="1100" dirty="0"/>
              <a:t>Финансовые контракты, которые предоставляют владельцу право, но не обязательство, купить или продать базовый актив по заранее установленной цене до или на определённую дату в будущем. Опционы широко используются для хеджирования рисков, спекуляций и арбитража на финансовых рынках.</a:t>
            </a:r>
          </a:p>
          <a:p>
            <a:pPr>
              <a:spcAft>
                <a:spcPts val="600"/>
              </a:spcAft>
            </a:pPr>
            <a:r>
              <a:rPr lang="ru-RU" sz="1100" b="1" dirty="0"/>
              <a:t>Основные типы опционов:</a:t>
            </a:r>
          </a:p>
          <a:p>
            <a:pPr marL="171450" indent="-171450">
              <a:spcAft>
                <a:spcPts val="600"/>
              </a:spcAft>
              <a:buFont typeface="Arial" panose="020B0604020202020204" pitchFamily="34" charset="0"/>
              <a:buChar char="•"/>
            </a:pPr>
            <a:r>
              <a:rPr lang="ru-RU" sz="1100" b="1" dirty="0" err="1"/>
              <a:t>Колл</a:t>
            </a:r>
            <a:r>
              <a:rPr lang="ru-RU" sz="1100" b="1" dirty="0"/>
              <a:t>-опцион (</a:t>
            </a:r>
            <a:r>
              <a:rPr lang="en-US" sz="1100" b="1" dirty="0"/>
              <a:t>Call Option):</a:t>
            </a:r>
            <a:r>
              <a:rPr lang="ru-RU" sz="1100" b="1" dirty="0"/>
              <a:t> </a:t>
            </a:r>
            <a:r>
              <a:rPr lang="ru-RU" sz="1100" dirty="0"/>
              <a:t>Предоставляет владельцу право купить базовый актив по установленной цене (цена исполнения или </a:t>
            </a:r>
            <a:r>
              <a:rPr lang="ru-RU" sz="1100" dirty="0" err="1"/>
              <a:t>страйк</a:t>
            </a:r>
            <a:r>
              <a:rPr lang="ru-RU" sz="1100" dirty="0"/>
              <a:t>) до или на определённую дату. Используется, когда ожидается рост цены базового актива.</a:t>
            </a:r>
          </a:p>
          <a:p>
            <a:pPr marL="171450" indent="-171450">
              <a:spcAft>
                <a:spcPts val="600"/>
              </a:spcAft>
              <a:buFont typeface="Arial" panose="020B0604020202020204" pitchFamily="34" charset="0"/>
              <a:buChar char="•"/>
            </a:pPr>
            <a:r>
              <a:rPr lang="ru-RU" sz="1100" b="1" dirty="0"/>
              <a:t>Пут-опцион (</a:t>
            </a:r>
            <a:r>
              <a:rPr lang="en-US" sz="1100" b="1" dirty="0"/>
              <a:t>Put Option):</a:t>
            </a:r>
            <a:r>
              <a:rPr lang="ru-RU" sz="1100" dirty="0"/>
              <a:t> Предоставляет владельцу право продать базовый актив по установленной цене до или на определённую дату. Используется, когда ожидается снижение цены базового актива.</a:t>
            </a:r>
          </a:p>
          <a:p>
            <a:pPr>
              <a:spcAft>
                <a:spcPts val="600"/>
              </a:spcAft>
            </a:pPr>
            <a:r>
              <a:rPr lang="ru-RU" sz="1100" b="1" dirty="0"/>
              <a:t>Основные характеристики опционов:</a:t>
            </a:r>
          </a:p>
          <a:p>
            <a:pPr marL="171450" indent="-171450">
              <a:spcAft>
                <a:spcPts val="600"/>
              </a:spcAft>
              <a:buFont typeface="Arial" panose="020B0604020202020204" pitchFamily="34" charset="0"/>
              <a:buChar char="•"/>
            </a:pPr>
            <a:r>
              <a:rPr lang="ru-RU" sz="1100" b="1" dirty="0"/>
              <a:t>Цена исполнения (</a:t>
            </a:r>
            <a:r>
              <a:rPr lang="en-US" sz="1100" b="1" dirty="0"/>
              <a:t>Strike Price):</a:t>
            </a:r>
            <a:r>
              <a:rPr lang="ru-RU" sz="1100" b="1" dirty="0"/>
              <a:t> </a:t>
            </a:r>
            <a:r>
              <a:rPr lang="ru-RU" sz="1100" dirty="0"/>
              <a:t>Цена, по которой владелец опциона может купить (для </a:t>
            </a:r>
            <a:r>
              <a:rPr lang="ru-RU" sz="1100" dirty="0" err="1"/>
              <a:t>колл</a:t>
            </a:r>
            <a:r>
              <a:rPr lang="ru-RU" sz="1100" dirty="0"/>
              <a:t>-опциона) или продать (для пут-опциона) базовый актив.</a:t>
            </a:r>
          </a:p>
          <a:p>
            <a:pPr marL="171450" indent="-171450">
              <a:spcAft>
                <a:spcPts val="600"/>
              </a:spcAft>
              <a:buFont typeface="Arial" panose="020B0604020202020204" pitchFamily="34" charset="0"/>
              <a:buChar char="•"/>
            </a:pPr>
            <a:r>
              <a:rPr lang="ru-RU" sz="1100" b="1" dirty="0"/>
              <a:t>Дата истечения (</a:t>
            </a:r>
            <a:r>
              <a:rPr lang="en-US" sz="1100" b="1" dirty="0"/>
              <a:t>Expiration Date):</a:t>
            </a:r>
            <a:r>
              <a:rPr lang="ru-RU" sz="1100" b="1" dirty="0"/>
              <a:t> </a:t>
            </a:r>
            <a:r>
              <a:rPr lang="ru-RU" sz="1100" dirty="0"/>
              <a:t>Дата, до или на которую владелец опциона может использовать своё право на покупку или продажу базового актива.</a:t>
            </a:r>
          </a:p>
          <a:p>
            <a:pPr marL="171450" indent="-171450">
              <a:spcAft>
                <a:spcPts val="600"/>
              </a:spcAft>
              <a:buFont typeface="Arial" panose="020B0604020202020204" pitchFamily="34" charset="0"/>
              <a:buChar char="•"/>
            </a:pPr>
            <a:r>
              <a:rPr lang="ru-RU" sz="1100" b="1" dirty="0"/>
              <a:t>Премия (</a:t>
            </a:r>
            <a:r>
              <a:rPr lang="en-US" sz="1100" b="1" dirty="0"/>
              <a:t>Premium):</a:t>
            </a:r>
            <a:r>
              <a:rPr lang="ru-RU" sz="1100" b="1" dirty="0"/>
              <a:t> </a:t>
            </a:r>
            <a:r>
              <a:rPr lang="ru-RU" sz="1100" dirty="0"/>
              <a:t>Цена, которую покупатель опциона платит продавцу за предоставление права, предусмотренного опционом. Премия зависит от нескольких факторов, включая цену базового актива, цену исполнения, время до истечения опциона и волатильность базового актива.</a:t>
            </a:r>
          </a:p>
          <a:p>
            <a:pPr marL="171450" indent="-171450">
              <a:spcAft>
                <a:spcPts val="600"/>
              </a:spcAft>
              <a:buFont typeface="Arial" panose="020B0604020202020204" pitchFamily="34" charset="0"/>
              <a:buChar char="•"/>
            </a:pPr>
            <a:r>
              <a:rPr lang="ru-RU" sz="1100" b="1" dirty="0"/>
              <a:t>Американский и европейский опционы: </a:t>
            </a:r>
          </a:p>
          <a:p>
            <a:pPr marL="444500" lvl="1" indent="-169863">
              <a:spcAft>
                <a:spcPts val="600"/>
              </a:spcAft>
              <a:buFont typeface="Arial" panose="020B0604020202020204" pitchFamily="34" charset="0"/>
              <a:buChar char="•"/>
            </a:pPr>
            <a:r>
              <a:rPr lang="ru-RU" sz="1100" dirty="0"/>
              <a:t>Американский опцион: Может быть исполнен в любое время до истечения срока.</a:t>
            </a:r>
          </a:p>
          <a:p>
            <a:pPr marL="444500" lvl="1" indent="-169863">
              <a:spcAft>
                <a:spcPts val="600"/>
              </a:spcAft>
              <a:buFont typeface="Arial" panose="020B0604020202020204" pitchFamily="34" charset="0"/>
              <a:buChar char="•"/>
            </a:pPr>
            <a:r>
              <a:rPr lang="ru-RU" sz="1100" dirty="0"/>
              <a:t>Европейский опцион: Может быть исполнен только на дату истечения.</a:t>
            </a:r>
            <a:endParaRPr lang="en-US" sz="1100" dirty="0"/>
          </a:p>
        </p:txBody>
      </p:sp>
    </p:spTree>
    <p:extLst>
      <p:ext uri="{BB962C8B-B14F-4D97-AF65-F5344CB8AC3E}">
        <p14:creationId xmlns:p14="http://schemas.microsoft.com/office/powerpoint/2010/main" val="3486161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310536"/>
            <a:ext cx="8520600" cy="2323713"/>
          </a:xfrm>
          <a:prstGeom prst="rect">
            <a:avLst/>
          </a:prstGeom>
          <a:noFill/>
        </p:spPr>
        <p:txBody>
          <a:bodyPr wrap="square" rtlCol="0">
            <a:spAutoFit/>
          </a:bodyPr>
          <a:lstStyle/>
          <a:p>
            <a:pPr>
              <a:spcAft>
                <a:spcPts val="600"/>
              </a:spcAft>
            </a:pPr>
            <a:r>
              <a:rPr lang="ru-RU" sz="1100" b="1" dirty="0"/>
              <a:t>Преимущества:</a:t>
            </a:r>
          </a:p>
          <a:p>
            <a:pPr marL="171450" indent="-171450">
              <a:spcAft>
                <a:spcPts val="600"/>
              </a:spcAft>
              <a:buFont typeface="Arial" panose="020B0604020202020204" pitchFamily="34" charset="0"/>
              <a:buChar char="•"/>
            </a:pPr>
            <a:r>
              <a:rPr lang="ru-RU" sz="1100" b="1" dirty="0"/>
              <a:t>Гибкость: </a:t>
            </a:r>
            <a:r>
              <a:rPr lang="ru-RU" sz="1100" dirty="0"/>
              <a:t>Опционы предоставляют возможность реализовать различные стратегии хеджирования и спекуляций.</a:t>
            </a:r>
          </a:p>
          <a:p>
            <a:pPr marL="171450" indent="-171450">
              <a:spcAft>
                <a:spcPts val="600"/>
              </a:spcAft>
              <a:buFont typeface="Arial" panose="020B0604020202020204" pitchFamily="34" charset="0"/>
              <a:buChar char="•"/>
            </a:pPr>
            <a:r>
              <a:rPr lang="ru-RU" sz="1100" b="1" dirty="0"/>
              <a:t>Ограничение убытков:</a:t>
            </a:r>
            <a:r>
              <a:rPr lang="ru-RU" sz="1100" dirty="0"/>
              <a:t> Покупатели опционов ограничивают свои потенциальные убытки размером уплаченной премии.</a:t>
            </a:r>
          </a:p>
          <a:p>
            <a:pPr marL="171450" indent="-171450">
              <a:spcAft>
                <a:spcPts val="600"/>
              </a:spcAft>
              <a:buFont typeface="Arial" panose="020B0604020202020204" pitchFamily="34" charset="0"/>
              <a:buChar char="•"/>
            </a:pPr>
            <a:r>
              <a:rPr lang="ru-RU" sz="1100" b="1" dirty="0" err="1"/>
              <a:t>Леверидж</a:t>
            </a:r>
            <a:r>
              <a:rPr lang="ru-RU" sz="1100" b="1" dirty="0"/>
              <a:t>:</a:t>
            </a:r>
            <a:r>
              <a:rPr lang="ru-RU" sz="1100" dirty="0"/>
              <a:t> Опционы позволяют контролировать большие объёмы базового актива с относительно небольшими вложениями.</a:t>
            </a:r>
          </a:p>
          <a:p>
            <a:pPr>
              <a:spcAft>
                <a:spcPts val="600"/>
              </a:spcAft>
            </a:pPr>
            <a:r>
              <a:rPr lang="ru-RU" sz="1100" b="1" dirty="0"/>
              <a:t>Риски:</a:t>
            </a:r>
          </a:p>
          <a:p>
            <a:pPr marL="171450" indent="-171450">
              <a:spcAft>
                <a:spcPts val="600"/>
              </a:spcAft>
              <a:buFont typeface="Arial" panose="020B0604020202020204" pitchFamily="34" charset="0"/>
              <a:buChar char="•"/>
            </a:pPr>
            <a:r>
              <a:rPr lang="ru-RU" sz="1100" b="1" dirty="0"/>
              <a:t>Временной риск:</a:t>
            </a:r>
            <a:r>
              <a:rPr lang="ru-RU" sz="1100" dirty="0"/>
              <a:t> Опционы теряют свою стоимость с течением времени, особенно ближе к дате истечения.</a:t>
            </a:r>
          </a:p>
          <a:p>
            <a:pPr marL="171450" indent="-171450">
              <a:spcAft>
                <a:spcPts val="600"/>
              </a:spcAft>
              <a:buFont typeface="Arial" panose="020B0604020202020204" pitchFamily="34" charset="0"/>
              <a:buChar char="•"/>
            </a:pPr>
            <a:r>
              <a:rPr lang="ru-RU" sz="1100" b="1" dirty="0"/>
              <a:t>Сложность: </a:t>
            </a:r>
            <a:r>
              <a:rPr lang="ru-RU" sz="1100" dirty="0"/>
              <a:t>Опционы могут быть сложными для понимания и управления, особенно для непрофессиональных инвесторов.</a:t>
            </a:r>
          </a:p>
          <a:p>
            <a:pPr marL="171450" indent="-171450">
              <a:spcAft>
                <a:spcPts val="600"/>
              </a:spcAft>
              <a:buFont typeface="Arial" panose="020B0604020202020204" pitchFamily="34" charset="0"/>
              <a:buChar char="•"/>
            </a:pPr>
            <a:r>
              <a:rPr lang="ru-RU" sz="1100" b="1" dirty="0"/>
              <a:t>Риск убытков:</a:t>
            </a:r>
            <a:r>
              <a:rPr lang="ru-RU" sz="1100" dirty="0"/>
              <a:t> Продавцы опционов могут столкнуться с неограниченными убытками при неблагоприятных рыночных движениях.</a:t>
            </a:r>
            <a:endParaRPr lang="en-US" sz="1100" dirty="0"/>
          </a:p>
        </p:txBody>
      </p:sp>
    </p:spTree>
    <p:extLst>
      <p:ext uri="{BB962C8B-B14F-4D97-AF65-F5344CB8AC3E}">
        <p14:creationId xmlns:p14="http://schemas.microsoft.com/office/powerpoint/2010/main" val="3827184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310536"/>
            <a:ext cx="8520600" cy="1831271"/>
          </a:xfrm>
          <a:prstGeom prst="rect">
            <a:avLst/>
          </a:prstGeom>
          <a:noFill/>
        </p:spPr>
        <p:txBody>
          <a:bodyPr wrap="square" rtlCol="0">
            <a:spAutoFit/>
          </a:bodyPr>
          <a:lstStyle/>
          <a:p>
            <a:pPr>
              <a:spcAft>
                <a:spcPts val="600"/>
              </a:spcAft>
            </a:pPr>
            <a:r>
              <a:rPr lang="ru-RU" sz="1100" b="1" dirty="0"/>
              <a:t>Пример использования опционов:</a:t>
            </a:r>
          </a:p>
          <a:p>
            <a:pPr>
              <a:spcAft>
                <a:spcPts val="600"/>
              </a:spcAft>
            </a:pPr>
            <a:r>
              <a:rPr lang="ru-RU" sz="1100" b="1" dirty="0" err="1"/>
              <a:t>Колл</a:t>
            </a:r>
            <a:r>
              <a:rPr lang="ru-RU" sz="1100" b="1" dirty="0"/>
              <a:t>-опцион:</a:t>
            </a:r>
          </a:p>
          <a:p>
            <a:pPr>
              <a:spcAft>
                <a:spcPts val="600"/>
              </a:spcAft>
            </a:pPr>
            <a:r>
              <a:rPr lang="ru-RU" sz="1100" dirty="0"/>
              <a:t>Инвестор покупает </a:t>
            </a:r>
            <a:r>
              <a:rPr lang="ru-RU" sz="1100" dirty="0" err="1"/>
              <a:t>колл</a:t>
            </a:r>
            <a:r>
              <a:rPr lang="ru-RU" sz="1100" dirty="0"/>
              <a:t>-опцион на акцию с ценой исполнения $100 и премией $5. Если цена акции на дату истечения превышает $100 + $5 = $105, инвестор получает прибыль.</a:t>
            </a:r>
          </a:p>
          <a:p>
            <a:pPr>
              <a:spcAft>
                <a:spcPts val="600"/>
              </a:spcAft>
            </a:pPr>
            <a:endParaRPr lang="ru-RU" sz="1100" b="1" dirty="0"/>
          </a:p>
          <a:p>
            <a:pPr>
              <a:spcAft>
                <a:spcPts val="600"/>
              </a:spcAft>
            </a:pPr>
            <a:r>
              <a:rPr lang="ru-RU" sz="1100" b="1" dirty="0"/>
              <a:t>Пут-опцион:</a:t>
            </a:r>
          </a:p>
          <a:p>
            <a:pPr>
              <a:spcAft>
                <a:spcPts val="600"/>
              </a:spcAft>
            </a:pPr>
            <a:r>
              <a:rPr lang="ru-RU" sz="1100" dirty="0"/>
              <a:t>Инвестор покупает пут-опцион на акцию с ценой исполнения $100 и премией $5. Если цена акции на дату истечения падает ниже $100 - $5 = $95, инвестор получает прибыль.</a:t>
            </a:r>
            <a:endParaRPr lang="en-US" sz="1100" dirty="0"/>
          </a:p>
        </p:txBody>
      </p:sp>
    </p:spTree>
    <p:extLst>
      <p:ext uri="{BB962C8B-B14F-4D97-AF65-F5344CB8AC3E}">
        <p14:creationId xmlns:p14="http://schemas.microsoft.com/office/powerpoint/2010/main" val="271462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a:t>
            </a:r>
            <a:r>
              <a:rPr lang="en-US" sz="3200" dirty="0"/>
              <a:t>vs </a:t>
            </a:r>
            <a:r>
              <a:rPr lang="ru-RU" sz="3200" dirty="0"/>
              <a:t>Фьючерсы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310536"/>
            <a:ext cx="8520600" cy="3176062"/>
          </a:xfrm>
          <a:prstGeom prst="rect">
            <a:avLst/>
          </a:prstGeom>
          <a:noFill/>
        </p:spPr>
        <p:txBody>
          <a:bodyPr wrap="square" rtlCol="0">
            <a:spAutoFit/>
          </a:bodyPr>
          <a:lstStyle/>
          <a:p>
            <a:pPr>
              <a:lnSpc>
                <a:spcPct val="120000"/>
              </a:lnSpc>
              <a:spcAft>
                <a:spcPts val="600"/>
              </a:spcAft>
            </a:pPr>
            <a:r>
              <a:rPr lang="ru-RU" sz="1100" b="1" dirty="0"/>
              <a:t>1. Обязательства и права</a:t>
            </a:r>
          </a:p>
          <a:p>
            <a:pPr marL="171450" indent="-171450">
              <a:lnSpc>
                <a:spcPct val="120000"/>
              </a:lnSpc>
              <a:spcAft>
                <a:spcPts val="600"/>
              </a:spcAft>
              <a:buFont typeface="Arial" panose="020B0604020202020204" pitchFamily="34" charset="0"/>
              <a:buChar char="•"/>
            </a:pPr>
            <a:r>
              <a:rPr lang="ru-RU" sz="1100" b="1" dirty="0"/>
              <a:t>Фьючерсы: </a:t>
            </a:r>
            <a:r>
              <a:rPr lang="ru-RU" sz="1100" dirty="0"/>
              <a:t>Фьючерсный контракт обязывает покупателя приобрести, а продавца продать определённый актив в установленную дату в будущем по заранее оговорённой цене.  Это обязательство, и обе стороны контракта должны выполнить свои обязательства по истечении срока действия контракта.</a:t>
            </a:r>
          </a:p>
          <a:p>
            <a:pPr marL="171450" indent="-171450">
              <a:lnSpc>
                <a:spcPct val="120000"/>
              </a:lnSpc>
              <a:spcAft>
                <a:spcPts val="600"/>
              </a:spcAft>
              <a:buFont typeface="Arial" panose="020B0604020202020204" pitchFamily="34" charset="0"/>
              <a:buChar char="•"/>
            </a:pPr>
            <a:r>
              <a:rPr lang="ru-RU" sz="1100" b="1" dirty="0"/>
              <a:t>Опционы: </a:t>
            </a:r>
            <a:r>
              <a:rPr lang="ru-RU" sz="1100" dirty="0"/>
              <a:t>Опционный контракт предоставляет покупателю право, но не обязательство, купить (</a:t>
            </a:r>
            <a:r>
              <a:rPr lang="ru-RU" sz="1100" dirty="0" err="1"/>
              <a:t>колл</a:t>
            </a:r>
            <a:r>
              <a:rPr lang="ru-RU" sz="1100" dirty="0"/>
              <a:t>-опцион) или продать (пут-опцион) базовый актив по заранее установленной цене до или на определённую дату. Продавец опциона обязан выполнить условия контракта, если покупатель решит воспользоваться своим правом.</a:t>
            </a:r>
          </a:p>
          <a:p>
            <a:pPr>
              <a:lnSpc>
                <a:spcPct val="120000"/>
              </a:lnSpc>
              <a:spcAft>
                <a:spcPts val="600"/>
              </a:spcAft>
            </a:pPr>
            <a:endParaRPr lang="ru-RU" sz="1100" b="1" dirty="0"/>
          </a:p>
          <a:p>
            <a:pPr>
              <a:lnSpc>
                <a:spcPct val="120000"/>
              </a:lnSpc>
              <a:spcAft>
                <a:spcPts val="600"/>
              </a:spcAft>
            </a:pPr>
            <a:r>
              <a:rPr lang="ru-RU" sz="1100" b="1" dirty="0"/>
              <a:t>2. Премия</a:t>
            </a:r>
          </a:p>
          <a:p>
            <a:pPr marL="171450" indent="-171450">
              <a:lnSpc>
                <a:spcPct val="120000"/>
              </a:lnSpc>
              <a:spcAft>
                <a:spcPts val="600"/>
              </a:spcAft>
              <a:buFont typeface="Arial" panose="020B0604020202020204" pitchFamily="34" charset="0"/>
              <a:buChar char="•"/>
            </a:pPr>
            <a:r>
              <a:rPr lang="ru-RU" sz="1100" b="1" dirty="0"/>
              <a:t>Фьючерсы: </a:t>
            </a:r>
            <a:r>
              <a:rPr lang="ru-RU" sz="1100" dirty="0"/>
              <a:t>Покупка фьючерсного контракта не требует уплаты премии. Торговля фьючерсами включает маржинальные требования, которые являются залогом для покрытия потенциальных убытков.</a:t>
            </a:r>
          </a:p>
          <a:p>
            <a:pPr marL="171450" indent="-171450">
              <a:lnSpc>
                <a:spcPct val="120000"/>
              </a:lnSpc>
              <a:spcAft>
                <a:spcPts val="600"/>
              </a:spcAft>
              <a:buFont typeface="Arial" panose="020B0604020202020204" pitchFamily="34" charset="0"/>
              <a:buChar char="•"/>
            </a:pPr>
            <a:r>
              <a:rPr lang="ru-RU" sz="1100" b="1" dirty="0"/>
              <a:t>Опционы: </a:t>
            </a:r>
            <a:r>
              <a:rPr lang="ru-RU" sz="1100" dirty="0"/>
              <a:t>Покупатель опциона платит премию продавцу за предоставление права купить или продать актив. Премия является стоимостью опциона и уплачивается при заключении контракта.</a:t>
            </a:r>
            <a:endParaRPr lang="en-US" sz="1100" dirty="0"/>
          </a:p>
        </p:txBody>
      </p:sp>
    </p:spTree>
    <p:extLst>
      <p:ext uri="{BB962C8B-B14F-4D97-AF65-F5344CB8AC3E}">
        <p14:creationId xmlns:p14="http://schemas.microsoft.com/office/powerpoint/2010/main" val="3303773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a:t>
            </a:r>
            <a:r>
              <a:rPr lang="en-US" sz="3200" dirty="0"/>
              <a:t>vs </a:t>
            </a:r>
            <a:r>
              <a:rPr lang="ru-RU" sz="3200" dirty="0"/>
              <a:t>Фьючерсы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310536"/>
            <a:ext cx="8520600" cy="3379195"/>
          </a:xfrm>
          <a:prstGeom prst="rect">
            <a:avLst/>
          </a:prstGeom>
          <a:noFill/>
        </p:spPr>
        <p:txBody>
          <a:bodyPr wrap="square" rtlCol="0">
            <a:spAutoFit/>
          </a:bodyPr>
          <a:lstStyle/>
          <a:p>
            <a:pPr>
              <a:lnSpc>
                <a:spcPct val="120000"/>
              </a:lnSpc>
              <a:spcAft>
                <a:spcPts val="600"/>
              </a:spcAft>
            </a:pPr>
            <a:r>
              <a:rPr lang="ru-RU" sz="1100" b="1" dirty="0"/>
              <a:t>3. Риск и потенциал убытков</a:t>
            </a:r>
          </a:p>
          <a:p>
            <a:pPr marL="171450" indent="-171450">
              <a:lnSpc>
                <a:spcPct val="120000"/>
              </a:lnSpc>
              <a:spcAft>
                <a:spcPts val="600"/>
              </a:spcAft>
              <a:buFont typeface="Arial" panose="020B0604020202020204" pitchFamily="34" charset="0"/>
              <a:buChar char="•"/>
            </a:pPr>
            <a:r>
              <a:rPr lang="ru-RU" sz="1100" b="1" dirty="0"/>
              <a:t>Фьючерсы: </a:t>
            </a:r>
            <a:r>
              <a:rPr lang="ru-RU" sz="1100" dirty="0"/>
              <a:t>Риски для обеих сторон фьючерсного контракта могут быть значительными. Если цена базового актива изменяется в неблагоприятном направлении, обе стороны могут понести неограниченные убытки. Требуется поддержание маржинальных требований, и может возникнуть маржинальный </a:t>
            </a:r>
            <a:r>
              <a:rPr lang="ru-RU" sz="1100" dirty="0" err="1"/>
              <a:t>колл</a:t>
            </a:r>
            <a:r>
              <a:rPr lang="ru-RU" sz="1100" dirty="0"/>
              <a:t> (требование внести дополнительные средства), если цена базового актива сильно изменится.</a:t>
            </a:r>
          </a:p>
          <a:p>
            <a:pPr marL="171450" indent="-171450">
              <a:lnSpc>
                <a:spcPct val="120000"/>
              </a:lnSpc>
              <a:spcAft>
                <a:spcPts val="600"/>
              </a:spcAft>
              <a:buFont typeface="Arial" panose="020B0604020202020204" pitchFamily="34" charset="0"/>
              <a:buChar char="•"/>
            </a:pPr>
            <a:r>
              <a:rPr lang="ru-RU" sz="1100" b="1" dirty="0"/>
              <a:t>Опционы: </a:t>
            </a:r>
            <a:r>
              <a:rPr lang="ru-RU" sz="1100" dirty="0"/>
              <a:t>Покупатель опциона ограничивает свои убытки уплаченной премией. Максимальный убыток — это стоимость опциона. Продавец опциона может столкнуться с неограниченными убытками, если рынок движется в неблагоприятном направлении (для </a:t>
            </a:r>
            <a:r>
              <a:rPr lang="ru-RU" sz="1100" dirty="0" err="1"/>
              <a:t>колл</a:t>
            </a:r>
            <a:r>
              <a:rPr lang="ru-RU" sz="1100" dirty="0"/>
              <a:t>-опционов) или если цена актива падает (для пут-опционов).</a:t>
            </a:r>
          </a:p>
          <a:p>
            <a:pPr>
              <a:lnSpc>
                <a:spcPct val="120000"/>
              </a:lnSpc>
              <a:spcAft>
                <a:spcPts val="600"/>
              </a:spcAft>
            </a:pPr>
            <a:endParaRPr lang="ru-RU" sz="1100" b="1" dirty="0"/>
          </a:p>
          <a:p>
            <a:pPr>
              <a:lnSpc>
                <a:spcPct val="120000"/>
              </a:lnSpc>
              <a:spcAft>
                <a:spcPts val="600"/>
              </a:spcAft>
            </a:pPr>
            <a:r>
              <a:rPr lang="ru-RU" sz="1100" b="1" dirty="0"/>
              <a:t>4. Время истечения</a:t>
            </a:r>
          </a:p>
          <a:p>
            <a:pPr marL="171450" indent="-171450">
              <a:lnSpc>
                <a:spcPct val="120000"/>
              </a:lnSpc>
              <a:spcAft>
                <a:spcPts val="600"/>
              </a:spcAft>
              <a:buFont typeface="Arial" panose="020B0604020202020204" pitchFamily="34" charset="0"/>
              <a:buChar char="•"/>
            </a:pPr>
            <a:r>
              <a:rPr lang="ru-RU" sz="1100" b="1" dirty="0"/>
              <a:t>Фьючерсы:</a:t>
            </a:r>
            <a:r>
              <a:rPr lang="ru-RU" sz="1100" dirty="0"/>
              <a:t> Фьючерсные контракты имеют фиксированную дату истечения, к которой обязаны быть выполнены условия контракта.</a:t>
            </a:r>
          </a:p>
          <a:p>
            <a:pPr marL="171450" indent="-171450">
              <a:lnSpc>
                <a:spcPct val="120000"/>
              </a:lnSpc>
              <a:spcAft>
                <a:spcPts val="600"/>
              </a:spcAft>
              <a:buFont typeface="Arial" panose="020B0604020202020204" pitchFamily="34" charset="0"/>
              <a:buChar char="•"/>
            </a:pPr>
            <a:r>
              <a:rPr lang="ru-RU" sz="1100" b="1" dirty="0"/>
              <a:t>Опционы: </a:t>
            </a:r>
            <a:r>
              <a:rPr lang="ru-RU" sz="1100" dirty="0"/>
              <a:t>Опционы могут быть американскими (могут быть исполнены в любое время до даты истечения) или европейскими (могут быть исполнены только на дату истечения).</a:t>
            </a:r>
            <a:endParaRPr lang="en-US" sz="1100" dirty="0"/>
          </a:p>
        </p:txBody>
      </p:sp>
    </p:spTree>
    <p:extLst>
      <p:ext uri="{BB962C8B-B14F-4D97-AF65-F5344CB8AC3E}">
        <p14:creationId xmlns:p14="http://schemas.microsoft.com/office/powerpoint/2010/main" val="3584650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a:t>
            </a:r>
            <a:r>
              <a:rPr lang="en-US" sz="3200" dirty="0"/>
              <a:t>vs </a:t>
            </a:r>
            <a:r>
              <a:rPr lang="ru-RU" sz="3200" dirty="0"/>
              <a:t>Фьючерсы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310536"/>
            <a:ext cx="8520600" cy="3253006"/>
          </a:xfrm>
          <a:prstGeom prst="rect">
            <a:avLst/>
          </a:prstGeom>
          <a:noFill/>
        </p:spPr>
        <p:txBody>
          <a:bodyPr wrap="square" rtlCol="0">
            <a:spAutoFit/>
          </a:bodyPr>
          <a:lstStyle/>
          <a:p>
            <a:pPr>
              <a:lnSpc>
                <a:spcPct val="120000"/>
              </a:lnSpc>
              <a:spcAft>
                <a:spcPts val="600"/>
              </a:spcAft>
            </a:pPr>
            <a:r>
              <a:rPr lang="ru-RU" sz="1100" b="1" dirty="0"/>
              <a:t>5. Применение</a:t>
            </a:r>
          </a:p>
          <a:p>
            <a:pPr marL="171450" indent="-171450">
              <a:lnSpc>
                <a:spcPct val="120000"/>
              </a:lnSpc>
              <a:spcAft>
                <a:spcPts val="600"/>
              </a:spcAft>
              <a:buFont typeface="Arial" panose="020B0604020202020204" pitchFamily="34" charset="0"/>
              <a:buChar char="•"/>
            </a:pPr>
            <a:r>
              <a:rPr lang="ru-RU" sz="1100" b="1" dirty="0"/>
              <a:t>Фьючерсы:</a:t>
            </a:r>
            <a:r>
              <a:rPr lang="ru-RU" sz="1100" dirty="0"/>
              <a:t> Часто применяются в товарных рынках (нефть, золото, зерно) и финансовых рынках (валюты, процентные ставки, фондовые индексы).</a:t>
            </a:r>
          </a:p>
          <a:p>
            <a:pPr marL="171450" indent="-171450">
              <a:lnSpc>
                <a:spcPct val="120000"/>
              </a:lnSpc>
              <a:spcAft>
                <a:spcPts val="600"/>
              </a:spcAft>
              <a:buFont typeface="Arial" panose="020B0604020202020204" pitchFamily="34" charset="0"/>
              <a:buChar char="•"/>
            </a:pPr>
            <a:r>
              <a:rPr lang="ru-RU" sz="1100" b="1" dirty="0"/>
              <a:t>Опционы: </a:t>
            </a:r>
            <a:r>
              <a:rPr lang="ru-RU" sz="1100" dirty="0"/>
              <a:t>Применяются на фондовых, валютных и товарных рынках, а также для создания сложных торговых стратегий.</a:t>
            </a:r>
          </a:p>
          <a:p>
            <a:pPr>
              <a:lnSpc>
                <a:spcPct val="120000"/>
              </a:lnSpc>
              <a:spcAft>
                <a:spcPts val="600"/>
              </a:spcAft>
            </a:pPr>
            <a:endParaRPr lang="ru-RU" sz="1100" dirty="0"/>
          </a:p>
          <a:p>
            <a:pPr>
              <a:lnSpc>
                <a:spcPct val="120000"/>
              </a:lnSpc>
              <a:spcAft>
                <a:spcPts val="600"/>
              </a:spcAft>
            </a:pPr>
            <a:endParaRPr lang="ru-RU" sz="1100" dirty="0"/>
          </a:p>
          <a:p>
            <a:pPr>
              <a:lnSpc>
                <a:spcPct val="120000"/>
              </a:lnSpc>
              <a:spcAft>
                <a:spcPts val="600"/>
              </a:spcAft>
            </a:pPr>
            <a:r>
              <a:rPr lang="ru-RU" sz="1100" b="1" dirty="0"/>
              <a:t>Фьючерсный контракт: </a:t>
            </a:r>
            <a:r>
              <a:rPr lang="ru-RU" sz="1100" dirty="0"/>
              <a:t>Фермер заключает фьючерсный контракт на продажу пшеницы по цене $5 за тонну через 6 месяцев, хеджируя риск падения цен. Если цена пшеницы через 6 месяцев падает до $4 за тонну, фермер всё равно продаёт по $5, что защищает его от убытков.</a:t>
            </a:r>
          </a:p>
          <a:p>
            <a:pPr>
              <a:lnSpc>
                <a:spcPct val="120000"/>
              </a:lnSpc>
              <a:spcAft>
                <a:spcPts val="600"/>
              </a:spcAft>
            </a:pPr>
            <a:endParaRPr lang="ru-RU" sz="1100" dirty="0"/>
          </a:p>
          <a:p>
            <a:pPr>
              <a:lnSpc>
                <a:spcPct val="120000"/>
              </a:lnSpc>
              <a:spcAft>
                <a:spcPts val="600"/>
              </a:spcAft>
            </a:pPr>
            <a:r>
              <a:rPr lang="ru-RU" sz="1100" b="1" dirty="0"/>
              <a:t>Опционный контракт: </a:t>
            </a:r>
            <a:r>
              <a:rPr lang="ru-RU" sz="1100" dirty="0"/>
              <a:t>Инвестор покупает </a:t>
            </a:r>
            <a:r>
              <a:rPr lang="ru-RU" sz="1100" dirty="0" err="1"/>
              <a:t>колл</a:t>
            </a:r>
            <a:r>
              <a:rPr lang="ru-RU" sz="1100" dirty="0"/>
              <a:t>-опцион на акции с ценой исполнения $100 за акцию и премией $5. Если цена акций вырастает до $110, инвестор может купить акции по $100 и получить прибыль. Если цена падает, он теряет только уплаченную премию в $5.</a:t>
            </a:r>
            <a:endParaRPr lang="en-US" sz="1100" dirty="0"/>
          </a:p>
        </p:txBody>
      </p:sp>
    </p:spTree>
    <p:extLst>
      <p:ext uri="{BB962C8B-B14F-4D97-AF65-F5344CB8AC3E}">
        <p14:creationId xmlns:p14="http://schemas.microsoft.com/office/powerpoint/2010/main" val="725252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Свопы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30048"/>
            <a:ext cx="8520600" cy="3693319"/>
          </a:xfrm>
          <a:prstGeom prst="rect">
            <a:avLst/>
          </a:prstGeom>
          <a:noFill/>
        </p:spPr>
        <p:txBody>
          <a:bodyPr wrap="square" rtlCol="0">
            <a:spAutoFit/>
          </a:bodyPr>
          <a:lstStyle/>
          <a:p>
            <a:pPr>
              <a:spcAft>
                <a:spcPts val="600"/>
              </a:spcAft>
            </a:pPr>
            <a:r>
              <a:rPr lang="ru-RU" sz="1100" dirty="0"/>
              <a:t>Финансовые контракты, представляющие собой соглашения между двумя сторонами об обмене денежными потоками или другими активами на определенный период времени. Свопы являются внебиржевыми инструментами.</a:t>
            </a:r>
          </a:p>
          <a:p>
            <a:pPr>
              <a:spcAft>
                <a:spcPts val="600"/>
              </a:spcAft>
            </a:pPr>
            <a:r>
              <a:rPr lang="ru-RU" sz="1100" b="1" dirty="0"/>
              <a:t>Основные типы свопов:</a:t>
            </a:r>
          </a:p>
          <a:p>
            <a:pPr marL="171450" indent="-171450">
              <a:spcAft>
                <a:spcPts val="600"/>
              </a:spcAft>
              <a:buFont typeface="Arial" panose="020B0604020202020204" pitchFamily="34" charset="0"/>
              <a:buChar char="•"/>
            </a:pPr>
            <a:r>
              <a:rPr lang="ru-RU" sz="1100" b="1" dirty="0"/>
              <a:t>Процентный своп (</a:t>
            </a:r>
            <a:r>
              <a:rPr lang="en-US" sz="1100" b="1" dirty="0"/>
              <a:t>Interest Rate Swap):</a:t>
            </a:r>
            <a:r>
              <a:rPr lang="ru-RU" sz="1100" dirty="0"/>
              <a:t> Соглашение между двумя сторонами об обмене процентных платежей по определенной сумме долга. Одна сторона платит фиксированный процент, другая — плавающий. </a:t>
            </a:r>
            <a:br>
              <a:rPr lang="ru-RU" sz="1100" dirty="0"/>
            </a:br>
            <a:r>
              <a:rPr lang="ru-RU" sz="1100" dirty="0"/>
              <a:t>Пример: Банк </a:t>
            </a:r>
            <a:r>
              <a:rPr lang="en-US" sz="1100" dirty="0"/>
              <a:t>A </a:t>
            </a:r>
            <a:r>
              <a:rPr lang="ru-RU" sz="1100" dirty="0"/>
              <a:t>соглашается платить фиксированную процентную ставку по долгу в обмен на плавающую процентную ставку от Банка </a:t>
            </a:r>
            <a:r>
              <a:rPr lang="en-US" sz="1100" dirty="0"/>
              <a:t>B.</a:t>
            </a:r>
          </a:p>
          <a:p>
            <a:pPr marL="171450" indent="-171450">
              <a:spcAft>
                <a:spcPts val="600"/>
              </a:spcAft>
              <a:buFont typeface="Arial" panose="020B0604020202020204" pitchFamily="34" charset="0"/>
              <a:buChar char="•"/>
            </a:pPr>
            <a:r>
              <a:rPr lang="ru-RU" sz="1100" b="1" dirty="0"/>
              <a:t>Валютный своп (</a:t>
            </a:r>
            <a:r>
              <a:rPr lang="en-US" sz="1100" b="1" dirty="0"/>
              <a:t>Currency Swap):</a:t>
            </a:r>
            <a:r>
              <a:rPr lang="ru-RU" sz="1100" b="1" dirty="0"/>
              <a:t> </a:t>
            </a:r>
            <a:r>
              <a:rPr lang="ru-RU" sz="1100" dirty="0"/>
              <a:t>Соглашение об обмене денежных потоков в разных валютах. Стороны обмениваются основной суммой и процентными платежами в одной валюте на основную сумму и процентные платежи в другой валюте. Пример: Компания </a:t>
            </a:r>
            <a:r>
              <a:rPr lang="en-US" sz="1100" dirty="0"/>
              <a:t>A </a:t>
            </a:r>
            <a:r>
              <a:rPr lang="ru-RU" sz="1100" dirty="0"/>
              <a:t>соглашается обменять платежи в долларах США с фиксированной процентной ставкой на платежи в евро с плавающей процентной ставкой от Компании </a:t>
            </a:r>
            <a:r>
              <a:rPr lang="en-US" sz="1100" dirty="0"/>
              <a:t>B.</a:t>
            </a:r>
          </a:p>
          <a:p>
            <a:pPr marL="171450" indent="-171450">
              <a:spcAft>
                <a:spcPts val="600"/>
              </a:spcAft>
              <a:buFont typeface="Arial" panose="020B0604020202020204" pitchFamily="34" charset="0"/>
              <a:buChar char="•"/>
            </a:pPr>
            <a:r>
              <a:rPr lang="ru-RU" sz="1100" b="1" dirty="0"/>
              <a:t>Своп на кредитный дефолт (</a:t>
            </a:r>
            <a:r>
              <a:rPr lang="en-US" sz="1100" b="1" dirty="0"/>
              <a:t>Credit Default Swap, CDS):</a:t>
            </a:r>
            <a:r>
              <a:rPr lang="ru-RU" sz="1100" dirty="0"/>
              <a:t> Финансовый инструмент, предоставляющий защиту от дефолта по кредитным обязательствам. Покупатель свопа платит регулярные платежи продавцу, который обязуется компенсировать убытки в случае дефолта базового актива. </a:t>
            </a:r>
            <a:br>
              <a:rPr lang="ru-RU" sz="1100" dirty="0"/>
            </a:br>
            <a:r>
              <a:rPr lang="ru-RU" sz="1100" dirty="0"/>
              <a:t>Пример: Инвестор покупает </a:t>
            </a:r>
            <a:r>
              <a:rPr lang="en-US" sz="1100" dirty="0"/>
              <a:t>CDS </a:t>
            </a:r>
            <a:r>
              <a:rPr lang="ru-RU" sz="1100" dirty="0"/>
              <a:t>для защиты от дефолта по облигациям корпорации </a:t>
            </a:r>
            <a:r>
              <a:rPr lang="en-US" sz="1100" dirty="0"/>
              <a:t>X.</a:t>
            </a:r>
          </a:p>
          <a:p>
            <a:pPr marL="171450" indent="-171450">
              <a:spcAft>
                <a:spcPts val="600"/>
              </a:spcAft>
              <a:buFont typeface="Arial" panose="020B0604020202020204" pitchFamily="34" charset="0"/>
              <a:buChar char="•"/>
            </a:pPr>
            <a:r>
              <a:rPr lang="ru-RU" sz="1100" b="1" dirty="0"/>
              <a:t>Товарный своп (</a:t>
            </a:r>
            <a:r>
              <a:rPr lang="en-US" sz="1100" b="1" dirty="0"/>
              <a:t>Commodity Swap):</a:t>
            </a:r>
            <a:r>
              <a:rPr lang="ru-RU" sz="1100" b="1" dirty="0"/>
              <a:t> </a:t>
            </a:r>
            <a:r>
              <a:rPr lang="ru-RU" sz="1100" dirty="0"/>
              <a:t>Соглашение об обмене денежных потоков, связанных с ценами на товарные активы. Обычно одна сторона платит фиксированную цену за товар, а другая — рыночную цену. </a:t>
            </a:r>
            <a:br>
              <a:rPr lang="ru-RU" sz="1100" dirty="0"/>
            </a:br>
            <a:r>
              <a:rPr lang="ru-RU" sz="1100" dirty="0"/>
              <a:t>Пример: Компания, производящая энергию, соглашается платить фиксированную цену за нефть, а нефтяная компания — рыночную цену за нефть.</a:t>
            </a:r>
            <a:endParaRPr lang="en-US" sz="1100" dirty="0"/>
          </a:p>
        </p:txBody>
      </p:sp>
    </p:spTree>
    <p:extLst>
      <p:ext uri="{BB962C8B-B14F-4D97-AF65-F5344CB8AC3E}">
        <p14:creationId xmlns:p14="http://schemas.microsoft.com/office/powerpoint/2010/main" val="3527176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Свопы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117505"/>
            <a:ext cx="8520600" cy="2908489"/>
          </a:xfrm>
          <a:prstGeom prst="rect">
            <a:avLst/>
          </a:prstGeom>
          <a:noFill/>
        </p:spPr>
        <p:txBody>
          <a:bodyPr wrap="square" rtlCol="0">
            <a:spAutoFit/>
          </a:bodyPr>
          <a:lstStyle/>
          <a:p>
            <a:pPr>
              <a:spcAft>
                <a:spcPts val="600"/>
              </a:spcAft>
            </a:pPr>
            <a:r>
              <a:rPr lang="ru-RU" sz="1100" b="1" dirty="0"/>
              <a:t>Преимущества:</a:t>
            </a:r>
          </a:p>
          <a:p>
            <a:pPr marL="171450" indent="-171450">
              <a:spcAft>
                <a:spcPts val="600"/>
              </a:spcAft>
              <a:buFont typeface="Arial" panose="020B0604020202020204" pitchFamily="34" charset="0"/>
              <a:buChar char="•"/>
            </a:pPr>
            <a:r>
              <a:rPr lang="ru-RU" sz="1100" b="1" dirty="0"/>
              <a:t>Управление рисками:</a:t>
            </a:r>
            <a:r>
              <a:rPr lang="ru-RU" sz="1100" dirty="0"/>
              <a:t> Свопы предоставляют гибкие инструменты для управления различными видами финансовых рисков, включая процентный, валютный и кредитный риски.</a:t>
            </a:r>
          </a:p>
          <a:p>
            <a:pPr marL="171450" indent="-171450">
              <a:spcAft>
                <a:spcPts val="600"/>
              </a:spcAft>
              <a:buFont typeface="Arial" panose="020B0604020202020204" pitchFamily="34" charset="0"/>
              <a:buChar char="•"/>
            </a:pPr>
            <a:r>
              <a:rPr lang="ru-RU" sz="1100" b="1" dirty="0"/>
              <a:t>Снижение затрат:</a:t>
            </a:r>
            <a:r>
              <a:rPr lang="ru-RU" sz="1100" dirty="0"/>
              <a:t> Компании могут использовать свопы для получения более благоприятных условий по процентным ставкам или валютным обменам.</a:t>
            </a:r>
          </a:p>
          <a:p>
            <a:pPr marL="171450" indent="-171450">
              <a:spcAft>
                <a:spcPts val="600"/>
              </a:spcAft>
              <a:buFont typeface="Arial" panose="020B0604020202020204" pitchFamily="34" charset="0"/>
              <a:buChar char="•"/>
            </a:pPr>
            <a:r>
              <a:rPr lang="ru-RU" sz="1100" b="1" dirty="0"/>
              <a:t>Диверсификация:</a:t>
            </a:r>
            <a:r>
              <a:rPr lang="ru-RU" sz="1100" dirty="0"/>
              <a:t> Свопы помогают диверсифицировать финансовые обязательства и активы.</a:t>
            </a:r>
          </a:p>
          <a:p>
            <a:pPr>
              <a:spcAft>
                <a:spcPts val="600"/>
              </a:spcAft>
            </a:pPr>
            <a:endParaRPr lang="ru-RU" sz="1100" dirty="0"/>
          </a:p>
          <a:p>
            <a:pPr>
              <a:spcAft>
                <a:spcPts val="600"/>
              </a:spcAft>
            </a:pPr>
            <a:r>
              <a:rPr lang="ru-RU" sz="1100" b="1" dirty="0"/>
              <a:t>Риски:</a:t>
            </a:r>
          </a:p>
          <a:p>
            <a:pPr marL="171450" indent="-171450">
              <a:spcAft>
                <a:spcPts val="600"/>
              </a:spcAft>
              <a:buFont typeface="Arial" panose="020B0604020202020204" pitchFamily="34" charset="0"/>
              <a:buChar char="•"/>
            </a:pPr>
            <a:r>
              <a:rPr lang="ru-RU" sz="1100" b="1" dirty="0"/>
              <a:t>Контрагентский риск:</a:t>
            </a:r>
            <a:r>
              <a:rPr lang="ru-RU" sz="1100" dirty="0"/>
              <a:t> Вероятность того, что одна из сторон свопа не выполнит свои обязательства, может привести к финансовым потерям.</a:t>
            </a:r>
          </a:p>
          <a:p>
            <a:pPr marL="171450" indent="-171450">
              <a:spcAft>
                <a:spcPts val="600"/>
              </a:spcAft>
              <a:buFont typeface="Arial" panose="020B0604020202020204" pitchFamily="34" charset="0"/>
              <a:buChar char="•"/>
            </a:pPr>
            <a:r>
              <a:rPr lang="ru-RU" sz="1100" b="1" dirty="0"/>
              <a:t>Сложность:</a:t>
            </a:r>
            <a:r>
              <a:rPr lang="ru-RU" sz="1100" dirty="0"/>
              <a:t> Свопы могут быть сложными для понимания и управления, особенно для непрофессиональных участников рынка.</a:t>
            </a:r>
          </a:p>
          <a:p>
            <a:pPr marL="171450" indent="-171450">
              <a:spcAft>
                <a:spcPts val="600"/>
              </a:spcAft>
              <a:buFont typeface="Arial" panose="020B0604020202020204" pitchFamily="34" charset="0"/>
              <a:buChar char="•"/>
            </a:pPr>
            <a:r>
              <a:rPr lang="ru-RU" sz="1100" b="1" dirty="0"/>
              <a:t>Ликвидность:</a:t>
            </a:r>
            <a:r>
              <a:rPr lang="ru-RU" sz="1100" dirty="0"/>
              <a:t> Некоторые виды свопов могут быть менее ликвидными, что затрудняет их продажу или изменение условий.</a:t>
            </a:r>
            <a:endParaRPr lang="en-US" sz="1100" dirty="0"/>
          </a:p>
        </p:txBody>
      </p:sp>
    </p:spTree>
    <p:extLst>
      <p:ext uri="{BB962C8B-B14F-4D97-AF65-F5344CB8AC3E}">
        <p14:creationId xmlns:p14="http://schemas.microsoft.com/office/powerpoint/2010/main" val="38937274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Форварды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117505"/>
            <a:ext cx="8520600" cy="1754326"/>
          </a:xfrm>
          <a:prstGeom prst="rect">
            <a:avLst/>
          </a:prstGeom>
          <a:noFill/>
        </p:spPr>
        <p:txBody>
          <a:bodyPr wrap="square" rtlCol="0">
            <a:spAutoFit/>
          </a:bodyPr>
          <a:lstStyle/>
          <a:p>
            <a:pPr>
              <a:spcAft>
                <a:spcPts val="600"/>
              </a:spcAft>
            </a:pPr>
            <a:r>
              <a:rPr lang="ru-RU" sz="1100" dirty="0"/>
              <a:t>Финансовые контракты, в которых одна сторона соглашается купить, а другая сторона — продать определённый актив в будущем по заранее установленной цене. Форварды являются внебиржевыми (</a:t>
            </a:r>
            <a:r>
              <a:rPr lang="en-US" sz="1100" dirty="0"/>
              <a:t>OTC) </a:t>
            </a:r>
            <a:r>
              <a:rPr lang="ru-RU" sz="1100" dirty="0"/>
              <a:t>инструментами, что означает, что они не торгуются на бирже и обычно адаптированы под конкретные потребности сторон контракта.</a:t>
            </a:r>
          </a:p>
          <a:p>
            <a:pPr>
              <a:spcAft>
                <a:spcPts val="600"/>
              </a:spcAft>
            </a:pPr>
            <a:endParaRPr lang="ru-RU" sz="1100" dirty="0"/>
          </a:p>
          <a:p>
            <a:pPr>
              <a:spcAft>
                <a:spcPts val="600"/>
              </a:spcAft>
            </a:pPr>
            <a:r>
              <a:rPr lang="ru-RU" sz="1100" dirty="0"/>
              <a:t>Фактически то же самое, что и Фьючерсы, но на внебиржевом рынке.</a:t>
            </a:r>
          </a:p>
          <a:p>
            <a:pPr>
              <a:spcAft>
                <a:spcPts val="600"/>
              </a:spcAft>
            </a:pPr>
            <a:endParaRPr lang="ru-RU" sz="1100" dirty="0"/>
          </a:p>
          <a:p>
            <a:pPr>
              <a:spcAft>
                <a:spcPts val="600"/>
              </a:spcAft>
            </a:pPr>
            <a:r>
              <a:rPr lang="ru-RU" sz="1100" b="1" dirty="0"/>
              <a:t>Контрагентский риск:</a:t>
            </a:r>
            <a:r>
              <a:rPr lang="ru-RU" sz="1100" dirty="0"/>
              <a:t> Поскольку форварды торгуются на внебиржевом рынке, существует риск, что одна из сторон контракта не выполнит свои обязательства.</a:t>
            </a:r>
          </a:p>
        </p:txBody>
      </p:sp>
    </p:spTree>
    <p:extLst>
      <p:ext uri="{BB962C8B-B14F-4D97-AF65-F5344CB8AC3E}">
        <p14:creationId xmlns:p14="http://schemas.microsoft.com/office/powerpoint/2010/main" val="3265426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на фьючерсы </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117505"/>
            <a:ext cx="8520600" cy="3000821"/>
          </a:xfrm>
          <a:prstGeom prst="rect">
            <a:avLst/>
          </a:prstGeom>
          <a:noFill/>
        </p:spPr>
        <p:txBody>
          <a:bodyPr wrap="square" rtlCol="0">
            <a:spAutoFit/>
          </a:bodyPr>
          <a:lstStyle/>
          <a:p>
            <a:pPr>
              <a:spcAft>
                <a:spcPts val="600"/>
              </a:spcAft>
            </a:pPr>
            <a:r>
              <a:rPr lang="ru-RU" sz="1100" dirty="0"/>
              <a:t>Финансовые контракты, которые предоставляют владельцу право, но не обязательство, купить или продать фьючерсный контракт по заранее установленной цене (цена исполнения или </a:t>
            </a:r>
            <a:r>
              <a:rPr lang="ru-RU" sz="1100" dirty="0" err="1"/>
              <a:t>страйк</a:t>
            </a:r>
            <a:r>
              <a:rPr lang="ru-RU" sz="1100" dirty="0"/>
              <a:t>) до или на определённую дату в будущем. Опционы на фьючерсы комбинируют характеристики опционов и фьючерсов и используются для хеджирования рисков и спекуляций на различных рынках.</a:t>
            </a:r>
          </a:p>
          <a:p>
            <a:pPr marL="171450" indent="-171450">
              <a:spcAft>
                <a:spcPts val="600"/>
              </a:spcAft>
              <a:buFont typeface="Arial" panose="020B0604020202020204" pitchFamily="34" charset="0"/>
              <a:buChar char="•"/>
            </a:pPr>
            <a:r>
              <a:rPr lang="ru-RU" sz="1100" b="1" dirty="0"/>
              <a:t>Право, но не обязательство: </a:t>
            </a:r>
            <a:r>
              <a:rPr lang="ru-RU" sz="1100" dirty="0"/>
              <a:t>Покупатель опциона на фьючерсы имеет право, но не обязательство, купить (</a:t>
            </a:r>
            <a:r>
              <a:rPr lang="ru-RU" sz="1100" dirty="0" err="1"/>
              <a:t>колл</a:t>
            </a:r>
            <a:r>
              <a:rPr lang="ru-RU" sz="1100" dirty="0"/>
              <a:t>-опцион) или продать (пут-опцион) фьючерсный контракт по определённой цене.</a:t>
            </a:r>
          </a:p>
          <a:p>
            <a:pPr marL="171450" indent="-171450">
              <a:spcAft>
                <a:spcPts val="600"/>
              </a:spcAft>
              <a:buFont typeface="Arial" panose="020B0604020202020204" pitchFamily="34" charset="0"/>
              <a:buChar char="•"/>
            </a:pPr>
            <a:r>
              <a:rPr lang="ru-RU" sz="1100" b="1" dirty="0"/>
              <a:t>Цена исполнения (</a:t>
            </a:r>
            <a:r>
              <a:rPr lang="en-US" sz="1100" b="1" dirty="0"/>
              <a:t>Strike Price):</a:t>
            </a:r>
            <a:r>
              <a:rPr lang="ru-RU" sz="1100" b="1" dirty="0"/>
              <a:t> </a:t>
            </a:r>
            <a:r>
              <a:rPr lang="ru-RU" sz="1100" dirty="0"/>
              <a:t>Цена, по которой владелец опциона может купить или продать фьючерсный контракт.</a:t>
            </a:r>
          </a:p>
          <a:p>
            <a:pPr marL="171450" indent="-171450">
              <a:spcAft>
                <a:spcPts val="600"/>
              </a:spcAft>
              <a:buFont typeface="Arial" panose="020B0604020202020204" pitchFamily="34" charset="0"/>
              <a:buChar char="•"/>
            </a:pPr>
            <a:r>
              <a:rPr lang="ru-RU" sz="1100" b="1" dirty="0"/>
              <a:t>Премия (</a:t>
            </a:r>
            <a:r>
              <a:rPr lang="en-US" sz="1100" b="1" dirty="0"/>
              <a:t>Premium):</a:t>
            </a:r>
            <a:r>
              <a:rPr lang="ru-RU" sz="1100" b="1" dirty="0"/>
              <a:t> </a:t>
            </a:r>
            <a:r>
              <a:rPr lang="ru-RU" sz="1100" dirty="0"/>
              <a:t>Стоимость опциона, которую покупатель платит продавцу за предоставление права купить или продать фьючерсный контракт.</a:t>
            </a:r>
          </a:p>
          <a:p>
            <a:pPr marL="171450" indent="-171450">
              <a:spcAft>
                <a:spcPts val="600"/>
              </a:spcAft>
              <a:buFont typeface="Arial" panose="020B0604020202020204" pitchFamily="34" charset="0"/>
              <a:buChar char="•"/>
            </a:pPr>
            <a:r>
              <a:rPr lang="ru-RU" sz="1100" b="1" dirty="0"/>
              <a:t>Дата истечения (</a:t>
            </a:r>
            <a:r>
              <a:rPr lang="en-US" sz="1100" b="1" dirty="0"/>
              <a:t>Expiration Date):</a:t>
            </a:r>
            <a:r>
              <a:rPr lang="ru-RU" sz="1100" dirty="0"/>
              <a:t> Дата, до или на которую владелец опциона может воспользоваться своим правом купить или продать фьючерсный контракт.</a:t>
            </a:r>
          </a:p>
          <a:p>
            <a:pPr marL="171450" indent="-171450">
              <a:spcAft>
                <a:spcPts val="600"/>
              </a:spcAft>
              <a:buFont typeface="Arial" panose="020B0604020202020204" pitchFamily="34" charset="0"/>
              <a:buChar char="•"/>
            </a:pPr>
            <a:r>
              <a:rPr lang="ru-RU" sz="1100" b="1" dirty="0"/>
              <a:t>Типы опционов:</a:t>
            </a:r>
          </a:p>
          <a:p>
            <a:pPr marL="401638" indent="-169863">
              <a:spcAft>
                <a:spcPts val="600"/>
              </a:spcAft>
              <a:buFont typeface="Arial" panose="020B0604020202020204" pitchFamily="34" charset="0"/>
              <a:buChar char="•"/>
            </a:pPr>
            <a:r>
              <a:rPr lang="ru-RU" sz="1100" dirty="0" err="1"/>
              <a:t>Колл</a:t>
            </a:r>
            <a:r>
              <a:rPr lang="ru-RU" sz="1100" dirty="0"/>
              <a:t>-опцион (</a:t>
            </a:r>
            <a:r>
              <a:rPr lang="en-US" sz="1100" dirty="0"/>
              <a:t>Call Option): </a:t>
            </a:r>
            <a:r>
              <a:rPr lang="ru-RU" sz="1100" dirty="0"/>
              <a:t>Предоставляет право купить фьючерсный контракт по установленной цене.</a:t>
            </a:r>
          </a:p>
          <a:p>
            <a:pPr marL="401638" indent="-169863">
              <a:spcAft>
                <a:spcPts val="600"/>
              </a:spcAft>
              <a:buFont typeface="Arial" panose="020B0604020202020204" pitchFamily="34" charset="0"/>
              <a:buChar char="•"/>
            </a:pPr>
            <a:r>
              <a:rPr lang="ru-RU" sz="1100" dirty="0"/>
              <a:t>Пут-опцион (</a:t>
            </a:r>
            <a:r>
              <a:rPr lang="en-US" sz="1100" dirty="0"/>
              <a:t>Put Option): </a:t>
            </a:r>
            <a:r>
              <a:rPr lang="ru-RU" sz="1100" dirty="0"/>
              <a:t>Предоставляет право продать фьючерсный контракт по установленной цене.</a:t>
            </a:r>
          </a:p>
        </p:txBody>
      </p:sp>
    </p:spTree>
    <p:extLst>
      <p:ext uri="{BB962C8B-B14F-4D97-AF65-F5344CB8AC3E}">
        <p14:creationId xmlns:p14="http://schemas.microsoft.com/office/powerpoint/2010/main" val="19896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5"/>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3200" b="1"/>
              <a:t>Правила вебинара</a:t>
            </a:r>
            <a:endParaRPr sz="3200" b="1"/>
          </a:p>
        </p:txBody>
      </p:sp>
      <p:pic>
        <p:nvPicPr>
          <p:cNvPr id="160" name="Google Shape;160;p35"/>
          <p:cNvPicPr preferRelativeResize="0"/>
          <p:nvPr/>
        </p:nvPicPr>
        <p:blipFill rotWithShape="1">
          <a:blip r:embed="rId3">
            <a:alphaModFix/>
          </a:blip>
          <a:srcRect/>
          <a:stretch/>
        </p:blipFill>
        <p:spPr>
          <a:xfrm>
            <a:off x="837650" y="3951281"/>
            <a:ext cx="692621" cy="692620"/>
          </a:xfrm>
          <a:prstGeom prst="rect">
            <a:avLst/>
          </a:prstGeom>
          <a:noFill/>
          <a:ln>
            <a:noFill/>
          </a:ln>
        </p:spPr>
      </p:pic>
      <p:pic>
        <p:nvPicPr>
          <p:cNvPr id="161" name="Google Shape;161;p35"/>
          <p:cNvPicPr preferRelativeResize="0"/>
          <p:nvPr/>
        </p:nvPicPr>
        <p:blipFill rotWithShape="1">
          <a:blip r:embed="rId4">
            <a:alphaModFix/>
          </a:blip>
          <a:srcRect/>
          <a:stretch/>
        </p:blipFill>
        <p:spPr>
          <a:xfrm>
            <a:off x="837650" y="1281613"/>
            <a:ext cx="692621" cy="692620"/>
          </a:xfrm>
          <a:prstGeom prst="rect">
            <a:avLst/>
          </a:prstGeom>
          <a:noFill/>
          <a:ln>
            <a:noFill/>
          </a:ln>
        </p:spPr>
      </p:pic>
      <p:pic>
        <p:nvPicPr>
          <p:cNvPr id="162" name="Google Shape;162;p35"/>
          <p:cNvPicPr preferRelativeResize="0"/>
          <p:nvPr/>
        </p:nvPicPr>
        <p:blipFill rotWithShape="1">
          <a:blip r:embed="rId5">
            <a:alphaModFix/>
          </a:blip>
          <a:srcRect/>
          <a:stretch/>
        </p:blipFill>
        <p:spPr>
          <a:xfrm>
            <a:off x="837651" y="3061406"/>
            <a:ext cx="692621" cy="692599"/>
          </a:xfrm>
          <a:prstGeom prst="rect">
            <a:avLst/>
          </a:prstGeom>
          <a:noFill/>
          <a:ln>
            <a:noFill/>
          </a:ln>
        </p:spPr>
      </p:pic>
      <p:sp>
        <p:nvSpPr>
          <p:cNvPr id="163" name="Google Shape;163;p35"/>
          <p:cNvSpPr txBox="1"/>
          <p:nvPr/>
        </p:nvSpPr>
        <p:spPr>
          <a:xfrm>
            <a:off x="1654525" y="1252250"/>
            <a:ext cx="2475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Активно</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участвуем</a:t>
            </a:r>
            <a:endParaRPr sz="1500">
              <a:latin typeface="Roboto"/>
              <a:ea typeface="Roboto"/>
              <a:cs typeface="Roboto"/>
              <a:sym typeface="Roboto"/>
            </a:endParaRPr>
          </a:p>
        </p:txBody>
      </p:sp>
      <p:sp>
        <p:nvSpPr>
          <p:cNvPr id="164" name="Google Shape;164;p35"/>
          <p:cNvSpPr txBox="1"/>
          <p:nvPr/>
        </p:nvSpPr>
        <p:spPr>
          <a:xfrm>
            <a:off x="1654525" y="3066419"/>
            <a:ext cx="3231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Задаем вопрос</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в чат или голосом</a:t>
            </a:r>
            <a:endParaRPr sz="1500">
              <a:latin typeface="Roboto"/>
              <a:ea typeface="Roboto"/>
              <a:cs typeface="Roboto"/>
              <a:sym typeface="Roboto"/>
            </a:endParaRPr>
          </a:p>
        </p:txBody>
      </p:sp>
      <p:sp>
        <p:nvSpPr>
          <p:cNvPr id="165" name="Google Shape;165;p35"/>
          <p:cNvSpPr txBox="1"/>
          <p:nvPr/>
        </p:nvSpPr>
        <p:spPr>
          <a:xfrm>
            <a:off x="1654525" y="3975059"/>
            <a:ext cx="3231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Вопросы вижу в чате,</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могу ответить не сразу</a:t>
            </a:r>
            <a:endParaRPr sz="1500">
              <a:latin typeface="Roboto"/>
              <a:ea typeface="Roboto"/>
              <a:cs typeface="Roboto"/>
              <a:sym typeface="Roboto"/>
            </a:endParaRPr>
          </a:p>
        </p:txBody>
      </p:sp>
      <p:sp>
        <p:nvSpPr>
          <p:cNvPr id="166" name="Google Shape;166;p35"/>
          <p:cNvSpPr txBox="1"/>
          <p:nvPr/>
        </p:nvSpPr>
        <p:spPr>
          <a:xfrm>
            <a:off x="1654524" y="2049300"/>
            <a:ext cx="2917475" cy="8771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dirty="0">
                <a:latin typeface="Roboto"/>
                <a:ea typeface="Roboto"/>
                <a:cs typeface="Roboto"/>
                <a:sym typeface="Roboto"/>
              </a:rPr>
              <a:t>Off-topic обсуждаем</a:t>
            </a:r>
            <a:endParaRPr sz="1500" dirty="0">
              <a:latin typeface="Roboto"/>
              <a:ea typeface="Roboto"/>
              <a:cs typeface="Roboto"/>
              <a:sym typeface="Roboto"/>
            </a:endParaRPr>
          </a:p>
          <a:p>
            <a:pPr marL="0" lvl="0" indent="0" algn="l" rtl="0">
              <a:spcBef>
                <a:spcPts val="0"/>
              </a:spcBef>
              <a:spcAft>
                <a:spcPts val="0"/>
              </a:spcAft>
              <a:buNone/>
            </a:pPr>
            <a:r>
              <a:rPr lang="ru" sz="1500" dirty="0">
                <a:latin typeface="Roboto"/>
                <a:ea typeface="Roboto"/>
                <a:cs typeface="Roboto"/>
                <a:sym typeface="Roboto"/>
              </a:rPr>
              <a:t>в учебной группе </a:t>
            </a:r>
            <a:br>
              <a:rPr lang="en-US" sz="1500" dirty="0">
                <a:latin typeface="Roboto"/>
                <a:ea typeface="Roboto"/>
                <a:cs typeface="Roboto"/>
                <a:sym typeface="Roboto"/>
              </a:rPr>
            </a:br>
            <a:r>
              <a:rPr lang="ru" sz="1500" dirty="0">
                <a:latin typeface="Roboto"/>
                <a:ea typeface="Roboto"/>
                <a:cs typeface="Roboto"/>
                <a:sym typeface="Roboto"/>
              </a:rPr>
              <a:t>#</a:t>
            </a:r>
            <a:r>
              <a:rPr lang="ru" sz="1500" b="1" dirty="0">
                <a:latin typeface="Roboto"/>
                <a:ea typeface="Roboto"/>
                <a:cs typeface="Roboto"/>
                <a:sym typeface="Roboto"/>
              </a:rPr>
              <a:t>OTUS </a:t>
            </a:r>
            <a:r>
              <a:rPr lang="en-US" sz="1500" b="1" dirty="0">
                <a:latin typeface="Roboto"/>
                <a:ea typeface="Roboto"/>
                <a:cs typeface="Roboto"/>
                <a:sym typeface="Roboto"/>
              </a:rPr>
              <a:t>ML-Finance-2024-07</a:t>
            </a:r>
            <a:endParaRPr sz="1500" dirty="0">
              <a:latin typeface="Roboto"/>
              <a:ea typeface="Roboto"/>
              <a:cs typeface="Roboto"/>
              <a:sym typeface="Roboto"/>
            </a:endParaRPr>
          </a:p>
        </p:txBody>
      </p:sp>
      <p:sp>
        <p:nvSpPr>
          <p:cNvPr id="167" name="Google Shape;167;p35"/>
          <p:cNvSpPr/>
          <p:nvPr/>
        </p:nvSpPr>
        <p:spPr>
          <a:xfrm>
            <a:off x="6046275" y="-8050"/>
            <a:ext cx="3097500" cy="5143500"/>
          </a:xfrm>
          <a:prstGeom prst="rect">
            <a:avLst/>
          </a:pr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5"/>
          <p:cNvSpPr txBox="1"/>
          <p:nvPr/>
        </p:nvSpPr>
        <p:spPr>
          <a:xfrm>
            <a:off x="6344063" y="1052963"/>
            <a:ext cx="2044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2000" b="1">
                <a:solidFill>
                  <a:schemeClr val="lt1"/>
                </a:solidFill>
                <a:latin typeface="Roboto"/>
                <a:ea typeface="Roboto"/>
                <a:cs typeface="Roboto"/>
                <a:sym typeface="Roboto"/>
              </a:rPr>
              <a:t>Условные </a:t>
            </a:r>
            <a:endParaRPr sz="2000" b="1">
              <a:solidFill>
                <a:schemeClr val="lt1"/>
              </a:solidFill>
              <a:latin typeface="Roboto"/>
              <a:ea typeface="Roboto"/>
              <a:cs typeface="Roboto"/>
              <a:sym typeface="Roboto"/>
            </a:endParaRPr>
          </a:p>
          <a:p>
            <a:pPr marL="0" lvl="0" indent="0" algn="l" rtl="0">
              <a:spcBef>
                <a:spcPts val="0"/>
              </a:spcBef>
              <a:spcAft>
                <a:spcPts val="0"/>
              </a:spcAft>
              <a:buNone/>
            </a:pPr>
            <a:r>
              <a:rPr lang="ru" sz="2000" b="1">
                <a:solidFill>
                  <a:schemeClr val="lt1"/>
                </a:solidFill>
                <a:latin typeface="Roboto"/>
                <a:ea typeface="Roboto"/>
                <a:cs typeface="Roboto"/>
                <a:sym typeface="Roboto"/>
              </a:rPr>
              <a:t>обозначения</a:t>
            </a:r>
            <a:endParaRPr sz="2000" b="1">
              <a:solidFill>
                <a:schemeClr val="lt1"/>
              </a:solidFill>
              <a:latin typeface="Roboto"/>
              <a:ea typeface="Roboto"/>
              <a:cs typeface="Roboto"/>
              <a:sym typeface="Roboto"/>
            </a:endParaRPr>
          </a:p>
        </p:txBody>
      </p:sp>
      <p:pic>
        <p:nvPicPr>
          <p:cNvPr id="169" name="Google Shape;169;p35"/>
          <p:cNvPicPr preferRelativeResize="0"/>
          <p:nvPr/>
        </p:nvPicPr>
        <p:blipFill rotWithShape="1">
          <a:blip r:embed="rId6">
            <a:alphaModFix/>
          </a:blip>
          <a:srcRect/>
          <a:stretch/>
        </p:blipFill>
        <p:spPr>
          <a:xfrm>
            <a:off x="6438593" y="1912032"/>
            <a:ext cx="330301" cy="330303"/>
          </a:xfrm>
          <a:prstGeom prst="rect">
            <a:avLst/>
          </a:prstGeom>
          <a:noFill/>
          <a:ln>
            <a:noFill/>
          </a:ln>
        </p:spPr>
      </p:pic>
      <p:sp>
        <p:nvSpPr>
          <p:cNvPr id="170" name="Google Shape;170;p35"/>
          <p:cNvSpPr txBox="1"/>
          <p:nvPr/>
        </p:nvSpPr>
        <p:spPr>
          <a:xfrm>
            <a:off x="6829363" y="1898744"/>
            <a:ext cx="204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Индивидуально</a:t>
            </a:r>
            <a:endParaRPr sz="1100">
              <a:solidFill>
                <a:schemeClr val="lt1"/>
              </a:solidFill>
              <a:latin typeface="Roboto"/>
              <a:ea typeface="Roboto"/>
              <a:cs typeface="Roboto"/>
              <a:sym typeface="Roboto"/>
            </a:endParaRPr>
          </a:p>
        </p:txBody>
      </p:sp>
      <p:pic>
        <p:nvPicPr>
          <p:cNvPr id="171" name="Google Shape;171;p35"/>
          <p:cNvPicPr preferRelativeResize="0"/>
          <p:nvPr/>
        </p:nvPicPr>
        <p:blipFill rotWithShape="1">
          <a:blip r:embed="rId7">
            <a:alphaModFix/>
          </a:blip>
          <a:srcRect/>
          <a:stretch/>
        </p:blipFill>
        <p:spPr>
          <a:xfrm>
            <a:off x="6438593" y="2392126"/>
            <a:ext cx="330301" cy="330303"/>
          </a:xfrm>
          <a:prstGeom prst="rect">
            <a:avLst/>
          </a:prstGeom>
          <a:noFill/>
          <a:ln>
            <a:noFill/>
          </a:ln>
        </p:spPr>
      </p:pic>
      <p:sp>
        <p:nvSpPr>
          <p:cNvPr id="172" name="Google Shape;172;p35"/>
          <p:cNvSpPr txBox="1"/>
          <p:nvPr/>
        </p:nvSpPr>
        <p:spPr>
          <a:xfrm>
            <a:off x="6829363" y="2291099"/>
            <a:ext cx="2044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Время, необходимое</a:t>
            </a:r>
            <a:endParaRPr sz="1100">
              <a:solidFill>
                <a:schemeClr val="lt1"/>
              </a:solidFill>
              <a:latin typeface="Roboto"/>
              <a:ea typeface="Roboto"/>
              <a:cs typeface="Roboto"/>
              <a:sym typeface="Roboto"/>
            </a:endParaRPr>
          </a:p>
          <a:p>
            <a:pPr marL="0" lvl="0" indent="0" algn="l" rtl="0">
              <a:spcBef>
                <a:spcPts val="0"/>
              </a:spcBef>
              <a:spcAft>
                <a:spcPts val="0"/>
              </a:spcAft>
              <a:buNone/>
            </a:pPr>
            <a:r>
              <a:rPr lang="ru" sz="1100">
                <a:solidFill>
                  <a:schemeClr val="lt1"/>
                </a:solidFill>
                <a:latin typeface="Roboto"/>
                <a:ea typeface="Roboto"/>
                <a:cs typeface="Roboto"/>
                <a:sym typeface="Roboto"/>
              </a:rPr>
              <a:t>на активность</a:t>
            </a:r>
            <a:endParaRPr sz="1100">
              <a:solidFill>
                <a:schemeClr val="lt1"/>
              </a:solidFill>
              <a:latin typeface="Roboto"/>
              <a:ea typeface="Roboto"/>
              <a:cs typeface="Roboto"/>
              <a:sym typeface="Roboto"/>
            </a:endParaRPr>
          </a:p>
        </p:txBody>
      </p:sp>
      <p:pic>
        <p:nvPicPr>
          <p:cNvPr id="173" name="Google Shape;173;p35"/>
          <p:cNvPicPr preferRelativeResize="0"/>
          <p:nvPr/>
        </p:nvPicPr>
        <p:blipFill rotWithShape="1">
          <a:blip r:embed="rId8">
            <a:alphaModFix/>
          </a:blip>
          <a:srcRect/>
          <a:stretch/>
        </p:blipFill>
        <p:spPr>
          <a:xfrm>
            <a:off x="6438593" y="2872220"/>
            <a:ext cx="330301" cy="330303"/>
          </a:xfrm>
          <a:prstGeom prst="rect">
            <a:avLst/>
          </a:prstGeom>
          <a:noFill/>
          <a:ln>
            <a:noFill/>
          </a:ln>
        </p:spPr>
      </p:pic>
      <p:sp>
        <p:nvSpPr>
          <p:cNvPr id="174" name="Google Shape;174;p35"/>
          <p:cNvSpPr txBox="1"/>
          <p:nvPr/>
        </p:nvSpPr>
        <p:spPr>
          <a:xfrm>
            <a:off x="6829363" y="2873300"/>
            <a:ext cx="204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Пишем в чат</a:t>
            </a:r>
            <a:endParaRPr sz="1100">
              <a:solidFill>
                <a:schemeClr val="lt1"/>
              </a:solidFill>
              <a:latin typeface="Roboto"/>
              <a:ea typeface="Roboto"/>
              <a:cs typeface="Roboto"/>
              <a:sym typeface="Roboto"/>
            </a:endParaRPr>
          </a:p>
        </p:txBody>
      </p:sp>
      <p:pic>
        <p:nvPicPr>
          <p:cNvPr id="175" name="Google Shape;175;p35"/>
          <p:cNvPicPr preferRelativeResize="0"/>
          <p:nvPr/>
        </p:nvPicPr>
        <p:blipFill rotWithShape="1">
          <a:blip r:embed="rId9">
            <a:alphaModFix/>
          </a:blip>
          <a:srcRect/>
          <a:stretch/>
        </p:blipFill>
        <p:spPr>
          <a:xfrm>
            <a:off x="6438593" y="3352314"/>
            <a:ext cx="330301" cy="330303"/>
          </a:xfrm>
          <a:prstGeom prst="rect">
            <a:avLst/>
          </a:prstGeom>
          <a:noFill/>
          <a:ln>
            <a:noFill/>
          </a:ln>
        </p:spPr>
      </p:pic>
      <p:sp>
        <p:nvSpPr>
          <p:cNvPr id="176" name="Google Shape;176;p35"/>
          <p:cNvSpPr txBox="1"/>
          <p:nvPr/>
        </p:nvSpPr>
        <p:spPr>
          <a:xfrm>
            <a:off x="6829363" y="3359347"/>
            <a:ext cx="204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Говорим голосом</a:t>
            </a:r>
            <a:endParaRPr sz="1100">
              <a:solidFill>
                <a:schemeClr val="lt1"/>
              </a:solidFill>
              <a:latin typeface="Roboto"/>
              <a:ea typeface="Roboto"/>
              <a:cs typeface="Roboto"/>
              <a:sym typeface="Roboto"/>
            </a:endParaRPr>
          </a:p>
        </p:txBody>
      </p:sp>
      <p:pic>
        <p:nvPicPr>
          <p:cNvPr id="177" name="Google Shape;177;p35"/>
          <p:cNvPicPr preferRelativeResize="0"/>
          <p:nvPr/>
        </p:nvPicPr>
        <p:blipFill rotWithShape="1">
          <a:blip r:embed="rId10">
            <a:alphaModFix/>
          </a:blip>
          <a:srcRect/>
          <a:stretch/>
        </p:blipFill>
        <p:spPr>
          <a:xfrm>
            <a:off x="6438593" y="3832409"/>
            <a:ext cx="330301" cy="330301"/>
          </a:xfrm>
          <a:prstGeom prst="rect">
            <a:avLst/>
          </a:prstGeom>
          <a:noFill/>
          <a:ln>
            <a:noFill/>
          </a:ln>
        </p:spPr>
      </p:pic>
      <p:sp>
        <p:nvSpPr>
          <p:cNvPr id="178" name="Google Shape;178;p35"/>
          <p:cNvSpPr txBox="1"/>
          <p:nvPr/>
        </p:nvSpPr>
        <p:spPr>
          <a:xfrm>
            <a:off x="6829363" y="3827568"/>
            <a:ext cx="204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Документ</a:t>
            </a:r>
            <a:endParaRPr sz="1100">
              <a:solidFill>
                <a:schemeClr val="lt1"/>
              </a:solidFill>
              <a:latin typeface="Roboto"/>
              <a:ea typeface="Roboto"/>
              <a:cs typeface="Roboto"/>
              <a:sym typeface="Roboto"/>
            </a:endParaRPr>
          </a:p>
        </p:txBody>
      </p:sp>
      <p:pic>
        <p:nvPicPr>
          <p:cNvPr id="179" name="Google Shape;179;p35"/>
          <p:cNvPicPr preferRelativeResize="0"/>
          <p:nvPr/>
        </p:nvPicPr>
        <p:blipFill rotWithShape="1">
          <a:blip r:embed="rId11">
            <a:alphaModFix/>
          </a:blip>
          <a:srcRect/>
          <a:stretch/>
        </p:blipFill>
        <p:spPr>
          <a:xfrm>
            <a:off x="6438593" y="4312503"/>
            <a:ext cx="330301" cy="330303"/>
          </a:xfrm>
          <a:prstGeom prst="rect">
            <a:avLst/>
          </a:prstGeom>
          <a:noFill/>
          <a:ln>
            <a:noFill/>
          </a:ln>
        </p:spPr>
      </p:pic>
      <p:sp>
        <p:nvSpPr>
          <p:cNvPr id="180" name="Google Shape;180;p35"/>
          <p:cNvSpPr txBox="1"/>
          <p:nvPr/>
        </p:nvSpPr>
        <p:spPr>
          <a:xfrm>
            <a:off x="6829363" y="4223086"/>
            <a:ext cx="2044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solidFill>
                  <a:schemeClr val="lt1"/>
                </a:solidFill>
                <a:latin typeface="Roboto"/>
                <a:ea typeface="Roboto"/>
                <a:cs typeface="Roboto"/>
                <a:sym typeface="Roboto"/>
              </a:rPr>
              <a:t>Ответьте себе или</a:t>
            </a:r>
            <a:endParaRPr sz="1100">
              <a:solidFill>
                <a:schemeClr val="lt1"/>
              </a:solidFill>
              <a:latin typeface="Roboto"/>
              <a:ea typeface="Roboto"/>
              <a:cs typeface="Roboto"/>
              <a:sym typeface="Roboto"/>
            </a:endParaRPr>
          </a:p>
          <a:p>
            <a:pPr marL="0" lvl="0" indent="0" algn="l" rtl="0">
              <a:spcBef>
                <a:spcPts val="0"/>
              </a:spcBef>
              <a:spcAft>
                <a:spcPts val="0"/>
              </a:spcAft>
              <a:buNone/>
            </a:pPr>
            <a:r>
              <a:rPr lang="ru" sz="1100">
                <a:solidFill>
                  <a:schemeClr val="lt1"/>
                </a:solidFill>
                <a:latin typeface="Roboto"/>
                <a:ea typeface="Roboto"/>
                <a:cs typeface="Roboto"/>
                <a:sym typeface="Roboto"/>
              </a:rPr>
              <a:t>задайте вопрос</a:t>
            </a:r>
            <a:endParaRPr sz="1100">
              <a:solidFill>
                <a:schemeClr val="lt1"/>
              </a:solidFill>
              <a:latin typeface="Roboto"/>
              <a:ea typeface="Roboto"/>
              <a:cs typeface="Roboto"/>
              <a:sym typeface="Roboto"/>
            </a:endParaRPr>
          </a:p>
        </p:txBody>
      </p:sp>
      <p:pic>
        <p:nvPicPr>
          <p:cNvPr id="181" name="Google Shape;181;p35"/>
          <p:cNvPicPr preferRelativeResize="0"/>
          <p:nvPr/>
        </p:nvPicPr>
        <p:blipFill rotWithShape="1">
          <a:blip r:embed="rId12">
            <a:alphaModFix/>
          </a:blip>
          <a:srcRect/>
          <a:stretch/>
        </p:blipFill>
        <p:spPr>
          <a:xfrm>
            <a:off x="860726" y="2148424"/>
            <a:ext cx="692625" cy="6926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на фьючерсы </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117505"/>
            <a:ext cx="8520600" cy="2908489"/>
          </a:xfrm>
          <a:prstGeom prst="rect">
            <a:avLst/>
          </a:prstGeom>
          <a:noFill/>
        </p:spPr>
        <p:txBody>
          <a:bodyPr wrap="square" rtlCol="0">
            <a:spAutoFit/>
          </a:bodyPr>
          <a:lstStyle/>
          <a:p>
            <a:pPr>
              <a:spcAft>
                <a:spcPts val="600"/>
              </a:spcAft>
            </a:pPr>
            <a:r>
              <a:rPr lang="ru-RU" sz="1100" b="1" dirty="0"/>
              <a:t>Преимущества:</a:t>
            </a:r>
          </a:p>
          <a:p>
            <a:pPr marL="171450" indent="-171450">
              <a:spcAft>
                <a:spcPts val="600"/>
              </a:spcAft>
              <a:buFont typeface="Arial" panose="020B0604020202020204" pitchFamily="34" charset="0"/>
              <a:buChar char="•"/>
            </a:pPr>
            <a:r>
              <a:rPr lang="ru-RU" sz="1100" b="1" dirty="0"/>
              <a:t>Гибкость:</a:t>
            </a:r>
            <a:r>
              <a:rPr lang="ru-RU" sz="1100" dirty="0"/>
              <a:t> Опционы на фьючерсы предоставляют возможность участвовать в движении цен на базовые активы с ограниченными рисками.</a:t>
            </a:r>
          </a:p>
          <a:p>
            <a:pPr marL="171450" indent="-171450">
              <a:spcAft>
                <a:spcPts val="600"/>
              </a:spcAft>
              <a:buFont typeface="Arial" panose="020B0604020202020204" pitchFamily="34" charset="0"/>
              <a:buChar char="•"/>
            </a:pPr>
            <a:r>
              <a:rPr lang="ru-RU" sz="1100" b="1" dirty="0"/>
              <a:t>Ограничение убытков:</a:t>
            </a:r>
            <a:r>
              <a:rPr lang="ru-RU" sz="1100" dirty="0"/>
              <a:t> Максимальный убыток для покупателя опциона ограничен уплаченной премией.</a:t>
            </a:r>
          </a:p>
          <a:p>
            <a:pPr marL="171450" indent="-171450">
              <a:spcAft>
                <a:spcPts val="600"/>
              </a:spcAft>
              <a:buFont typeface="Arial" panose="020B0604020202020204" pitchFamily="34" charset="0"/>
              <a:buChar char="•"/>
            </a:pPr>
            <a:r>
              <a:rPr lang="ru-RU" sz="1100" b="1" dirty="0"/>
              <a:t>Хеджирование:</a:t>
            </a:r>
            <a:r>
              <a:rPr lang="ru-RU" sz="1100" dirty="0"/>
              <a:t> Эффективный инструмент для хеджирования рисков, связанных с движением цен на фьючерсные контракты.</a:t>
            </a:r>
          </a:p>
          <a:p>
            <a:pPr>
              <a:spcAft>
                <a:spcPts val="600"/>
              </a:spcAft>
            </a:pPr>
            <a:endParaRPr lang="ru-RU" sz="1100" dirty="0"/>
          </a:p>
          <a:p>
            <a:pPr>
              <a:spcAft>
                <a:spcPts val="600"/>
              </a:spcAft>
            </a:pPr>
            <a:r>
              <a:rPr lang="ru-RU" sz="1100" b="1" dirty="0"/>
              <a:t>Риски:</a:t>
            </a:r>
          </a:p>
          <a:p>
            <a:pPr marL="171450" indent="-171450">
              <a:spcAft>
                <a:spcPts val="600"/>
              </a:spcAft>
              <a:buFont typeface="Arial" panose="020B0604020202020204" pitchFamily="34" charset="0"/>
              <a:buChar char="•"/>
            </a:pPr>
            <a:r>
              <a:rPr lang="ru-RU" sz="1100" b="1" dirty="0"/>
              <a:t>Премия:</a:t>
            </a:r>
            <a:r>
              <a:rPr lang="ru-RU" sz="1100" dirty="0"/>
              <a:t> Покупатель опциона теряет уплаченную премию, если не воспользуется своим правом купить или продать фьючерсный контракт.</a:t>
            </a:r>
          </a:p>
          <a:p>
            <a:pPr marL="171450" indent="-171450">
              <a:spcAft>
                <a:spcPts val="600"/>
              </a:spcAft>
              <a:buFont typeface="Arial" panose="020B0604020202020204" pitchFamily="34" charset="0"/>
              <a:buChar char="•"/>
            </a:pPr>
            <a:r>
              <a:rPr lang="ru-RU" sz="1100" b="1" dirty="0"/>
              <a:t>Сложность: </a:t>
            </a:r>
            <a:r>
              <a:rPr lang="ru-RU" sz="1100" dirty="0"/>
              <a:t>Опционы на фьючерсы могут быть сложными для понимания и управления, особенно для непрофессиональных участников рынка.</a:t>
            </a:r>
          </a:p>
          <a:p>
            <a:pPr marL="171450" indent="-171450">
              <a:spcAft>
                <a:spcPts val="600"/>
              </a:spcAft>
              <a:buFont typeface="Arial" panose="020B0604020202020204" pitchFamily="34" charset="0"/>
              <a:buChar char="•"/>
            </a:pPr>
            <a:r>
              <a:rPr lang="ru-RU" sz="1100" b="1" dirty="0"/>
              <a:t>Волатильность:</a:t>
            </a:r>
            <a:r>
              <a:rPr lang="ru-RU" sz="1100" dirty="0"/>
              <a:t> Цены на опционы могут сильно колебаться в зависимости от волатильности базового актива.</a:t>
            </a:r>
          </a:p>
        </p:txBody>
      </p:sp>
    </p:spTree>
    <p:extLst>
      <p:ext uri="{BB962C8B-B14F-4D97-AF65-F5344CB8AC3E}">
        <p14:creationId xmlns:p14="http://schemas.microsoft.com/office/powerpoint/2010/main" val="2781748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Опционы на фьючерсы </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227969"/>
            <a:ext cx="8520600" cy="2262158"/>
          </a:xfrm>
          <a:prstGeom prst="rect">
            <a:avLst/>
          </a:prstGeom>
          <a:noFill/>
        </p:spPr>
        <p:txBody>
          <a:bodyPr wrap="square" rtlCol="0">
            <a:spAutoFit/>
          </a:bodyPr>
          <a:lstStyle/>
          <a:p>
            <a:pPr>
              <a:spcAft>
                <a:spcPts val="600"/>
              </a:spcAft>
            </a:pPr>
            <a:r>
              <a:rPr lang="ru-RU" sz="1100" b="1" dirty="0" err="1"/>
              <a:t>Колл</a:t>
            </a:r>
            <a:r>
              <a:rPr lang="ru-RU" sz="1100" b="1" dirty="0"/>
              <a:t>-опцион на фьючерсы:</a:t>
            </a:r>
          </a:p>
          <a:p>
            <a:pPr>
              <a:spcAft>
                <a:spcPts val="600"/>
              </a:spcAft>
            </a:pPr>
            <a:r>
              <a:rPr lang="ru-RU" sz="1100" dirty="0"/>
              <a:t>Трейдер ожидает роста цены на нефть и покупает </a:t>
            </a:r>
            <a:r>
              <a:rPr lang="ru-RU" sz="1100" dirty="0" err="1"/>
              <a:t>колл</a:t>
            </a:r>
            <a:r>
              <a:rPr lang="ru-RU" sz="1100" dirty="0"/>
              <a:t>-опцион на фьючерсный контракт на нефть с ценой исполнения $70 за баррель и премией $5. Если цена нефти вырастет до $80 за баррель, трейдер может воспользоваться опционом и купить фьючерсный контракт по $70, а затем продать его по рыночной цене, получив прибыль. Если цена не вырастет, трейдер теряет только уплаченную премию.</a:t>
            </a:r>
          </a:p>
          <a:p>
            <a:pPr>
              <a:spcAft>
                <a:spcPts val="600"/>
              </a:spcAft>
            </a:pPr>
            <a:endParaRPr lang="ru-RU" sz="1100" b="1" dirty="0"/>
          </a:p>
          <a:p>
            <a:pPr>
              <a:spcAft>
                <a:spcPts val="600"/>
              </a:spcAft>
            </a:pPr>
            <a:r>
              <a:rPr lang="ru-RU" sz="1100" b="1" dirty="0"/>
              <a:t>Пут-опцион на фьючерсы:</a:t>
            </a:r>
          </a:p>
          <a:p>
            <a:pPr>
              <a:spcAft>
                <a:spcPts val="600"/>
              </a:spcAft>
            </a:pPr>
            <a:r>
              <a:rPr lang="ru-RU" sz="1100" dirty="0"/>
              <a:t>Фермер, выращивающий пшеницу, хочет застраховаться от падения цен на пшеницу и покупает пут-опцион на фьючерсный контракт на пшеницу с ценой исполнения $500 за бушель и премией $20. Если цена пшеницы упадет до $400 за бушель, фермер может воспользоваться опционом и продать фьючерсный контракт по $500, минимизировав свои убытки. Если цена не упадет, фермер теряет только уплаченную премию.</a:t>
            </a:r>
          </a:p>
        </p:txBody>
      </p:sp>
    </p:spTree>
    <p:extLst>
      <p:ext uri="{BB962C8B-B14F-4D97-AF65-F5344CB8AC3E}">
        <p14:creationId xmlns:p14="http://schemas.microsoft.com/office/powerpoint/2010/main" val="1131346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921EDC-6600-9345-A654-2B7358B22516}"/>
              </a:ext>
            </a:extLst>
          </p:cNvPr>
          <p:cNvSpPr>
            <a:spLocks noGrp="1"/>
          </p:cNvSpPr>
          <p:nvPr>
            <p:ph type="title"/>
          </p:nvPr>
        </p:nvSpPr>
        <p:spPr/>
        <p:txBody>
          <a:bodyPr/>
          <a:lstStyle/>
          <a:p>
            <a:r>
              <a:rPr lang="ru-RU" dirty="0"/>
              <a:t>Участники</a:t>
            </a:r>
            <a:endParaRPr lang="en-US" dirty="0"/>
          </a:p>
        </p:txBody>
      </p:sp>
    </p:spTree>
    <p:extLst>
      <p:ext uri="{BB962C8B-B14F-4D97-AF65-F5344CB8AC3E}">
        <p14:creationId xmlns:p14="http://schemas.microsoft.com/office/powerpoint/2010/main" val="2534322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Участники финансовых рынков</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227969"/>
            <a:ext cx="8520600" cy="3777957"/>
          </a:xfrm>
          <a:prstGeom prst="rect">
            <a:avLst/>
          </a:prstGeom>
          <a:noFill/>
        </p:spPr>
        <p:txBody>
          <a:bodyPr wrap="square" rtlCol="0">
            <a:spAutoFit/>
          </a:bodyPr>
          <a:lstStyle/>
          <a:p>
            <a:pPr>
              <a:spcAft>
                <a:spcPts val="600"/>
              </a:spcAft>
            </a:pPr>
            <a:r>
              <a:rPr lang="ru-RU" sz="1100" b="1" dirty="0"/>
              <a:t>1. Центральные банки</a:t>
            </a:r>
          </a:p>
          <a:p>
            <a:pPr marL="171450" indent="-171450">
              <a:spcAft>
                <a:spcPts val="300"/>
              </a:spcAft>
              <a:buFont typeface="Arial" panose="020B0604020202020204" pitchFamily="34" charset="0"/>
              <a:buChar char="•"/>
            </a:pPr>
            <a:r>
              <a:rPr lang="ru-RU" sz="1100" dirty="0"/>
              <a:t>Управление денежно-кредитной политикой.</a:t>
            </a:r>
          </a:p>
          <a:p>
            <a:pPr marL="171450" indent="-171450">
              <a:spcAft>
                <a:spcPts val="300"/>
              </a:spcAft>
              <a:buFont typeface="Arial" panose="020B0604020202020204" pitchFamily="34" charset="0"/>
              <a:buChar char="•"/>
            </a:pPr>
            <a:r>
              <a:rPr lang="ru-RU" sz="1100" dirty="0"/>
              <a:t>Регулирование денежного предложения и процентных ставок.</a:t>
            </a:r>
          </a:p>
          <a:p>
            <a:pPr marL="171450" indent="-171450">
              <a:spcAft>
                <a:spcPts val="300"/>
              </a:spcAft>
              <a:buFont typeface="Arial" panose="020B0604020202020204" pitchFamily="34" charset="0"/>
              <a:buChar char="•"/>
            </a:pPr>
            <a:r>
              <a:rPr lang="ru-RU" sz="1100" dirty="0"/>
              <a:t>Поддержание стабильности финансовой системы.</a:t>
            </a:r>
          </a:p>
          <a:p>
            <a:pPr marL="171450" indent="-171450">
              <a:spcAft>
                <a:spcPts val="300"/>
              </a:spcAft>
              <a:buFont typeface="Arial" panose="020B0604020202020204" pitchFamily="34" charset="0"/>
              <a:buChar char="•"/>
            </a:pPr>
            <a:r>
              <a:rPr lang="ru-RU" sz="1100" dirty="0"/>
              <a:t>Валютное регулирование и управление золотовалютными резервами.</a:t>
            </a:r>
          </a:p>
          <a:p>
            <a:pPr>
              <a:spcAft>
                <a:spcPts val="600"/>
              </a:spcAft>
            </a:pPr>
            <a:endParaRPr lang="ru-RU" sz="1100" b="1" dirty="0"/>
          </a:p>
          <a:p>
            <a:pPr>
              <a:spcAft>
                <a:spcPts val="600"/>
              </a:spcAft>
            </a:pPr>
            <a:r>
              <a:rPr lang="ru-RU" sz="1100" b="1" dirty="0"/>
              <a:t>2. Коммерческие банки</a:t>
            </a:r>
          </a:p>
          <a:p>
            <a:pPr marL="171450" indent="-171450">
              <a:spcAft>
                <a:spcPts val="300"/>
              </a:spcAft>
              <a:buFont typeface="Arial" panose="020B0604020202020204" pitchFamily="34" charset="0"/>
              <a:buChar char="•"/>
            </a:pPr>
            <a:r>
              <a:rPr lang="ru-RU" sz="1100" dirty="0"/>
              <a:t>Прием депозитов и предоставление кредитов.</a:t>
            </a:r>
          </a:p>
          <a:p>
            <a:pPr marL="171450" indent="-171450">
              <a:spcAft>
                <a:spcPts val="300"/>
              </a:spcAft>
              <a:buFont typeface="Arial" panose="020B0604020202020204" pitchFamily="34" charset="0"/>
              <a:buChar char="•"/>
            </a:pPr>
            <a:r>
              <a:rPr lang="ru-RU" sz="1100" dirty="0"/>
              <a:t>Управление платежами и расчетами.</a:t>
            </a:r>
          </a:p>
          <a:p>
            <a:pPr marL="171450" indent="-171450">
              <a:spcAft>
                <a:spcPts val="300"/>
              </a:spcAft>
              <a:buFont typeface="Arial" panose="020B0604020202020204" pitchFamily="34" charset="0"/>
              <a:buChar char="•"/>
            </a:pPr>
            <a:r>
              <a:rPr lang="ru-RU" sz="1100" dirty="0"/>
              <a:t>Предоставление инвестиционных услуг.</a:t>
            </a:r>
          </a:p>
          <a:p>
            <a:pPr marL="171450" indent="-171450">
              <a:spcAft>
                <a:spcPts val="300"/>
              </a:spcAft>
              <a:buFont typeface="Arial" panose="020B0604020202020204" pitchFamily="34" charset="0"/>
              <a:buChar char="•"/>
            </a:pPr>
            <a:r>
              <a:rPr lang="ru-RU" sz="1100" dirty="0"/>
              <a:t>Участие в валютных и финансовых рынках.</a:t>
            </a:r>
          </a:p>
          <a:p>
            <a:pPr>
              <a:spcAft>
                <a:spcPts val="600"/>
              </a:spcAft>
            </a:pPr>
            <a:endParaRPr lang="ru-RU" sz="1100" b="1" dirty="0"/>
          </a:p>
          <a:p>
            <a:pPr>
              <a:spcAft>
                <a:spcPts val="600"/>
              </a:spcAft>
            </a:pPr>
            <a:r>
              <a:rPr lang="ru-RU" sz="1100" b="1" dirty="0"/>
              <a:t>3. Инвестиционные банки</a:t>
            </a:r>
          </a:p>
          <a:p>
            <a:pPr marL="171450" indent="-171450">
              <a:spcAft>
                <a:spcPts val="300"/>
              </a:spcAft>
              <a:buFont typeface="Arial" panose="020B0604020202020204" pitchFamily="34" charset="0"/>
              <a:buChar char="•"/>
            </a:pPr>
            <a:r>
              <a:rPr lang="ru-RU" sz="1100" dirty="0"/>
              <a:t>Поддержка выпуска и размещения ценных бумаг (</a:t>
            </a:r>
            <a:r>
              <a:rPr lang="ru-RU" sz="1100" dirty="0" err="1"/>
              <a:t>андеррайтинг</a:t>
            </a:r>
            <a:r>
              <a:rPr lang="ru-RU" sz="1100" dirty="0"/>
              <a:t>).</a:t>
            </a:r>
          </a:p>
          <a:p>
            <a:pPr marL="171450" indent="-171450">
              <a:spcAft>
                <a:spcPts val="300"/>
              </a:spcAft>
              <a:buFont typeface="Arial" panose="020B0604020202020204" pitchFamily="34" charset="0"/>
              <a:buChar char="•"/>
            </a:pPr>
            <a:r>
              <a:rPr lang="ru-RU" sz="1100" dirty="0"/>
              <a:t>Консультации по вопросам слияний и поглощений (</a:t>
            </a:r>
            <a:r>
              <a:rPr lang="en-US" sz="1100" dirty="0"/>
              <a:t>M&amp;A).</a:t>
            </a:r>
          </a:p>
          <a:p>
            <a:pPr marL="171450" indent="-171450">
              <a:spcAft>
                <a:spcPts val="300"/>
              </a:spcAft>
              <a:buFont typeface="Arial" panose="020B0604020202020204" pitchFamily="34" charset="0"/>
              <a:buChar char="•"/>
            </a:pPr>
            <a:r>
              <a:rPr lang="ru-RU" sz="1100" dirty="0"/>
              <a:t>Управление активами и инвестиционными портфелями.</a:t>
            </a:r>
          </a:p>
          <a:p>
            <a:pPr marL="171450" indent="-171450">
              <a:spcAft>
                <a:spcPts val="300"/>
              </a:spcAft>
              <a:buFont typeface="Arial" panose="020B0604020202020204" pitchFamily="34" charset="0"/>
              <a:buChar char="•"/>
            </a:pPr>
            <a:r>
              <a:rPr lang="ru-RU" sz="1100" dirty="0"/>
              <a:t>Торговля ценными бумагами и </a:t>
            </a:r>
            <a:r>
              <a:rPr lang="ru-RU" sz="1100" dirty="0" err="1"/>
              <a:t>деривативами</a:t>
            </a:r>
            <a:r>
              <a:rPr lang="ru-RU" sz="1100" dirty="0"/>
              <a:t>.</a:t>
            </a:r>
          </a:p>
        </p:txBody>
      </p:sp>
    </p:spTree>
    <p:extLst>
      <p:ext uri="{BB962C8B-B14F-4D97-AF65-F5344CB8AC3E}">
        <p14:creationId xmlns:p14="http://schemas.microsoft.com/office/powerpoint/2010/main" val="580221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Участники финансовых рынков</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227969"/>
            <a:ext cx="8520600" cy="3139321"/>
          </a:xfrm>
          <a:prstGeom prst="rect">
            <a:avLst/>
          </a:prstGeom>
          <a:noFill/>
        </p:spPr>
        <p:txBody>
          <a:bodyPr wrap="square" rtlCol="0">
            <a:spAutoFit/>
          </a:bodyPr>
          <a:lstStyle/>
          <a:p>
            <a:pPr>
              <a:spcAft>
                <a:spcPts val="600"/>
              </a:spcAft>
            </a:pPr>
            <a:r>
              <a:rPr lang="en-US" sz="1100" b="1" dirty="0"/>
              <a:t>4. </a:t>
            </a:r>
            <a:r>
              <a:rPr lang="ru-RU" sz="1100" b="1" dirty="0"/>
              <a:t>Брокерские компании</a:t>
            </a:r>
          </a:p>
          <a:p>
            <a:pPr marL="171450" indent="-171450">
              <a:spcAft>
                <a:spcPts val="600"/>
              </a:spcAft>
              <a:buFont typeface="Arial" panose="020B0604020202020204" pitchFamily="34" charset="0"/>
              <a:buChar char="•"/>
            </a:pPr>
            <a:r>
              <a:rPr lang="ru-RU" sz="1100" dirty="0"/>
              <a:t>Посредничество в покупке и продаже ценных бумаг для клиентов.</a:t>
            </a:r>
          </a:p>
          <a:p>
            <a:pPr marL="171450" indent="-171450">
              <a:spcAft>
                <a:spcPts val="600"/>
              </a:spcAft>
              <a:buFont typeface="Arial" panose="020B0604020202020204" pitchFamily="34" charset="0"/>
              <a:buChar char="•"/>
            </a:pPr>
            <a:r>
              <a:rPr lang="ru-RU" sz="1100" dirty="0"/>
              <a:t>Консультации по инвестициям.</a:t>
            </a:r>
          </a:p>
          <a:p>
            <a:pPr marL="171450" indent="-171450">
              <a:spcAft>
                <a:spcPts val="600"/>
              </a:spcAft>
              <a:buFont typeface="Arial" panose="020B0604020202020204" pitchFamily="34" charset="0"/>
              <a:buChar char="•"/>
            </a:pPr>
            <a:r>
              <a:rPr lang="ru-RU" sz="1100" dirty="0"/>
              <a:t>Предоставление аналитических услуг.</a:t>
            </a:r>
          </a:p>
          <a:p>
            <a:pPr>
              <a:spcAft>
                <a:spcPts val="600"/>
              </a:spcAft>
            </a:pPr>
            <a:endParaRPr lang="ru-RU" sz="1100" b="1" dirty="0"/>
          </a:p>
          <a:p>
            <a:pPr>
              <a:spcAft>
                <a:spcPts val="600"/>
              </a:spcAft>
            </a:pPr>
            <a:r>
              <a:rPr lang="en-US" sz="1100" b="1" dirty="0"/>
              <a:t>5. </a:t>
            </a:r>
            <a:r>
              <a:rPr lang="ru-RU" sz="1100" b="1" dirty="0"/>
              <a:t>Хедж-фонды</a:t>
            </a:r>
          </a:p>
          <a:p>
            <a:pPr marL="171450" indent="-171450">
              <a:spcAft>
                <a:spcPts val="600"/>
              </a:spcAft>
              <a:buFont typeface="Arial" panose="020B0604020202020204" pitchFamily="34" charset="0"/>
              <a:buChar char="•"/>
            </a:pPr>
            <a:r>
              <a:rPr lang="ru-RU" sz="1100" dirty="0"/>
              <a:t>Управление инвестициями с использованием различных стратегий, включая короткие продажи, арбитраж и использование </a:t>
            </a:r>
            <a:r>
              <a:rPr lang="ru-RU" sz="1100" dirty="0" err="1"/>
              <a:t>деривативов</a:t>
            </a:r>
            <a:r>
              <a:rPr lang="ru-RU" sz="1100" dirty="0"/>
              <a:t>.</a:t>
            </a:r>
          </a:p>
          <a:p>
            <a:pPr marL="171450" indent="-171450">
              <a:spcAft>
                <a:spcPts val="600"/>
              </a:spcAft>
              <a:buFont typeface="Arial" panose="020B0604020202020204" pitchFamily="34" charset="0"/>
              <a:buChar char="•"/>
            </a:pPr>
            <a:r>
              <a:rPr lang="ru-RU" sz="1100" dirty="0"/>
              <a:t>Стремление к высокой доходности для инвесторов.</a:t>
            </a:r>
          </a:p>
          <a:p>
            <a:pPr>
              <a:spcAft>
                <a:spcPts val="600"/>
              </a:spcAft>
            </a:pPr>
            <a:endParaRPr lang="ru-RU" sz="1100" b="1" dirty="0"/>
          </a:p>
          <a:p>
            <a:pPr>
              <a:spcAft>
                <a:spcPts val="600"/>
              </a:spcAft>
            </a:pPr>
            <a:r>
              <a:rPr lang="en-US" sz="1100" b="1" dirty="0"/>
              <a:t>6. </a:t>
            </a:r>
            <a:r>
              <a:rPr lang="ru-RU" sz="1100" b="1" dirty="0"/>
              <a:t>Пенсионные фонды</a:t>
            </a:r>
          </a:p>
          <a:p>
            <a:pPr marL="171450" indent="-171450">
              <a:spcAft>
                <a:spcPts val="600"/>
              </a:spcAft>
              <a:buFont typeface="Arial" panose="020B0604020202020204" pitchFamily="34" charset="0"/>
              <a:buChar char="•"/>
            </a:pPr>
            <a:r>
              <a:rPr lang="ru-RU" sz="1100" dirty="0"/>
              <a:t>Управление пенсионными накоплениями и выплатами для участников фондов.</a:t>
            </a:r>
          </a:p>
          <a:p>
            <a:pPr marL="171450" indent="-171450">
              <a:spcAft>
                <a:spcPts val="600"/>
              </a:spcAft>
              <a:buFont typeface="Arial" panose="020B0604020202020204" pitchFamily="34" charset="0"/>
              <a:buChar char="•"/>
            </a:pPr>
            <a:r>
              <a:rPr lang="ru-RU" sz="1100" dirty="0"/>
              <a:t>Долгосрочные инвестиции в акции, облигации, недвижимость и другие активы.</a:t>
            </a:r>
          </a:p>
        </p:txBody>
      </p:sp>
    </p:spTree>
    <p:extLst>
      <p:ext uri="{BB962C8B-B14F-4D97-AF65-F5344CB8AC3E}">
        <p14:creationId xmlns:p14="http://schemas.microsoft.com/office/powerpoint/2010/main" val="3619914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Участники финансовых рынков</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080849"/>
            <a:ext cx="8520600" cy="4062651"/>
          </a:xfrm>
          <a:prstGeom prst="rect">
            <a:avLst/>
          </a:prstGeom>
          <a:noFill/>
        </p:spPr>
        <p:txBody>
          <a:bodyPr wrap="square" rtlCol="0">
            <a:spAutoFit/>
          </a:bodyPr>
          <a:lstStyle/>
          <a:p>
            <a:pPr>
              <a:spcAft>
                <a:spcPts val="600"/>
              </a:spcAft>
            </a:pPr>
            <a:r>
              <a:rPr lang="en-US" sz="1100" b="1" dirty="0"/>
              <a:t>7. </a:t>
            </a:r>
            <a:r>
              <a:rPr lang="ru-RU" sz="1100" b="1" dirty="0"/>
              <a:t>Страховые компании</a:t>
            </a:r>
          </a:p>
          <a:p>
            <a:pPr marL="171450" indent="-171450">
              <a:spcAft>
                <a:spcPts val="300"/>
              </a:spcAft>
              <a:buFont typeface="Arial" panose="020B0604020202020204" pitchFamily="34" charset="0"/>
              <a:buChar char="•"/>
            </a:pPr>
            <a:r>
              <a:rPr lang="ru-RU" sz="1100" dirty="0"/>
              <a:t>Предоставление страховых продуктов и услуг.</a:t>
            </a:r>
          </a:p>
          <a:p>
            <a:pPr marL="171450" indent="-171450">
              <a:spcAft>
                <a:spcPts val="300"/>
              </a:spcAft>
              <a:buFont typeface="Arial" panose="020B0604020202020204" pitchFamily="34" charset="0"/>
              <a:buChar char="•"/>
            </a:pPr>
            <a:r>
              <a:rPr lang="ru-RU" sz="1100" dirty="0"/>
              <a:t>Управление страховыми резервами и инвестициями.</a:t>
            </a:r>
          </a:p>
          <a:p>
            <a:pPr marL="171450" indent="-171450">
              <a:spcAft>
                <a:spcPts val="300"/>
              </a:spcAft>
              <a:buFont typeface="Arial" panose="020B0604020202020204" pitchFamily="34" charset="0"/>
              <a:buChar char="•"/>
            </a:pPr>
            <a:r>
              <a:rPr lang="ru-RU" sz="1100" dirty="0"/>
              <a:t>Хеджирование рисков с помощью различных финансовых инструментов.</a:t>
            </a:r>
          </a:p>
          <a:p>
            <a:pPr>
              <a:spcAft>
                <a:spcPts val="600"/>
              </a:spcAft>
            </a:pPr>
            <a:endParaRPr lang="ru-RU" sz="1100" b="1" dirty="0"/>
          </a:p>
          <a:p>
            <a:pPr>
              <a:spcAft>
                <a:spcPts val="600"/>
              </a:spcAft>
            </a:pPr>
            <a:r>
              <a:rPr lang="en-US" sz="1100" b="1" dirty="0"/>
              <a:t>8. </a:t>
            </a:r>
            <a:r>
              <a:rPr lang="ru-RU" sz="1100" b="1" dirty="0"/>
              <a:t>Корпорации</a:t>
            </a:r>
          </a:p>
          <a:p>
            <a:pPr marL="171450" indent="-171450">
              <a:spcAft>
                <a:spcPts val="300"/>
              </a:spcAft>
              <a:buFont typeface="Arial" panose="020B0604020202020204" pitchFamily="34" charset="0"/>
              <a:buChar char="•"/>
            </a:pPr>
            <a:r>
              <a:rPr lang="ru-RU" sz="1100" dirty="0"/>
              <a:t>Привлечение капитала через выпуск акций и облигаций.</a:t>
            </a:r>
          </a:p>
          <a:p>
            <a:pPr marL="171450" indent="-171450">
              <a:spcAft>
                <a:spcPts val="300"/>
              </a:spcAft>
              <a:buFont typeface="Arial" panose="020B0604020202020204" pitchFamily="34" charset="0"/>
              <a:buChar char="•"/>
            </a:pPr>
            <a:r>
              <a:rPr lang="ru-RU" sz="1100" dirty="0"/>
              <a:t>Управление корпоративными финансами и инвестициями.</a:t>
            </a:r>
          </a:p>
          <a:p>
            <a:pPr marL="171450" indent="-171450">
              <a:spcAft>
                <a:spcPts val="300"/>
              </a:spcAft>
              <a:buFont typeface="Arial" panose="020B0604020202020204" pitchFamily="34" charset="0"/>
              <a:buChar char="•"/>
            </a:pPr>
            <a:r>
              <a:rPr lang="ru-RU" sz="1100" dirty="0"/>
              <a:t>Хеджирование рисков, связанных с колебаниями валютных курсов и цен на сырье.</a:t>
            </a:r>
          </a:p>
          <a:p>
            <a:pPr>
              <a:spcAft>
                <a:spcPts val="600"/>
              </a:spcAft>
            </a:pPr>
            <a:endParaRPr lang="ru-RU" sz="1100" b="1" dirty="0"/>
          </a:p>
          <a:p>
            <a:pPr>
              <a:spcAft>
                <a:spcPts val="600"/>
              </a:spcAft>
            </a:pPr>
            <a:r>
              <a:rPr lang="en-US" sz="1100" b="1" dirty="0"/>
              <a:t>9. </a:t>
            </a:r>
            <a:r>
              <a:rPr lang="ru-RU" sz="1100" b="1" dirty="0"/>
              <a:t>Розничные инвесторы</a:t>
            </a:r>
          </a:p>
          <a:p>
            <a:pPr marL="171450" indent="-171450">
              <a:spcAft>
                <a:spcPts val="300"/>
              </a:spcAft>
              <a:buFont typeface="Arial" panose="020B0604020202020204" pitchFamily="34" charset="0"/>
              <a:buChar char="•"/>
            </a:pPr>
            <a:r>
              <a:rPr lang="ru-RU" sz="1100" dirty="0"/>
              <a:t>Индивидуальные инвестиции в акции, облигации, паевые инвестиционные фонды и другие финансовые инструменты.</a:t>
            </a:r>
          </a:p>
          <a:p>
            <a:pPr marL="171450" indent="-171450">
              <a:spcAft>
                <a:spcPts val="300"/>
              </a:spcAft>
              <a:buFont typeface="Arial" panose="020B0604020202020204" pitchFamily="34" charset="0"/>
              <a:buChar char="•"/>
            </a:pPr>
            <a:r>
              <a:rPr lang="ru-RU" sz="1100" dirty="0"/>
              <a:t>Участие в пенсионных и накопительных программах.</a:t>
            </a:r>
          </a:p>
          <a:p>
            <a:pPr>
              <a:spcAft>
                <a:spcPts val="600"/>
              </a:spcAft>
            </a:pPr>
            <a:endParaRPr lang="ru-RU" sz="1100" b="1" dirty="0"/>
          </a:p>
          <a:p>
            <a:pPr>
              <a:spcAft>
                <a:spcPts val="600"/>
              </a:spcAft>
            </a:pPr>
            <a:r>
              <a:rPr lang="ru-RU" sz="1100" b="1" dirty="0"/>
              <a:t>10. Регуляторные органы</a:t>
            </a:r>
          </a:p>
          <a:p>
            <a:pPr marL="171450" indent="-171450">
              <a:spcAft>
                <a:spcPts val="300"/>
              </a:spcAft>
              <a:buFont typeface="Arial" panose="020B0604020202020204" pitchFamily="34" charset="0"/>
              <a:buChar char="•"/>
            </a:pPr>
            <a:r>
              <a:rPr lang="ru-RU" sz="1100" dirty="0"/>
              <a:t>Надзор и регулирование финансовых рынков и институтов.</a:t>
            </a:r>
          </a:p>
          <a:p>
            <a:pPr marL="171450" indent="-171450">
              <a:spcAft>
                <a:spcPts val="300"/>
              </a:spcAft>
              <a:buFont typeface="Arial" panose="020B0604020202020204" pitchFamily="34" charset="0"/>
              <a:buChar char="•"/>
            </a:pPr>
            <a:r>
              <a:rPr lang="ru-RU" sz="1100" dirty="0"/>
              <a:t>Обеспечение соблюдения законов и стандартов.</a:t>
            </a:r>
          </a:p>
          <a:p>
            <a:pPr marL="171450" indent="-171450">
              <a:spcAft>
                <a:spcPts val="300"/>
              </a:spcAft>
              <a:buFont typeface="Arial" panose="020B0604020202020204" pitchFamily="34" charset="0"/>
              <a:buChar char="•"/>
            </a:pPr>
            <a:r>
              <a:rPr lang="ru-RU" sz="1100" dirty="0"/>
              <a:t>Защита прав инвесторов и обеспечение стабильности финансовой системы.</a:t>
            </a:r>
          </a:p>
        </p:txBody>
      </p:sp>
    </p:spTree>
    <p:extLst>
      <p:ext uri="{BB962C8B-B14F-4D97-AF65-F5344CB8AC3E}">
        <p14:creationId xmlns:p14="http://schemas.microsoft.com/office/powerpoint/2010/main" val="18906280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Регуляторы финансовых рынков</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1227969"/>
            <a:ext cx="8520600" cy="3770263"/>
          </a:xfrm>
          <a:prstGeom prst="rect">
            <a:avLst/>
          </a:prstGeom>
          <a:noFill/>
        </p:spPr>
        <p:txBody>
          <a:bodyPr wrap="square" rtlCol="0">
            <a:spAutoFit/>
          </a:bodyPr>
          <a:lstStyle/>
          <a:p>
            <a:pPr>
              <a:spcAft>
                <a:spcPts val="600"/>
              </a:spcAft>
            </a:pPr>
            <a:r>
              <a:rPr lang="ru-RU" sz="1100" b="1" dirty="0"/>
              <a:t>Надзор и контроль:</a:t>
            </a:r>
            <a:r>
              <a:rPr lang="ru-RU" sz="1100" dirty="0"/>
              <a:t> Регуляторы осуществляют мониторинг деятельности финансовых учреждений и участников рынка для обеспечения соблюдения установленных правил и стандартов. Они проводят проверки, аудиты и расследования для выявления и предотвращения нарушений.</a:t>
            </a:r>
          </a:p>
          <a:p>
            <a:pPr>
              <a:spcAft>
                <a:spcPts val="600"/>
              </a:spcAft>
            </a:pPr>
            <a:r>
              <a:rPr lang="ru-RU" sz="1100" b="1" dirty="0"/>
              <a:t>Защита прав инвесторов:</a:t>
            </a:r>
            <a:r>
              <a:rPr lang="ru-RU" sz="1100" dirty="0"/>
              <a:t> Регуляторы принимают меры для защиты инвесторов от мошенничества, манипуляций и других злоупотреблений. Они обеспечивают раскрытие информации, необходимой для принятия обоснованных инвестиционных решений, и создают механизмы для разрешения споров.</a:t>
            </a:r>
          </a:p>
          <a:p>
            <a:pPr>
              <a:spcAft>
                <a:spcPts val="600"/>
              </a:spcAft>
            </a:pPr>
            <a:r>
              <a:rPr lang="ru-RU" sz="1100" b="1" dirty="0"/>
              <a:t>Поддержание стабильности финансовой системы: </a:t>
            </a:r>
            <a:r>
              <a:rPr lang="ru-RU" sz="1100" dirty="0"/>
              <a:t>Регуляторы работают над предотвращением системных рисков, которые могут привести к финансовым кризисам. Они контролируют крупные финансовые учреждения и рынки, чтобы избежать накопления чрезмерных рисков и поддерживать стабильность финансовой системы.</a:t>
            </a:r>
          </a:p>
          <a:p>
            <a:pPr>
              <a:spcAft>
                <a:spcPts val="600"/>
              </a:spcAft>
            </a:pPr>
            <a:r>
              <a:rPr lang="ru-RU" sz="1100" b="1" dirty="0"/>
              <a:t>Обеспечение прозрачности и раскрытие информации:</a:t>
            </a:r>
            <a:r>
              <a:rPr lang="ru-RU" sz="1100" dirty="0"/>
              <a:t> Регуляторы требуют от компаний и финансовых учреждений регулярного раскрытия финансовой информации и другой важной информации, чтобы инвесторы могли принимать информированные решения. Это включает в себя требования к финансовой отчетности, раскрытию рисков и корпоративному управлению.</a:t>
            </a:r>
          </a:p>
          <a:p>
            <a:pPr>
              <a:spcAft>
                <a:spcPts val="600"/>
              </a:spcAft>
            </a:pPr>
            <a:r>
              <a:rPr lang="ru-RU" sz="1100" b="1" dirty="0"/>
              <a:t>Предотвращение финансовых преступлений: </a:t>
            </a:r>
            <a:r>
              <a:rPr lang="ru-RU" sz="1100" dirty="0"/>
              <a:t>Регуляторы борются с отмыванием денег, финансированием терроризма, мошенничеством и другими финансовыми преступлениями. Они устанавливают процедуры для идентификации клиентов (</a:t>
            </a:r>
            <a:r>
              <a:rPr lang="en-US" sz="1100" dirty="0"/>
              <a:t>KYC) </a:t>
            </a:r>
            <a:r>
              <a:rPr lang="ru-RU" sz="1100" dirty="0"/>
              <a:t>и проводят расследования подозрительной деятельности.</a:t>
            </a:r>
          </a:p>
          <a:p>
            <a:pPr>
              <a:spcAft>
                <a:spcPts val="600"/>
              </a:spcAft>
            </a:pPr>
            <a:r>
              <a:rPr lang="ru-RU" sz="1100" b="1" dirty="0"/>
              <a:t>Создание и поддержание конкурентоспособной среды:</a:t>
            </a:r>
            <a:r>
              <a:rPr lang="ru-RU" sz="1100" dirty="0"/>
              <a:t> Регуляторы работают над созданием равных условий для всех участников рынка, предотвращая монополизацию и недобросовестную конкуренцию. Это способствует развитию конкурентоспособных и эффективных рынков.</a:t>
            </a:r>
          </a:p>
        </p:txBody>
      </p:sp>
    </p:spTree>
    <p:extLst>
      <p:ext uri="{BB962C8B-B14F-4D97-AF65-F5344CB8AC3E}">
        <p14:creationId xmlns:p14="http://schemas.microsoft.com/office/powerpoint/2010/main" val="3770313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921EDC-6600-9345-A654-2B7358B22516}"/>
              </a:ext>
            </a:extLst>
          </p:cNvPr>
          <p:cNvSpPr>
            <a:spLocks noGrp="1"/>
          </p:cNvSpPr>
          <p:nvPr>
            <p:ph type="title"/>
          </p:nvPr>
        </p:nvSpPr>
        <p:spPr/>
        <p:txBody>
          <a:bodyPr/>
          <a:lstStyle/>
          <a:p>
            <a:r>
              <a:rPr lang="ru-RU" dirty="0"/>
              <a:t>Показатели и индикаторы</a:t>
            </a:r>
            <a:endParaRPr lang="en-US" dirty="0"/>
          </a:p>
        </p:txBody>
      </p:sp>
    </p:spTree>
    <p:extLst>
      <p:ext uri="{BB962C8B-B14F-4D97-AF65-F5344CB8AC3E}">
        <p14:creationId xmlns:p14="http://schemas.microsoft.com/office/powerpoint/2010/main" val="2979326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Основные экономические индикаторы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84402"/>
            <a:ext cx="8520600" cy="4062651"/>
          </a:xfrm>
          <a:prstGeom prst="rect">
            <a:avLst/>
          </a:prstGeom>
          <a:noFill/>
        </p:spPr>
        <p:txBody>
          <a:bodyPr wrap="square" rtlCol="0">
            <a:spAutoFit/>
          </a:bodyPr>
          <a:lstStyle/>
          <a:p>
            <a:pPr>
              <a:spcAft>
                <a:spcPts val="600"/>
              </a:spcAft>
            </a:pPr>
            <a:r>
              <a:rPr lang="ru-RU" sz="1200" b="1" dirty="0"/>
              <a:t>Валовой внутренний продукт (ВВП) (</a:t>
            </a:r>
            <a:r>
              <a:rPr lang="en-US" sz="1200" b="1" dirty="0"/>
              <a:t>Gross Domestic Product, GDP):</a:t>
            </a:r>
            <a:r>
              <a:rPr lang="ru-RU" sz="1200" dirty="0"/>
              <a:t> Показатель, измеряющий общую стоимость всех товаров и услуг, произведённых в стране за определённый период времени. Высокие темпы роста ВВП указывают на здоровую экономику, в то время как низкие темпы или спад могут сигнализировать о проблемах.</a:t>
            </a:r>
          </a:p>
          <a:p>
            <a:pPr>
              <a:spcAft>
                <a:spcPts val="600"/>
              </a:spcAft>
            </a:pPr>
            <a:r>
              <a:rPr lang="ru-RU" sz="1200" b="1" dirty="0"/>
              <a:t>Индекс потребительских цен (ИПЦ) (</a:t>
            </a:r>
            <a:r>
              <a:rPr lang="en-US" sz="1200" b="1" dirty="0"/>
              <a:t>Consumer Price Index, CPI):</a:t>
            </a:r>
            <a:r>
              <a:rPr lang="ru-RU" sz="1200" dirty="0"/>
              <a:t> Измеряет изменение стоимости корзины товаров и услуг, потребляемых домохозяйствами. Используется для оценки уровня инфляции. Высокий уровень инфляции может привести к повышению процентных ставок центральными банками.</a:t>
            </a:r>
          </a:p>
          <a:p>
            <a:pPr>
              <a:spcAft>
                <a:spcPts val="600"/>
              </a:spcAft>
            </a:pPr>
            <a:r>
              <a:rPr lang="ru-RU" sz="1200" b="1" dirty="0"/>
              <a:t>Индекс цен производителей (ИЦП) (</a:t>
            </a:r>
            <a:r>
              <a:rPr lang="en-US" sz="1200" b="1" dirty="0"/>
              <a:t>Producer Price Index, PPI):</a:t>
            </a:r>
            <a:r>
              <a:rPr lang="ru-RU" sz="1200" dirty="0"/>
              <a:t> Измеряет изменение цен на уровне производства, что может предвещать изменения в потребительских ценах. Высокий ИЦП может указывать на предстоящий рост потребительских цен и инфляции.</a:t>
            </a:r>
          </a:p>
          <a:p>
            <a:pPr>
              <a:spcAft>
                <a:spcPts val="600"/>
              </a:spcAft>
            </a:pPr>
            <a:r>
              <a:rPr lang="ru-RU" sz="1200" b="1" dirty="0"/>
              <a:t>Уровень безработицы (</a:t>
            </a:r>
            <a:r>
              <a:rPr lang="en-US" sz="1200" b="1" dirty="0"/>
              <a:t>Unemployment Rate):</a:t>
            </a:r>
            <a:r>
              <a:rPr lang="ru-RU" sz="1200" dirty="0"/>
              <a:t> Процент экономически активного населения, не имеющего работу, но активно ищущего её. Высокий уровень безработицы указывает на слабость экономики, в то время как низкий уровень указывает на её силу.</a:t>
            </a:r>
          </a:p>
          <a:p>
            <a:pPr>
              <a:spcAft>
                <a:spcPts val="600"/>
              </a:spcAft>
            </a:pPr>
            <a:r>
              <a:rPr lang="ru-RU" sz="1200" b="1" dirty="0"/>
              <a:t>Розничные продажи (</a:t>
            </a:r>
            <a:r>
              <a:rPr lang="en-US" sz="1200" b="1" dirty="0"/>
              <a:t>Retail Sales):</a:t>
            </a:r>
            <a:r>
              <a:rPr lang="ru-RU" sz="1200" dirty="0"/>
              <a:t> Измеряет общие продажи в розничных магазинах за определённый период времени. Высокий рост розничных продаж свидетельствует о сильном потребительском спросе и экономической активности.</a:t>
            </a:r>
          </a:p>
          <a:p>
            <a:pPr>
              <a:spcAft>
                <a:spcPts val="600"/>
              </a:spcAft>
            </a:pPr>
            <a:r>
              <a:rPr lang="ru-RU" sz="1200" b="1" dirty="0"/>
              <a:t>Индекс деловой активности в производственном секторе (</a:t>
            </a:r>
            <a:r>
              <a:rPr lang="en-US" sz="1200" b="1" dirty="0"/>
              <a:t>PMI Manufacturing):</a:t>
            </a:r>
            <a:r>
              <a:rPr lang="ru-RU" sz="1200" dirty="0"/>
              <a:t> Измеряет уровень активности в производственном секторе. Значение индекса выше 50 указывает на рост сектора, ниже 50 — на его сокращение.</a:t>
            </a:r>
          </a:p>
          <a:p>
            <a:pPr>
              <a:spcAft>
                <a:spcPts val="600"/>
              </a:spcAft>
            </a:pPr>
            <a:r>
              <a:rPr lang="ru-RU" sz="1200" b="1" dirty="0"/>
              <a:t>Индекс деловой активности в секторе услуг (</a:t>
            </a:r>
            <a:r>
              <a:rPr lang="en-US" sz="1200" b="1" dirty="0"/>
              <a:t>PMI Services):</a:t>
            </a:r>
            <a:r>
              <a:rPr lang="ru-RU" sz="1200" dirty="0"/>
              <a:t> Измеряет уровень активности в секторе услуг. Значение выше 50 указывает на рост сектора услуг, ниже 50 — на его сокращение.</a:t>
            </a:r>
          </a:p>
        </p:txBody>
      </p:sp>
    </p:spTree>
    <p:extLst>
      <p:ext uri="{BB962C8B-B14F-4D97-AF65-F5344CB8AC3E}">
        <p14:creationId xmlns:p14="http://schemas.microsoft.com/office/powerpoint/2010/main" val="3556701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8BFC03-954E-DF4D-A6AE-8083EFF24645}"/>
              </a:ext>
            </a:extLst>
          </p:cNvPr>
          <p:cNvSpPr>
            <a:spLocks noGrp="1"/>
          </p:cNvSpPr>
          <p:nvPr>
            <p:ph type="title"/>
          </p:nvPr>
        </p:nvSpPr>
        <p:spPr/>
        <p:txBody>
          <a:bodyPr/>
          <a:lstStyle/>
          <a:p>
            <a:r>
              <a:rPr lang="ru-RU" sz="3200" dirty="0"/>
              <a:t>Основные финансовые индикаторы</a:t>
            </a:r>
            <a:endParaRPr lang="en-US" dirty="0"/>
          </a:p>
        </p:txBody>
      </p:sp>
      <p:sp>
        <p:nvSpPr>
          <p:cNvPr id="2" name="TextBox 1">
            <a:extLst>
              <a:ext uri="{FF2B5EF4-FFF2-40B4-BE49-F238E27FC236}">
                <a16:creationId xmlns:a16="http://schemas.microsoft.com/office/drawing/2014/main" id="{97FA7D2B-4A48-4945-A15D-CEE6C9E41439}"/>
              </a:ext>
            </a:extLst>
          </p:cNvPr>
          <p:cNvSpPr txBox="1"/>
          <p:nvPr/>
        </p:nvSpPr>
        <p:spPr>
          <a:xfrm>
            <a:off x="500550" y="984402"/>
            <a:ext cx="8520600" cy="3693319"/>
          </a:xfrm>
          <a:prstGeom prst="rect">
            <a:avLst/>
          </a:prstGeom>
          <a:noFill/>
        </p:spPr>
        <p:txBody>
          <a:bodyPr wrap="square" rtlCol="0">
            <a:spAutoFit/>
          </a:bodyPr>
          <a:lstStyle/>
          <a:p>
            <a:pPr>
              <a:spcAft>
                <a:spcPts val="600"/>
              </a:spcAft>
            </a:pPr>
            <a:r>
              <a:rPr lang="ru-RU" sz="1200" b="1" dirty="0"/>
              <a:t>Процентные ставки (</a:t>
            </a:r>
            <a:r>
              <a:rPr lang="en-US" sz="1200" b="1" dirty="0"/>
              <a:t>Interest Rates):</a:t>
            </a:r>
            <a:r>
              <a:rPr lang="ru-RU" sz="1200" dirty="0"/>
              <a:t> Ставки, по которым центральные банки предоставляют кредиты коммерческим банкам и контролируют денежное предложение. Высокие процентные ставки делают займы дороже, что может замедлить экономику, в то время как низкие ставки стимулируют экономический рост.</a:t>
            </a:r>
          </a:p>
          <a:p>
            <a:pPr>
              <a:spcAft>
                <a:spcPts val="600"/>
              </a:spcAft>
            </a:pPr>
            <a:r>
              <a:rPr lang="ru-RU" sz="1200" b="1" dirty="0"/>
              <a:t>Индекс фондового рынка (</a:t>
            </a:r>
            <a:r>
              <a:rPr lang="en-US" sz="1200" b="1" dirty="0"/>
              <a:t>Stock Market Index):</a:t>
            </a:r>
            <a:r>
              <a:rPr lang="ru-RU" sz="1200" dirty="0"/>
              <a:t> Показатель, отражающий динамику цен акций определённой группы компаний. Например: </a:t>
            </a:r>
            <a:r>
              <a:rPr lang="en-US" sz="1200" dirty="0"/>
              <a:t>S&amp;P 500, Dow Jones Industrial Average (DJIA), NASDAQ Composite.</a:t>
            </a:r>
          </a:p>
          <a:p>
            <a:pPr>
              <a:spcAft>
                <a:spcPts val="600"/>
              </a:spcAft>
            </a:pPr>
            <a:r>
              <a:rPr lang="ru-RU" sz="1200" b="1" dirty="0"/>
              <a:t>Валютные курсы (</a:t>
            </a:r>
            <a:r>
              <a:rPr lang="en-US" sz="1200" b="1" dirty="0"/>
              <a:t>Exchange Rates):</a:t>
            </a:r>
            <a:r>
              <a:rPr lang="ru-RU" sz="1200" dirty="0"/>
              <a:t> Стоимость одной валюты относительно другой. Колебания валютных курсов влияют на международную торговлю и инвестиции.</a:t>
            </a:r>
          </a:p>
          <a:p>
            <a:pPr>
              <a:spcAft>
                <a:spcPts val="600"/>
              </a:spcAft>
            </a:pPr>
            <a:r>
              <a:rPr lang="ru-RU" sz="1200" b="1" dirty="0"/>
              <a:t>Доходность облигаций (</a:t>
            </a:r>
            <a:r>
              <a:rPr lang="en-US" sz="1200" b="1" dirty="0"/>
              <a:t>Bond Yields):</a:t>
            </a:r>
            <a:r>
              <a:rPr lang="ru-RU" sz="1200" dirty="0"/>
              <a:t> Доходность, которую инвесторы получают от владения облигациями. Рост доходности облигаций может указывать на ожидания роста процентных ставок и инфляции.</a:t>
            </a:r>
          </a:p>
          <a:p>
            <a:pPr>
              <a:spcAft>
                <a:spcPts val="600"/>
              </a:spcAft>
            </a:pPr>
            <a:r>
              <a:rPr lang="ru-RU" sz="1200" b="1" dirty="0"/>
              <a:t>Объёмы торгов (</a:t>
            </a:r>
            <a:r>
              <a:rPr lang="en-US" sz="1200" b="1" dirty="0"/>
              <a:t>Trading Volume):</a:t>
            </a:r>
            <a:r>
              <a:rPr lang="ru-RU" sz="1200" dirty="0"/>
              <a:t> Количество акций или контрактов, которые торгуются за определённый период времени. Высокие объёмы торгов часто сопровождают значительные изменения цен и могут сигнализировать о силе тренда.</a:t>
            </a:r>
          </a:p>
          <a:p>
            <a:pPr>
              <a:spcAft>
                <a:spcPts val="600"/>
              </a:spcAft>
            </a:pPr>
            <a:r>
              <a:rPr lang="ru-RU" sz="1200" b="1" dirty="0"/>
              <a:t>Индекс волатильности (</a:t>
            </a:r>
            <a:r>
              <a:rPr lang="en-US" sz="1200" b="1" dirty="0"/>
              <a:t>Volatility Index, VIX):</a:t>
            </a:r>
            <a:r>
              <a:rPr lang="ru-RU" sz="1200" dirty="0"/>
              <a:t> Показатель ожидаемой волатильности на фондовом рынке. Высокие значения </a:t>
            </a:r>
            <a:r>
              <a:rPr lang="en-US" sz="1200" dirty="0"/>
              <a:t>VIX </a:t>
            </a:r>
            <a:r>
              <a:rPr lang="ru-RU" sz="1200" dirty="0"/>
              <a:t>указывают на высокую неопределённость и страх на рынке.</a:t>
            </a:r>
          </a:p>
          <a:p>
            <a:pPr>
              <a:spcAft>
                <a:spcPts val="600"/>
              </a:spcAft>
            </a:pPr>
            <a:r>
              <a:rPr lang="ru-RU" sz="1200" b="1" dirty="0"/>
              <a:t>Баланс текущих операций (</a:t>
            </a:r>
            <a:r>
              <a:rPr lang="en-US" sz="1200" b="1" dirty="0"/>
              <a:t>Current Account Balance):</a:t>
            </a:r>
            <a:r>
              <a:rPr lang="ru-RU" sz="1200" dirty="0"/>
              <a:t> Показатель, отражающий разницу между экспортом и импортом товаров и услуг, а также чистые трансферты. Положительный баланс указывает на чистый приток капитала в страну, отрицательный — на отток.</a:t>
            </a:r>
          </a:p>
        </p:txBody>
      </p:sp>
    </p:spTree>
    <p:extLst>
      <p:ext uri="{BB962C8B-B14F-4D97-AF65-F5344CB8AC3E}">
        <p14:creationId xmlns:p14="http://schemas.microsoft.com/office/powerpoint/2010/main" val="42348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93"/>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 sz="4000" dirty="0"/>
              <a:t>Знакомство</a:t>
            </a:r>
            <a:endParaRPr sz="4000" dirty="0">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2"/>
          <p:cNvSpPr txBox="1">
            <a:spLocks noGrp="1"/>
          </p:cNvSpPr>
          <p:nvPr>
            <p:ph type="title"/>
          </p:nvPr>
        </p:nvSpPr>
        <p:spPr>
          <a:xfrm>
            <a:off x="956225" y="110644"/>
            <a:ext cx="7706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ru"/>
              <a:t>Вопросы?</a:t>
            </a:r>
            <a:endParaRPr/>
          </a:p>
        </p:txBody>
      </p:sp>
      <p:pic>
        <p:nvPicPr>
          <p:cNvPr id="488" name="Google Shape;488;p72"/>
          <p:cNvPicPr preferRelativeResize="0"/>
          <p:nvPr/>
        </p:nvPicPr>
        <p:blipFill rotWithShape="1">
          <a:blip r:embed="rId3">
            <a:alphaModFix/>
          </a:blip>
          <a:srcRect/>
          <a:stretch/>
        </p:blipFill>
        <p:spPr>
          <a:xfrm>
            <a:off x="1032750" y="2962492"/>
            <a:ext cx="496901" cy="496901"/>
          </a:xfrm>
          <a:prstGeom prst="rect">
            <a:avLst/>
          </a:prstGeom>
          <a:noFill/>
          <a:ln>
            <a:noFill/>
          </a:ln>
        </p:spPr>
      </p:pic>
      <p:sp>
        <p:nvSpPr>
          <p:cNvPr id="489" name="Google Shape;489;p72"/>
          <p:cNvSpPr txBox="1"/>
          <p:nvPr/>
        </p:nvSpPr>
        <p:spPr>
          <a:xfrm>
            <a:off x="1750800" y="2887700"/>
            <a:ext cx="1635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solidFill>
                  <a:srgbClr val="FFFFFF"/>
                </a:solidFill>
                <a:latin typeface="Roboto"/>
                <a:ea typeface="Roboto"/>
                <a:cs typeface="Roboto"/>
                <a:sym typeface="Roboto"/>
              </a:rPr>
              <a:t>Задаем вопросы</a:t>
            </a:r>
            <a:endParaRPr sz="1500">
              <a:solidFill>
                <a:srgbClr val="FFFFFF"/>
              </a:solidFill>
              <a:latin typeface="Roboto"/>
              <a:ea typeface="Roboto"/>
              <a:cs typeface="Roboto"/>
              <a:sym typeface="Roboto"/>
            </a:endParaRPr>
          </a:p>
        </p:txBody>
      </p:sp>
      <p:pic>
        <p:nvPicPr>
          <p:cNvPr id="490" name="Google Shape;490;p72"/>
          <p:cNvPicPr preferRelativeResize="0"/>
          <p:nvPr/>
        </p:nvPicPr>
        <p:blipFill rotWithShape="1">
          <a:blip r:embed="rId4">
            <a:alphaModFix/>
          </a:blip>
          <a:srcRect/>
          <a:stretch/>
        </p:blipFill>
        <p:spPr>
          <a:xfrm>
            <a:off x="4415725" y="2962492"/>
            <a:ext cx="496901" cy="496901"/>
          </a:xfrm>
          <a:prstGeom prst="rect">
            <a:avLst/>
          </a:prstGeom>
          <a:noFill/>
          <a:ln>
            <a:noFill/>
          </a:ln>
        </p:spPr>
      </p:pic>
      <p:sp>
        <p:nvSpPr>
          <p:cNvPr id="491" name="Google Shape;491;p72"/>
          <p:cNvSpPr txBox="1"/>
          <p:nvPr/>
        </p:nvSpPr>
        <p:spPr>
          <a:xfrm>
            <a:off x="5119475" y="2892305"/>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solidFill>
                  <a:srgbClr val="FFFFFF"/>
                </a:solidFill>
                <a:latin typeface="Roboto"/>
                <a:ea typeface="Roboto"/>
                <a:cs typeface="Roboto"/>
                <a:sym typeface="Roboto"/>
              </a:rPr>
              <a:t>Ставим “–”,</a:t>
            </a:r>
            <a:endParaRPr sz="1500">
              <a:solidFill>
                <a:srgbClr val="FFFFFF"/>
              </a:solidFill>
              <a:latin typeface="Roboto"/>
              <a:ea typeface="Roboto"/>
              <a:cs typeface="Roboto"/>
              <a:sym typeface="Roboto"/>
            </a:endParaRPr>
          </a:p>
          <a:p>
            <a:pPr marL="0" lvl="0" indent="0" algn="l" rtl="0">
              <a:spcBef>
                <a:spcPts val="0"/>
              </a:spcBef>
              <a:spcAft>
                <a:spcPts val="0"/>
              </a:spcAft>
              <a:buNone/>
            </a:pPr>
            <a:r>
              <a:rPr lang="ru" sz="1500">
                <a:solidFill>
                  <a:srgbClr val="FFFFFF"/>
                </a:solidFill>
                <a:latin typeface="Roboto"/>
                <a:ea typeface="Roboto"/>
                <a:cs typeface="Roboto"/>
                <a:sym typeface="Roboto"/>
              </a:rPr>
              <a:t>если вопросов нет</a:t>
            </a:r>
            <a:endParaRPr sz="1500">
              <a:solidFill>
                <a:srgbClr val="FFFFFF"/>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3"/>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t>Ключевые тезисы </a:t>
            </a:r>
            <a:endParaRPr/>
          </a:p>
          <a:p>
            <a:pPr marL="0" lvl="0" indent="0" algn="l" rtl="0">
              <a:spcBef>
                <a:spcPts val="0"/>
              </a:spcBef>
              <a:spcAft>
                <a:spcPts val="0"/>
              </a:spcAft>
              <a:buNone/>
            </a:pPr>
            <a:endParaRPr/>
          </a:p>
        </p:txBody>
      </p:sp>
      <p:graphicFrame>
        <p:nvGraphicFramePr>
          <p:cNvPr id="497" name="Google Shape;497;p73"/>
          <p:cNvGraphicFramePr/>
          <p:nvPr>
            <p:extLst>
              <p:ext uri="{D42A27DB-BD31-4B8C-83A1-F6EECF244321}">
                <p14:modId xmlns:p14="http://schemas.microsoft.com/office/powerpoint/2010/main" val="3622054714"/>
              </p:ext>
            </p:extLst>
          </p:nvPr>
        </p:nvGraphicFramePr>
        <p:xfrm>
          <a:off x="952500" y="1544194"/>
          <a:ext cx="7239000" cy="2209740"/>
        </p:xfrm>
        <a:graphic>
          <a:graphicData uri="http://schemas.openxmlformats.org/drawingml/2006/table">
            <a:tbl>
              <a:tblPr>
                <a:noFill/>
              </a:tblPr>
              <a:tblGrid>
                <a:gridCol w="489425">
                  <a:extLst>
                    <a:ext uri="{9D8B030D-6E8A-4147-A177-3AD203B41FA5}">
                      <a16:colId xmlns:a16="http://schemas.microsoft.com/office/drawing/2014/main" val="20000"/>
                    </a:ext>
                  </a:extLst>
                </a:gridCol>
                <a:gridCol w="6749575">
                  <a:extLst>
                    <a:ext uri="{9D8B030D-6E8A-4147-A177-3AD203B41FA5}">
                      <a16:colId xmlns:a16="http://schemas.microsoft.com/office/drawing/2014/main" val="20001"/>
                    </a:ext>
                  </a:extLst>
                </a:gridCol>
              </a:tblGrid>
              <a:tr h="285750">
                <a:tc>
                  <a:txBody>
                    <a:bodyPr/>
                    <a:lstStyle/>
                    <a:p>
                      <a:pPr marL="0" lvl="0" indent="0" algn="l" rtl="0">
                        <a:spcBef>
                          <a:spcPts val="0"/>
                        </a:spcBef>
                        <a:spcAft>
                          <a:spcPts val="0"/>
                        </a:spcAft>
                        <a:buNone/>
                      </a:pPr>
                      <a:r>
                        <a:rPr lang="ru" sz="1300" b="1">
                          <a:solidFill>
                            <a:srgbClr val="FF9900"/>
                          </a:solidFill>
                          <a:latin typeface="Roboto"/>
                          <a:ea typeface="Roboto"/>
                          <a:cs typeface="Roboto"/>
                          <a:sym typeface="Roboto"/>
                        </a:rPr>
                        <a:t>1.</a:t>
                      </a:r>
                      <a:endParaRPr sz="1300" b="1">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RU" sz="1300" dirty="0">
                          <a:latin typeface="Roboto"/>
                          <a:ea typeface="Roboto"/>
                          <a:cs typeface="Roboto"/>
                          <a:sym typeface="Roboto"/>
                        </a:rPr>
                        <a:t>Познакомились</a:t>
                      </a:r>
                      <a:endParaRPr sz="1300"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lvl="0" indent="0" algn="l" rtl="0">
                        <a:spcBef>
                          <a:spcPts val="0"/>
                        </a:spcBef>
                        <a:spcAft>
                          <a:spcPts val="0"/>
                        </a:spcAft>
                        <a:buNone/>
                      </a:pPr>
                      <a:r>
                        <a:rPr lang="ru" sz="1300" b="1" dirty="0">
                          <a:solidFill>
                            <a:srgbClr val="FF9900"/>
                          </a:solidFill>
                          <a:latin typeface="Roboto"/>
                          <a:ea typeface="Roboto"/>
                          <a:cs typeface="Roboto"/>
                          <a:sym typeface="Roboto"/>
                        </a:rPr>
                        <a:t>2.</a:t>
                      </a:r>
                      <a:endParaRPr sz="1300" b="1" dirty="0">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 sz="1300" dirty="0">
                          <a:latin typeface="Roboto"/>
                          <a:ea typeface="Roboto"/>
                          <a:cs typeface="Roboto"/>
                          <a:sym typeface="Roboto"/>
                        </a:rPr>
                        <a:t>Поняли из чего состоит курс</a:t>
                      </a:r>
                      <a:endParaRPr sz="1300"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lvl="0" indent="0" algn="l" rtl="0">
                        <a:spcBef>
                          <a:spcPts val="0"/>
                        </a:spcBef>
                        <a:spcAft>
                          <a:spcPts val="0"/>
                        </a:spcAft>
                        <a:buNone/>
                      </a:pPr>
                      <a:r>
                        <a:rPr lang="en-US" sz="1300" b="1" dirty="0">
                          <a:solidFill>
                            <a:srgbClr val="FF9900"/>
                          </a:solidFill>
                          <a:latin typeface="Roboto"/>
                          <a:ea typeface="Roboto"/>
                          <a:cs typeface="Roboto"/>
                          <a:sym typeface="Roboto"/>
                        </a:rPr>
                        <a:t>3.</a:t>
                      </a:r>
                      <a:endParaRPr sz="1300" b="1" dirty="0">
                        <a:solidFill>
                          <a:srgbClr val="FF9900"/>
                        </a:solidFill>
                        <a:latin typeface="Roboto"/>
                        <a:ea typeface="Roboto"/>
                        <a:cs typeface="Roboto"/>
                        <a:sym typeface="Roboto"/>
                      </a:endParaRPr>
                    </a:p>
                  </a:txBody>
                  <a:tcPr marL="198000" marR="91425" marT="68575" marB="68575" anchor="ctr">
                    <a:lnL w="9525" cap="flat" cmpd="sng">
                      <a:solidFill>
                        <a:srgbClr val="BFC1F0">
                          <a:alpha val="0"/>
                        </a:srgb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 sz="1300" dirty="0">
                          <a:latin typeface="Roboto"/>
                          <a:ea typeface="Roboto"/>
                          <a:cs typeface="Roboto"/>
                          <a:sym typeface="Roboto"/>
                        </a:rPr>
                        <a:t>Поняли какие бывают рынки</a:t>
                      </a:r>
                      <a:endParaRPr sz="1300" dirty="0">
                        <a:latin typeface="Roboto"/>
                        <a:ea typeface="Roboto"/>
                        <a:cs typeface="Roboto"/>
                        <a:sym typeface="Roboto"/>
                      </a:endParaRPr>
                    </a:p>
                  </a:txBody>
                  <a:tcPr marL="198000" marR="91425" marT="68575" marB="68575">
                    <a:lnL w="9525" cap="flat" cmpd="sng" algn="ctr">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438070491"/>
                  </a:ext>
                </a:extLst>
              </a:tr>
              <a:tr h="285750">
                <a:tc>
                  <a:txBody>
                    <a:bodyPr/>
                    <a:lstStyle/>
                    <a:p>
                      <a:pPr marL="0" lvl="0" indent="0" algn="l" rtl="0">
                        <a:spcBef>
                          <a:spcPts val="0"/>
                        </a:spcBef>
                        <a:spcAft>
                          <a:spcPts val="0"/>
                        </a:spcAft>
                        <a:buNone/>
                      </a:pPr>
                      <a:r>
                        <a:rPr lang="en-US" sz="1300" b="1" dirty="0">
                          <a:solidFill>
                            <a:srgbClr val="FF9900"/>
                          </a:solidFill>
                          <a:latin typeface="Roboto"/>
                          <a:ea typeface="Roboto"/>
                          <a:cs typeface="Roboto"/>
                          <a:sym typeface="Roboto"/>
                        </a:rPr>
                        <a:t>4.</a:t>
                      </a:r>
                      <a:endParaRPr sz="1300" b="1" dirty="0">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 sz="1300" dirty="0">
                          <a:latin typeface="Roboto"/>
                          <a:ea typeface="Roboto"/>
                          <a:cs typeface="Roboto"/>
                          <a:sym typeface="Roboto"/>
                        </a:rPr>
                        <a:t>Познакомились с основными инструментами</a:t>
                      </a:r>
                      <a:endParaRPr sz="1300" dirty="0">
                        <a:latin typeface="Roboto"/>
                        <a:ea typeface="Roboto"/>
                        <a:cs typeface="Roboto"/>
                        <a:sym typeface="Roboto"/>
                      </a:endParaRPr>
                    </a:p>
                  </a:txBody>
                  <a:tcPr marL="198000" marR="91425" marT="68575" marB="68575">
                    <a:lnL w="9525" cap="flat" cmpd="sng" algn="ctr">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3358620144"/>
                  </a:ext>
                </a:extLst>
              </a:tr>
              <a:tr h="285750">
                <a:tc>
                  <a:txBody>
                    <a:bodyPr/>
                    <a:lstStyle/>
                    <a:p>
                      <a:pPr marL="0" lvl="0" indent="0" algn="l" rtl="0">
                        <a:spcBef>
                          <a:spcPts val="0"/>
                        </a:spcBef>
                        <a:spcAft>
                          <a:spcPts val="0"/>
                        </a:spcAft>
                        <a:buNone/>
                      </a:pPr>
                      <a:r>
                        <a:rPr lang="ru-RU" sz="1300" b="1" dirty="0">
                          <a:solidFill>
                            <a:srgbClr val="FF9900"/>
                          </a:solidFill>
                          <a:latin typeface="Roboto"/>
                          <a:ea typeface="Roboto"/>
                          <a:cs typeface="Roboto"/>
                          <a:sym typeface="Roboto"/>
                        </a:rPr>
                        <a:t>5.</a:t>
                      </a:r>
                      <a:endParaRPr sz="1300" b="1" dirty="0">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RU" sz="1300" dirty="0">
                          <a:latin typeface="Roboto"/>
                          <a:ea typeface="Roboto"/>
                          <a:cs typeface="Roboto"/>
                          <a:sym typeface="Roboto"/>
                        </a:rPr>
                        <a:t>Поняли какие участники формируют рынок</a:t>
                      </a:r>
                      <a:endParaRPr sz="1300" dirty="0">
                        <a:latin typeface="Roboto"/>
                        <a:ea typeface="Roboto"/>
                        <a:cs typeface="Roboto"/>
                        <a:sym typeface="Roboto"/>
                      </a:endParaRPr>
                    </a:p>
                  </a:txBody>
                  <a:tcPr marL="198000" marR="91425" marT="68575" marB="68575">
                    <a:lnL w="9525" cap="flat" cmpd="sng" algn="ctr">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686706850"/>
                  </a:ext>
                </a:extLst>
              </a:tr>
              <a:tr h="285750">
                <a:tc>
                  <a:txBody>
                    <a:bodyPr/>
                    <a:lstStyle/>
                    <a:p>
                      <a:pPr marL="0" lvl="0" indent="0" algn="l" rtl="0">
                        <a:spcBef>
                          <a:spcPts val="0"/>
                        </a:spcBef>
                        <a:spcAft>
                          <a:spcPts val="0"/>
                        </a:spcAft>
                        <a:buNone/>
                      </a:pPr>
                      <a:r>
                        <a:rPr lang="ru-RU" sz="1300" b="1" dirty="0">
                          <a:solidFill>
                            <a:srgbClr val="FF9900"/>
                          </a:solidFill>
                          <a:latin typeface="Roboto"/>
                          <a:ea typeface="Roboto"/>
                          <a:cs typeface="Roboto"/>
                          <a:sym typeface="Roboto"/>
                        </a:rPr>
                        <a:t>6.</a:t>
                      </a:r>
                      <a:endParaRPr sz="1300" b="1" dirty="0">
                        <a:solidFill>
                          <a:srgbClr val="FF99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ru-RU" sz="1300" dirty="0">
                          <a:latin typeface="Roboto"/>
                          <a:ea typeface="Roboto"/>
                          <a:cs typeface="Roboto"/>
                          <a:sym typeface="Roboto"/>
                        </a:rPr>
                        <a:t>Вспомнили основные экономические и финансовые показатели глобальных рынков</a:t>
                      </a:r>
                    </a:p>
                  </a:txBody>
                  <a:tcPr marL="198000" marR="91425" marT="68575" marB="68575">
                    <a:lnL w="9525" cap="flat" cmpd="sng" algn="ctr">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903857409"/>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5"/>
          <p:cNvSpPr txBox="1">
            <a:spLocks noGrp="1"/>
          </p:cNvSpPr>
          <p:nvPr>
            <p:ph type="title"/>
          </p:nvPr>
        </p:nvSpPr>
        <p:spPr>
          <a:xfrm>
            <a:off x="500550" y="330725"/>
            <a:ext cx="8520600" cy="95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Следующий вебинар</a:t>
            </a:r>
            <a:endParaRPr/>
          </a:p>
        </p:txBody>
      </p:sp>
      <p:sp>
        <p:nvSpPr>
          <p:cNvPr id="648" name="Google Shape;648;p95"/>
          <p:cNvSpPr txBox="1"/>
          <p:nvPr/>
        </p:nvSpPr>
        <p:spPr>
          <a:xfrm>
            <a:off x="1915425" y="1502825"/>
            <a:ext cx="6825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RU" sz="1500" dirty="0">
                <a:solidFill>
                  <a:srgbClr val="FF9900"/>
                </a:solidFill>
                <a:latin typeface="Roboto"/>
                <a:ea typeface="Roboto"/>
                <a:cs typeface="Roboto"/>
                <a:sym typeface="Roboto"/>
              </a:rPr>
              <a:t>7</a:t>
            </a:r>
            <a:r>
              <a:rPr lang="ru" sz="1500" dirty="0">
                <a:solidFill>
                  <a:srgbClr val="FF9900"/>
                </a:solidFill>
                <a:latin typeface="Roboto"/>
                <a:ea typeface="Roboto"/>
                <a:cs typeface="Roboto"/>
                <a:sym typeface="Roboto"/>
              </a:rPr>
              <a:t> </a:t>
            </a:r>
            <a:r>
              <a:rPr lang="ru-RU" sz="1500" dirty="0">
                <a:solidFill>
                  <a:srgbClr val="FF9900"/>
                </a:solidFill>
                <a:latin typeface="Roboto"/>
                <a:ea typeface="Roboto"/>
                <a:cs typeface="Roboto"/>
                <a:sym typeface="Roboto"/>
              </a:rPr>
              <a:t>марта</a:t>
            </a:r>
            <a:r>
              <a:rPr lang="ru" sz="1500" dirty="0">
                <a:solidFill>
                  <a:srgbClr val="FF9900"/>
                </a:solidFill>
                <a:latin typeface="Roboto"/>
                <a:ea typeface="Roboto"/>
                <a:cs typeface="Roboto"/>
                <a:sym typeface="Roboto"/>
              </a:rPr>
              <a:t> 2024</a:t>
            </a:r>
            <a:endParaRPr sz="1500" dirty="0">
              <a:solidFill>
                <a:srgbClr val="FF9900"/>
              </a:solidFill>
              <a:latin typeface="Roboto"/>
              <a:ea typeface="Roboto"/>
              <a:cs typeface="Roboto"/>
              <a:sym typeface="Roboto"/>
            </a:endParaRPr>
          </a:p>
        </p:txBody>
      </p:sp>
      <p:sp>
        <p:nvSpPr>
          <p:cNvPr id="649" name="Google Shape;649;p95"/>
          <p:cNvSpPr txBox="1"/>
          <p:nvPr/>
        </p:nvSpPr>
        <p:spPr>
          <a:xfrm>
            <a:off x="1915425" y="1826708"/>
            <a:ext cx="6156900"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RU" sz="2500" b="1" dirty="0">
                <a:solidFill>
                  <a:srgbClr val="050505"/>
                </a:solidFill>
                <a:latin typeface="Roboto"/>
                <a:ea typeface="Roboto"/>
                <a:cs typeface="Roboto"/>
                <a:sym typeface="Roboto"/>
              </a:rPr>
              <a:t>Метод градиентного спуска</a:t>
            </a:r>
            <a:endParaRPr sz="2400" b="1" dirty="0">
              <a:solidFill>
                <a:srgbClr val="013D85"/>
              </a:solidFill>
            </a:endParaRPr>
          </a:p>
        </p:txBody>
      </p:sp>
      <p:pic>
        <p:nvPicPr>
          <p:cNvPr id="650" name="Google Shape;650;p95"/>
          <p:cNvPicPr preferRelativeResize="0"/>
          <p:nvPr/>
        </p:nvPicPr>
        <p:blipFill rotWithShape="1">
          <a:blip r:embed="rId3">
            <a:alphaModFix/>
          </a:blip>
          <a:srcRect/>
          <a:stretch/>
        </p:blipFill>
        <p:spPr>
          <a:xfrm>
            <a:off x="886500" y="1558024"/>
            <a:ext cx="760725" cy="760725"/>
          </a:xfrm>
          <a:prstGeom prst="rect">
            <a:avLst/>
          </a:prstGeom>
          <a:noFill/>
          <a:ln>
            <a:noFill/>
          </a:ln>
        </p:spPr>
      </p:pic>
      <p:sp>
        <p:nvSpPr>
          <p:cNvPr id="651" name="Google Shape;651;p95"/>
          <p:cNvSpPr txBox="1"/>
          <p:nvPr/>
        </p:nvSpPr>
        <p:spPr>
          <a:xfrm>
            <a:off x="1179775" y="3660425"/>
            <a:ext cx="20562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a:latin typeface="Roboto"/>
                <a:ea typeface="Roboto"/>
                <a:cs typeface="Roboto"/>
                <a:sym typeface="Roboto"/>
              </a:rPr>
              <a:t>Ссылка на вебинар будет в ЛК за 15 минут</a:t>
            </a:r>
            <a:endParaRPr sz="1300">
              <a:latin typeface="Roboto"/>
              <a:ea typeface="Roboto"/>
              <a:cs typeface="Roboto"/>
              <a:sym typeface="Roboto"/>
            </a:endParaRPr>
          </a:p>
          <a:p>
            <a:pPr marL="0" lvl="0" indent="0" algn="l" rtl="0">
              <a:spcBef>
                <a:spcPts val="0"/>
              </a:spcBef>
              <a:spcAft>
                <a:spcPts val="0"/>
              </a:spcAft>
              <a:buNone/>
            </a:pPr>
            <a:endParaRPr sz="1300">
              <a:latin typeface="Roboto"/>
              <a:ea typeface="Roboto"/>
              <a:cs typeface="Roboto"/>
              <a:sym typeface="Roboto"/>
            </a:endParaRPr>
          </a:p>
        </p:txBody>
      </p:sp>
      <p:sp>
        <p:nvSpPr>
          <p:cNvPr id="652" name="Google Shape;652;p95"/>
          <p:cNvSpPr txBox="1"/>
          <p:nvPr/>
        </p:nvSpPr>
        <p:spPr>
          <a:xfrm>
            <a:off x="3844125" y="3660413"/>
            <a:ext cx="17664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a:latin typeface="Roboto"/>
                <a:ea typeface="Roboto"/>
                <a:cs typeface="Roboto"/>
                <a:sym typeface="Roboto"/>
              </a:rPr>
              <a:t>Материалы</a:t>
            </a:r>
            <a:endParaRPr sz="1300">
              <a:latin typeface="Roboto"/>
              <a:ea typeface="Roboto"/>
              <a:cs typeface="Roboto"/>
              <a:sym typeface="Roboto"/>
            </a:endParaRPr>
          </a:p>
          <a:p>
            <a:pPr marL="0" lvl="0" indent="0" algn="l" rtl="0">
              <a:spcBef>
                <a:spcPts val="0"/>
              </a:spcBef>
              <a:spcAft>
                <a:spcPts val="0"/>
              </a:spcAft>
              <a:buNone/>
            </a:pPr>
            <a:r>
              <a:rPr lang="ru" sz="1300">
                <a:latin typeface="Roboto"/>
                <a:ea typeface="Roboto"/>
                <a:cs typeface="Roboto"/>
                <a:sym typeface="Roboto"/>
              </a:rPr>
              <a:t>к занятию в ЛК — можно изучать</a:t>
            </a:r>
            <a:endParaRPr sz="1300">
              <a:latin typeface="Roboto"/>
              <a:ea typeface="Roboto"/>
              <a:cs typeface="Roboto"/>
              <a:sym typeface="Roboto"/>
            </a:endParaRPr>
          </a:p>
        </p:txBody>
      </p:sp>
      <p:sp>
        <p:nvSpPr>
          <p:cNvPr id="653" name="Google Shape;653;p95"/>
          <p:cNvSpPr txBox="1"/>
          <p:nvPr/>
        </p:nvSpPr>
        <p:spPr>
          <a:xfrm>
            <a:off x="6101125" y="3660413"/>
            <a:ext cx="21009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300">
                <a:latin typeface="Roboto"/>
                <a:ea typeface="Roboto"/>
                <a:cs typeface="Roboto"/>
                <a:sym typeface="Roboto"/>
              </a:rPr>
              <a:t>Обязательный материал обозначен красной лентой</a:t>
            </a:r>
            <a:endParaRPr sz="1300">
              <a:latin typeface="Roboto"/>
              <a:ea typeface="Roboto"/>
              <a:cs typeface="Roboto"/>
              <a:sym typeface="Roboto"/>
            </a:endParaRPr>
          </a:p>
        </p:txBody>
      </p:sp>
      <p:pic>
        <p:nvPicPr>
          <p:cNvPr id="654" name="Google Shape;654;p95"/>
          <p:cNvPicPr preferRelativeResize="0"/>
          <p:nvPr/>
        </p:nvPicPr>
        <p:blipFill>
          <a:blip r:embed="rId4">
            <a:alphaModFix/>
          </a:blip>
          <a:stretch>
            <a:fillRect/>
          </a:stretch>
        </p:blipFill>
        <p:spPr>
          <a:xfrm>
            <a:off x="5835150" y="3750544"/>
            <a:ext cx="214313" cy="214313"/>
          </a:xfrm>
          <a:prstGeom prst="rect">
            <a:avLst/>
          </a:prstGeom>
          <a:noFill/>
          <a:ln>
            <a:noFill/>
          </a:ln>
        </p:spPr>
      </p:pic>
      <p:pic>
        <p:nvPicPr>
          <p:cNvPr id="655" name="Google Shape;655;p95"/>
          <p:cNvPicPr preferRelativeResize="0"/>
          <p:nvPr/>
        </p:nvPicPr>
        <p:blipFill rotWithShape="1">
          <a:blip r:embed="rId5">
            <a:alphaModFix/>
          </a:blip>
          <a:srcRect/>
          <a:stretch/>
        </p:blipFill>
        <p:spPr>
          <a:xfrm>
            <a:off x="843250" y="3692869"/>
            <a:ext cx="329663" cy="329663"/>
          </a:xfrm>
          <a:prstGeom prst="rect">
            <a:avLst/>
          </a:prstGeom>
          <a:noFill/>
          <a:ln>
            <a:noFill/>
          </a:ln>
        </p:spPr>
      </p:pic>
      <p:pic>
        <p:nvPicPr>
          <p:cNvPr id="656" name="Google Shape;656;p95"/>
          <p:cNvPicPr preferRelativeResize="0"/>
          <p:nvPr/>
        </p:nvPicPr>
        <p:blipFill rotWithShape="1">
          <a:blip r:embed="rId5">
            <a:alphaModFix/>
          </a:blip>
          <a:srcRect/>
          <a:stretch/>
        </p:blipFill>
        <p:spPr>
          <a:xfrm>
            <a:off x="3480775" y="3692869"/>
            <a:ext cx="329663" cy="3296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500550" y="330724"/>
            <a:ext cx="8520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Расскажите о себе</a:t>
            </a:r>
            <a:endParaRPr/>
          </a:p>
        </p:txBody>
      </p:sp>
      <p:sp>
        <p:nvSpPr>
          <p:cNvPr id="240" name="Google Shape;240;p41"/>
          <p:cNvSpPr txBox="1">
            <a:spLocks noGrp="1"/>
          </p:cNvSpPr>
          <p:nvPr>
            <p:ph type="subTitle" idx="4294967295"/>
          </p:nvPr>
        </p:nvSpPr>
        <p:spPr>
          <a:xfrm>
            <a:off x="500550" y="857363"/>
            <a:ext cx="77967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500" b="1">
                <a:solidFill>
                  <a:srgbClr val="FF9900"/>
                </a:solidFill>
              </a:rPr>
              <a:t>Напишите, пожалуйста, в чат или скажите голосом </a:t>
            </a:r>
            <a:endParaRPr sz="1500" b="1">
              <a:solidFill>
                <a:srgbClr val="FF9900"/>
              </a:solidFill>
            </a:endParaRPr>
          </a:p>
        </p:txBody>
      </p:sp>
      <p:pic>
        <p:nvPicPr>
          <p:cNvPr id="241" name="Google Shape;241;p41"/>
          <p:cNvPicPr preferRelativeResize="0"/>
          <p:nvPr/>
        </p:nvPicPr>
        <p:blipFill rotWithShape="1">
          <a:blip r:embed="rId3">
            <a:alphaModFix/>
          </a:blip>
          <a:srcRect/>
          <a:stretch/>
        </p:blipFill>
        <p:spPr>
          <a:xfrm>
            <a:off x="1146925" y="1880900"/>
            <a:ext cx="730678" cy="730679"/>
          </a:xfrm>
          <a:prstGeom prst="rect">
            <a:avLst/>
          </a:prstGeom>
          <a:noFill/>
          <a:ln>
            <a:noFill/>
          </a:ln>
        </p:spPr>
      </p:pic>
      <p:pic>
        <p:nvPicPr>
          <p:cNvPr id="242" name="Google Shape;242;p41"/>
          <p:cNvPicPr preferRelativeResize="0"/>
          <p:nvPr/>
        </p:nvPicPr>
        <p:blipFill rotWithShape="1">
          <a:blip r:embed="rId4">
            <a:alphaModFix/>
          </a:blip>
          <a:srcRect/>
          <a:stretch/>
        </p:blipFill>
        <p:spPr>
          <a:xfrm>
            <a:off x="4710173" y="1880910"/>
            <a:ext cx="730678" cy="730658"/>
          </a:xfrm>
          <a:prstGeom prst="rect">
            <a:avLst/>
          </a:prstGeom>
          <a:noFill/>
          <a:ln>
            <a:noFill/>
          </a:ln>
        </p:spPr>
      </p:pic>
      <p:pic>
        <p:nvPicPr>
          <p:cNvPr id="243" name="Google Shape;243;p41"/>
          <p:cNvPicPr preferRelativeResize="0"/>
          <p:nvPr/>
        </p:nvPicPr>
        <p:blipFill rotWithShape="1">
          <a:blip r:embed="rId5">
            <a:alphaModFix/>
          </a:blip>
          <a:srcRect/>
          <a:stretch/>
        </p:blipFill>
        <p:spPr>
          <a:xfrm>
            <a:off x="1146925" y="2982867"/>
            <a:ext cx="730678" cy="730679"/>
          </a:xfrm>
          <a:prstGeom prst="rect">
            <a:avLst/>
          </a:prstGeom>
          <a:noFill/>
          <a:ln>
            <a:noFill/>
          </a:ln>
        </p:spPr>
      </p:pic>
      <p:sp>
        <p:nvSpPr>
          <p:cNvPr id="244" name="Google Shape;244;p41"/>
          <p:cNvSpPr txBox="1"/>
          <p:nvPr/>
        </p:nvSpPr>
        <p:spPr>
          <a:xfrm>
            <a:off x="2006125" y="2038489"/>
            <a:ext cx="2475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Как вас зовут?</a:t>
            </a:r>
            <a:endParaRPr sz="1500">
              <a:latin typeface="Roboto"/>
              <a:ea typeface="Roboto"/>
              <a:cs typeface="Roboto"/>
              <a:sym typeface="Roboto"/>
            </a:endParaRPr>
          </a:p>
        </p:txBody>
      </p:sp>
      <p:sp>
        <p:nvSpPr>
          <p:cNvPr id="245" name="Google Shape;245;p41"/>
          <p:cNvSpPr txBox="1"/>
          <p:nvPr/>
        </p:nvSpPr>
        <p:spPr>
          <a:xfrm>
            <a:off x="5561550" y="2038489"/>
            <a:ext cx="3231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Какой опыт в IT?</a:t>
            </a:r>
            <a:endParaRPr sz="1500">
              <a:latin typeface="Roboto"/>
              <a:ea typeface="Roboto"/>
              <a:cs typeface="Roboto"/>
              <a:sym typeface="Roboto"/>
            </a:endParaRPr>
          </a:p>
        </p:txBody>
      </p:sp>
      <p:sp>
        <p:nvSpPr>
          <p:cNvPr id="246" name="Google Shape;246;p41"/>
          <p:cNvSpPr txBox="1"/>
          <p:nvPr/>
        </p:nvSpPr>
        <p:spPr>
          <a:xfrm>
            <a:off x="2006125" y="3024956"/>
            <a:ext cx="2475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Какие ожидания</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от курса?</a:t>
            </a:r>
            <a:endParaRPr sz="1500">
              <a:latin typeface="Roboto"/>
              <a:ea typeface="Roboto"/>
              <a:cs typeface="Roboto"/>
              <a:sym typeface="Roboto"/>
            </a:endParaRPr>
          </a:p>
        </p:txBody>
      </p:sp>
      <p:pic>
        <p:nvPicPr>
          <p:cNvPr id="247" name="Google Shape;247;p41"/>
          <p:cNvPicPr preferRelativeResize="0"/>
          <p:nvPr/>
        </p:nvPicPr>
        <p:blipFill rotWithShape="1">
          <a:blip r:embed="rId6">
            <a:alphaModFix/>
          </a:blip>
          <a:srcRect/>
          <a:stretch/>
        </p:blipFill>
        <p:spPr>
          <a:xfrm>
            <a:off x="4728355" y="2996505"/>
            <a:ext cx="703404" cy="703402"/>
          </a:xfrm>
          <a:prstGeom prst="rect">
            <a:avLst/>
          </a:prstGeom>
          <a:noFill/>
          <a:ln>
            <a:noFill/>
          </a:ln>
        </p:spPr>
      </p:pic>
      <p:sp>
        <p:nvSpPr>
          <p:cNvPr id="248" name="Google Shape;248;p41"/>
          <p:cNvSpPr txBox="1"/>
          <p:nvPr/>
        </p:nvSpPr>
        <p:spPr>
          <a:xfrm>
            <a:off x="5561550" y="2909606"/>
            <a:ext cx="27687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Заполните информацию</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в разделе «О себе»</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в личном кабинете</a:t>
            </a:r>
            <a:endParaRPr sz="15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xfrm>
            <a:off x="500550" y="248043"/>
            <a:ext cx="8520600" cy="82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Как подготовиться к обучению</a:t>
            </a:r>
            <a:endParaRPr/>
          </a:p>
        </p:txBody>
      </p:sp>
      <p:sp>
        <p:nvSpPr>
          <p:cNvPr id="254" name="Google Shape;254;p42"/>
          <p:cNvSpPr txBox="1">
            <a:spLocks noGrp="1"/>
          </p:cNvSpPr>
          <p:nvPr>
            <p:ph type="subTitle" idx="4294967295"/>
          </p:nvPr>
        </p:nvSpPr>
        <p:spPr>
          <a:xfrm>
            <a:off x="500550" y="857363"/>
            <a:ext cx="77967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600" b="1" u="sng">
                <a:solidFill>
                  <a:schemeClr val="hlink"/>
                </a:solidFill>
                <a:hlinkClick r:id="rId3"/>
              </a:rPr>
              <a:t>Полезный курс о том, как эффективно учиться </a:t>
            </a:r>
            <a:endParaRPr sz="1600" b="1">
              <a:solidFill>
                <a:srgbClr val="FF9900"/>
              </a:solidFill>
            </a:endParaRPr>
          </a:p>
        </p:txBody>
      </p:sp>
      <p:sp>
        <p:nvSpPr>
          <p:cNvPr id="255" name="Google Shape;255;p42"/>
          <p:cNvSpPr txBox="1"/>
          <p:nvPr/>
        </p:nvSpPr>
        <p:spPr>
          <a:xfrm>
            <a:off x="2006125" y="2050013"/>
            <a:ext cx="2475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latin typeface="Roboto"/>
              <a:ea typeface="Roboto"/>
              <a:cs typeface="Roboto"/>
              <a:sym typeface="Roboto"/>
            </a:endParaRPr>
          </a:p>
        </p:txBody>
      </p:sp>
      <p:sp>
        <p:nvSpPr>
          <p:cNvPr id="256" name="Google Shape;256;p42"/>
          <p:cNvSpPr txBox="1"/>
          <p:nvPr/>
        </p:nvSpPr>
        <p:spPr>
          <a:xfrm>
            <a:off x="2006125" y="2974763"/>
            <a:ext cx="2475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latin typeface="Roboto"/>
              <a:ea typeface="Roboto"/>
              <a:cs typeface="Roboto"/>
              <a:sym typeface="Roboto"/>
            </a:endParaRPr>
          </a:p>
        </p:txBody>
      </p:sp>
      <p:sp>
        <p:nvSpPr>
          <p:cNvPr id="257" name="Google Shape;257;p42"/>
          <p:cNvSpPr txBox="1"/>
          <p:nvPr/>
        </p:nvSpPr>
        <p:spPr>
          <a:xfrm>
            <a:off x="6131100" y="2909606"/>
            <a:ext cx="2768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latin typeface="Roboto"/>
              <a:ea typeface="Roboto"/>
              <a:cs typeface="Roboto"/>
              <a:sym typeface="Roboto"/>
            </a:endParaRPr>
          </a:p>
        </p:txBody>
      </p:sp>
      <p:pic>
        <p:nvPicPr>
          <p:cNvPr id="258" name="Google Shape;258;p42"/>
          <p:cNvPicPr preferRelativeResize="0"/>
          <p:nvPr/>
        </p:nvPicPr>
        <p:blipFill>
          <a:blip r:embed="rId4">
            <a:alphaModFix/>
          </a:blip>
          <a:stretch>
            <a:fillRect/>
          </a:stretch>
        </p:blipFill>
        <p:spPr>
          <a:xfrm>
            <a:off x="500550" y="1222130"/>
            <a:ext cx="1856475" cy="827883"/>
          </a:xfrm>
          <a:prstGeom prst="rect">
            <a:avLst/>
          </a:prstGeom>
          <a:noFill/>
          <a:ln>
            <a:noFill/>
          </a:ln>
        </p:spPr>
      </p:pic>
      <p:pic>
        <p:nvPicPr>
          <p:cNvPr id="259" name="Google Shape;259;p42"/>
          <p:cNvPicPr preferRelativeResize="0"/>
          <p:nvPr/>
        </p:nvPicPr>
        <p:blipFill>
          <a:blip r:embed="rId5">
            <a:alphaModFix/>
          </a:blip>
          <a:stretch>
            <a:fillRect/>
          </a:stretch>
        </p:blipFill>
        <p:spPr>
          <a:xfrm>
            <a:off x="360000" y="2102681"/>
            <a:ext cx="3835574" cy="2718694"/>
          </a:xfrm>
          <a:prstGeom prst="rect">
            <a:avLst/>
          </a:prstGeom>
          <a:noFill/>
          <a:ln>
            <a:noFill/>
          </a:ln>
        </p:spPr>
      </p:pic>
      <p:sp>
        <p:nvSpPr>
          <p:cNvPr id="260" name="Google Shape;260;p42"/>
          <p:cNvSpPr txBox="1"/>
          <p:nvPr/>
        </p:nvSpPr>
        <p:spPr>
          <a:xfrm>
            <a:off x="2831425" y="1872769"/>
            <a:ext cx="5709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93"/>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 sz="4000" dirty="0"/>
              <a:t>Знакомство с </a:t>
            </a:r>
            <a:br>
              <a:rPr lang="ru" sz="4000" dirty="0"/>
            </a:br>
            <a:r>
              <a:rPr lang="ru" sz="4000" dirty="0"/>
              <a:t>программой курса</a:t>
            </a:r>
            <a:endParaRPr sz="4000" dirty="0">
              <a:latin typeface="Roboto"/>
              <a:ea typeface="Roboto"/>
              <a:cs typeface="Roboto"/>
              <a:sym typeface="Roboto"/>
            </a:endParaRPr>
          </a:p>
        </p:txBody>
      </p:sp>
    </p:spTree>
    <p:extLst>
      <p:ext uri="{BB962C8B-B14F-4D97-AF65-F5344CB8AC3E}">
        <p14:creationId xmlns:p14="http://schemas.microsoft.com/office/powerpoint/2010/main" val="1704317068"/>
      </p:ext>
    </p:extLst>
  </p:cSld>
  <p:clrMapOvr>
    <a:masterClrMapping/>
  </p:clrMapOvr>
</p:sld>
</file>

<file path=ppt/theme/theme1.xml><?xml version="1.0" encoding="utf-8"?>
<a:theme xmlns:a="http://schemas.openxmlformats.org/drawingml/2006/main" name="Светлая тема">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Светлая тема">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10393</TotalTime>
  <Words>5830</Words>
  <Application>Microsoft Macintosh PowerPoint</Application>
  <PresentationFormat>On-screen Show (16:9)</PresentationFormat>
  <Paragraphs>637</Paragraphs>
  <Slides>62</Slides>
  <Notes>29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62</vt:i4>
      </vt:variant>
    </vt:vector>
  </HeadingPairs>
  <TitlesOfParts>
    <vt:vector size="72" baseType="lpstr">
      <vt:lpstr>Courier New</vt:lpstr>
      <vt:lpstr>Roboto</vt:lpstr>
      <vt:lpstr>Apple Chancery</vt:lpstr>
      <vt:lpstr>AkayaTelivigala</vt:lpstr>
      <vt:lpstr>Times New Roman</vt:lpstr>
      <vt:lpstr>Bradley Hand</vt:lpstr>
      <vt:lpstr>Cambria Math</vt:lpstr>
      <vt:lpstr>Arial</vt:lpstr>
      <vt:lpstr>Светлая тема</vt:lpstr>
      <vt:lpstr>Светлая тема</vt:lpstr>
      <vt:lpstr>ML для финансового анализа Введение</vt:lpstr>
      <vt:lpstr>PowerPoint Presentation</vt:lpstr>
      <vt:lpstr>ML для финансового анализа Введение.</vt:lpstr>
      <vt:lpstr>Маршрут вебинара</vt:lpstr>
      <vt:lpstr>Правила вебинара</vt:lpstr>
      <vt:lpstr>Знакомство</vt:lpstr>
      <vt:lpstr>Расскажите о себе</vt:lpstr>
      <vt:lpstr>Как подготовиться к обучению</vt:lpstr>
      <vt:lpstr>Знакомство с  программой курса</vt:lpstr>
      <vt:lpstr>Команда курса</vt:lpstr>
      <vt:lpstr>Карта курса</vt:lpstr>
      <vt:lpstr>Программа курса</vt:lpstr>
      <vt:lpstr>Программа курса</vt:lpstr>
      <vt:lpstr>Программа курса</vt:lpstr>
      <vt:lpstr>Программа курса</vt:lpstr>
      <vt:lpstr>Программа курса</vt:lpstr>
      <vt:lpstr>Программа курса</vt:lpstr>
      <vt:lpstr>Программа курса</vt:lpstr>
      <vt:lpstr>PowerPoint Presentation</vt:lpstr>
      <vt:lpstr>PowerPoint Presentation</vt:lpstr>
      <vt:lpstr>Как будем учиться?</vt:lpstr>
      <vt:lpstr>Отзывы</vt:lpstr>
      <vt:lpstr>Лайфхаки</vt:lpstr>
      <vt:lpstr>Мотивация</vt:lpstr>
      <vt:lpstr>Организационные вопросы</vt:lpstr>
      <vt:lpstr>Технические моменты</vt:lpstr>
      <vt:lpstr>Рынки А какие они бывают?</vt:lpstr>
      <vt:lpstr>Термины</vt:lpstr>
      <vt:lpstr>Финансовые рынки</vt:lpstr>
      <vt:lpstr>Активы</vt:lpstr>
      <vt:lpstr>Активы</vt:lpstr>
      <vt:lpstr>Акции</vt:lpstr>
      <vt:lpstr>Акции</vt:lpstr>
      <vt:lpstr>Облигации</vt:lpstr>
      <vt:lpstr>Облигации</vt:lpstr>
      <vt:lpstr>Облигации</vt:lpstr>
      <vt:lpstr>Облигации</vt:lpstr>
      <vt:lpstr>Фьючерсы</vt:lpstr>
      <vt:lpstr>Фьючерсы</vt:lpstr>
      <vt:lpstr>Опционы</vt:lpstr>
      <vt:lpstr>Опционы</vt:lpstr>
      <vt:lpstr>Опционы</vt:lpstr>
      <vt:lpstr>Опционы vs Фьючерсы</vt:lpstr>
      <vt:lpstr>Опционы vs Фьючерсы</vt:lpstr>
      <vt:lpstr>Опционы vs Фьючерсы</vt:lpstr>
      <vt:lpstr>Свопы</vt:lpstr>
      <vt:lpstr>Свопы</vt:lpstr>
      <vt:lpstr>Форварды</vt:lpstr>
      <vt:lpstr>Опционы на фьючерсы </vt:lpstr>
      <vt:lpstr>Опционы на фьючерсы </vt:lpstr>
      <vt:lpstr>Опционы на фьючерсы </vt:lpstr>
      <vt:lpstr>Участники</vt:lpstr>
      <vt:lpstr>Участники финансовых рынков</vt:lpstr>
      <vt:lpstr>Участники финансовых рынков</vt:lpstr>
      <vt:lpstr>Участники финансовых рынков</vt:lpstr>
      <vt:lpstr>Регуляторы финансовых рынков</vt:lpstr>
      <vt:lpstr>Показатели и индикаторы</vt:lpstr>
      <vt:lpstr>Основные экономические индикаторы</vt:lpstr>
      <vt:lpstr>Основные финансовые индикаторы</vt:lpstr>
      <vt:lpstr>Вопросы?</vt:lpstr>
      <vt:lpstr>Ключевые тезисы  </vt:lpstr>
      <vt:lpstr>Следующий вебинар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Информация для преподавателя (маршрут демо-занятия)</dc:title>
  <cp:lastModifiedBy>Стурейко Игорь Олегович</cp:lastModifiedBy>
  <cp:revision>133</cp:revision>
  <dcterms:modified xsi:type="dcterms:W3CDTF">2024-07-31T08:15:40Z</dcterms:modified>
</cp:coreProperties>
</file>