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0"/>
  </p:notesMasterIdLst>
  <p:sldIdLst>
    <p:sldId id="256" r:id="rId3"/>
    <p:sldId id="257" r:id="rId4"/>
    <p:sldId id="259" r:id="rId5"/>
    <p:sldId id="334" r:id="rId6"/>
    <p:sldId id="261" r:id="rId7"/>
    <p:sldId id="262" r:id="rId8"/>
    <p:sldId id="263" r:id="rId9"/>
    <p:sldId id="264" r:id="rId10"/>
    <p:sldId id="311" r:id="rId11"/>
    <p:sldId id="267" r:id="rId12"/>
    <p:sldId id="344" r:id="rId13"/>
    <p:sldId id="350" r:id="rId14"/>
    <p:sldId id="352" r:id="rId15"/>
    <p:sldId id="351" r:id="rId16"/>
    <p:sldId id="353" r:id="rId17"/>
    <p:sldId id="360" r:id="rId18"/>
    <p:sldId id="354" r:id="rId19"/>
    <p:sldId id="355" r:id="rId20"/>
    <p:sldId id="359" r:id="rId21"/>
    <p:sldId id="278" r:id="rId22"/>
    <p:sldId id="279" r:id="rId23"/>
    <p:sldId id="281" r:id="rId24"/>
    <p:sldId id="282" r:id="rId25"/>
    <p:sldId id="283" r:id="rId26"/>
    <p:sldId id="345" r:id="rId27"/>
    <p:sldId id="289" r:id="rId28"/>
    <p:sldId id="337" r:id="rId2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0"/>
    <p:restoredTop sz="97146"/>
  </p:normalViewPr>
  <p:slideViewPr>
    <p:cSldViewPr snapToGrid="0">
      <p:cViewPr varScale="1">
        <p:scale>
          <a:sx n="208" d="100"/>
          <a:sy n="208" d="100"/>
        </p:scale>
        <p:origin x="200" y="336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6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6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576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04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7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12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8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hout.apache.org/" TargetMode="External"/><Relationship Id="rId7" Type="http://schemas.openxmlformats.org/officeDocument/2006/relationships/hyperlink" Target="https://h2o.a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dlib.apache.org/" TargetMode="External"/><Relationship Id="rId5" Type="http://schemas.openxmlformats.org/officeDocument/2006/relationships/hyperlink" Target="https://flink.apache.org/" TargetMode="External"/><Relationship Id="rId4" Type="http://schemas.openxmlformats.org/officeDocument/2006/relationships/hyperlink" Target="https://spark.apache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lmond.sh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s://spark.apache.org/docs/latest/api/python/index.html" TargetMode="External"/><Relationship Id="rId7" Type="http://schemas.openxmlformats.org/officeDocument/2006/relationships/hyperlink" Target="https://www.jetbrains.com/ru-ru/dataspell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upyter.org/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plugins.jetbrains.com/plugin/12494-big-data-tools" TargetMode="External"/><Relationship Id="rId15" Type="http://schemas.openxmlformats.org/officeDocument/2006/relationships/image" Target="../media/image24.jpg"/><Relationship Id="rId10" Type="http://schemas.openxmlformats.org/officeDocument/2006/relationships/image" Target="../media/image19.png"/><Relationship Id="rId4" Type="http://schemas.openxmlformats.org/officeDocument/2006/relationships/hyperlink" Target="http://zeppelin.apache.org/" TargetMode="External"/><Relationship Id="rId9" Type="http://schemas.openxmlformats.org/officeDocument/2006/relationships/hyperlink" Target="https://community.cloud.databricks.com/" TargetMode="Externa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zeppelin.apache.org/" TargetMode="External"/><Relationship Id="rId13" Type="http://schemas.openxmlformats.org/officeDocument/2006/relationships/hyperlink" Target="https://community.cloud.databricks.com/" TargetMode="External"/><Relationship Id="rId3" Type="http://schemas.openxmlformats.org/officeDocument/2006/relationships/hyperlink" Target="https://mahout.apache.org/" TargetMode="External"/><Relationship Id="rId7" Type="http://schemas.openxmlformats.org/officeDocument/2006/relationships/hyperlink" Target="https://h2o.ai/" TargetMode="External"/><Relationship Id="rId12" Type="http://schemas.openxmlformats.org/officeDocument/2006/relationships/hyperlink" Target="https://almond.sh/" TargetMode="External"/><Relationship Id="rId17" Type="http://schemas.openxmlformats.org/officeDocument/2006/relationships/hyperlink" Target="https://mlflow.org/docs/latest/python_api/mlflow.spark.html" TargetMode="External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spark.apache.org/docs/latest/api/python/reference/pyspark.ml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adlib.apache.org/" TargetMode="External"/><Relationship Id="rId11" Type="http://schemas.openxmlformats.org/officeDocument/2006/relationships/hyperlink" Target="https://www.jetbrains.com/ru-ru/dataspell" TargetMode="External"/><Relationship Id="rId5" Type="http://schemas.openxmlformats.org/officeDocument/2006/relationships/hyperlink" Target="https%20:/flink.apache.org" TargetMode="External"/><Relationship Id="rId15" Type="http://schemas.openxmlformats.org/officeDocument/2006/relationships/hyperlink" Target="https://spark.apache.org/docs/latest/ml-guide.html" TargetMode="External"/><Relationship Id="rId10" Type="http://schemas.openxmlformats.org/officeDocument/2006/relationships/hyperlink" Target="https://jupyter.org/" TargetMode="External"/><Relationship Id="rId4" Type="http://schemas.openxmlformats.org/officeDocument/2006/relationships/hyperlink" Target="https://spark.apache.org/" TargetMode="External"/><Relationship Id="rId9" Type="http://schemas.openxmlformats.org/officeDocument/2006/relationships/hyperlink" Target="https://plugins.jetbrains.com/plugin/12494-big-data-tools" TargetMode="External"/><Relationship Id="rId14" Type="http://schemas.openxmlformats.org/officeDocument/2006/relationships/hyperlink" Target="https://spark-packages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ML 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 err="1"/>
              <a:t>SparkML</a:t>
            </a:r>
            <a:r>
              <a:rPr lang="en-US" sz="3600" dirty="0"/>
              <a:t> feature extraction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Фреймворки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3A304-EFF9-C443-82B1-DEC28AFFC567}"/>
              </a:ext>
            </a:extLst>
          </p:cNvPr>
          <p:cNvSpPr txBox="1"/>
          <p:nvPr/>
        </p:nvSpPr>
        <p:spPr>
          <a:xfrm>
            <a:off x="500550" y="1053842"/>
            <a:ext cx="619111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Apache Mahout - </a:t>
            </a:r>
            <a:r>
              <a:rPr lang="en-GB" sz="2400" dirty="0">
                <a:hlinkClick r:id="rId3"/>
              </a:rPr>
              <a:t>https://mahout.apache.org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dirty="0"/>
              <a:t>(</a:t>
            </a:r>
            <a:r>
              <a:rPr lang="en-US" dirty="0"/>
              <a:t>linear algebra and Scala DSL)</a:t>
            </a:r>
            <a:r>
              <a:rPr lang="en-GB" dirty="0"/>
              <a:t> </a:t>
            </a:r>
          </a:p>
          <a:p>
            <a:r>
              <a:rPr lang="en-GB" sz="2400" dirty="0"/>
              <a:t>Apache Spark - </a:t>
            </a:r>
            <a:r>
              <a:rPr lang="en-GB" sz="2400" dirty="0">
                <a:hlinkClick r:id="rId4"/>
              </a:rPr>
              <a:t>https://spark.apache.org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dirty="0"/>
              <a:t>(пакетная обработка)</a:t>
            </a:r>
            <a:r>
              <a:rPr lang="en-GB" dirty="0"/>
              <a:t> </a:t>
            </a:r>
          </a:p>
          <a:p>
            <a:r>
              <a:rPr lang="en-GB" sz="2400" dirty="0"/>
              <a:t>Apache </a:t>
            </a:r>
            <a:r>
              <a:rPr lang="en-GB" sz="2400" dirty="0" err="1"/>
              <a:t>Flink</a:t>
            </a:r>
            <a:r>
              <a:rPr lang="en-GB" sz="2400" dirty="0"/>
              <a:t> - </a:t>
            </a:r>
            <a:r>
              <a:rPr lang="en-GB" sz="2400" dirty="0">
                <a:hlinkClick r:id="rId5"/>
              </a:rPr>
              <a:t>https ://flink.apache.org</a:t>
            </a:r>
            <a:r>
              <a:rPr lang="en-GB" sz="2400" dirty="0"/>
              <a:t> </a:t>
            </a:r>
          </a:p>
          <a:p>
            <a:pPr>
              <a:spcAft>
                <a:spcPts val="1200"/>
              </a:spcAft>
            </a:pPr>
            <a:r>
              <a:rPr lang="en-GB" dirty="0"/>
              <a:t>(</a:t>
            </a:r>
            <a:r>
              <a:rPr lang="ru-RU" dirty="0"/>
              <a:t>потоковая обработка)</a:t>
            </a:r>
            <a:endParaRPr lang="en-GB" dirty="0"/>
          </a:p>
          <a:p>
            <a:r>
              <a:rPr lang="en-GB" sz="2400" dirty="0"/>
              <a:t>Apache </a:t>
            </a:r>
            <a:r>
              <a:rPr lang="en-GB" sz="2400" dirty="0" err="1"/>
              <a:t>Madlib</a:t>
            </a:r>
            <a:r>
              <a:rPr lang="en-GB" sz="2400" dirty="0"/>
              <a:t> - </a:t>
            </a:r>
            <a:r>
              <a:rPr lang="en-GB" sz="2400" dirty="0">
                <a:hlinkClick r:id="rId6"/>
              </a:rPr>
              <a:t>https://madlib.apache.org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dirty="0"/>
              <a:t>(работа поверх </a:t>
            </a:r>
            <a:r>
              <a:rPr lang="en-GB" dirty="0"/>
              <a:t>SQL) </a:t>
            </a:r>
          </a:p>
          <a:p>
            <a:r>
              <a:rPr lang="en-GB" sz="2400" dirty="0"/>
              <a:t>H2O - </a:t>
            </a:r>
            <a:r>
              <a:rPr lang="en-GB" sz="2400" dirty="0">
                <a:hlinkClick r:id="rId7"/>
              </a:rPr>
              <a:t>https://h2o.ai</a:t>
            </a:r>
            <a:r>
              <a:rPr lang="en-GB" sz="2400" dirty="0"/>
              <a:t> </a:t>
            </a:r>
          </a:p>
          <a:p>
            <a:pPr>
              <a:spcAft>
                <a:spcPts val="1200"/>
              </a:spcAft>
            </a:pPr>
            <a:r>
              <a:rPr lang="en-GB" dirty="0"/>
              <a:t>(</a:t>
            </a:r>
            <a:r>
              <a:rPr lang="ru-RU" dirty="0"/>
              <a:t>семейство фреймворков, </a:t>
            </a:r>
            <a:r>
              <a:rPr lang="en-GB" dirty="0"/>
              <a:t>OTUS ML Advanced)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 dirty="0" err="1"/>
              <a:t>SparkML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Что есть 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Spark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9AF54-A370-5048-BA1F-791838DF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49" y="1426624"/>
            <a:ext cx="6116185" cy="30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Работа со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 Spark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EE49-C521-D34E-9204-5F57F8758D91}"/>
              </a:ext>
            </a:extLst>
          </p:cNvPr>
          <p:cNvSpPr txBox="1"/>
          <p:nvPr/>
        </p:nvSpPr>
        <p:spPr>
          <a:xfrm>
            <a:off x="212291" y="1063898"/>
            <a:ext cx="8731873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	</a:t>
            </a:r>
            <a:r>
              <a:rPr lang="en-US" sz="1800" dirty="0" err="1"/>
              <a:t>PySpark</a:t>
            </a:r>
            <a:r>
              <a:rPr lang="en-US" sz="1800" dirty="0"/>
              <a:t> –</a:t>
            </a:r>
            <a:r>
              <a:rPr lang="ru-RU" sz="1800" dirty="0"/>
              <a:t> </a:t>
            </a:r>
            <a:r>
              <a:rPr lang="en-US" sz="1800" dirty="0">
                <a:hlinkClick r:id="rId3"/>
              </a:rPr>
              <a:t>https://spark.apache.org/docs/latest/api/python/index.html</a:t>
            </a:r>
            <a:r>
              <a:rPr lang="ru-RU" sz="1800" dirty="0"/>
              <a:t>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	Apache </a:t>
            </a:r>
            <a:r>
              <a:rPr lang="en-US" sz="1800" dirty="0" err="1"/>
              <a:t>Zepellin</a:t>
            </a:r>
            <a:r>
              <a:rPr lang="en-US" sz="1800" dirty="0"/>
              <a:t> </a:t>
            </a:r>
            <a:r>
              <a:rPr lang="en-US" sz="1800" dirty="0">
                <a:hlinkClick r:id="rId4"/>
              </a:rPr>
              <a:t>http://zeppelin.apache.org/</a:t>
            </a:r>
            <a:r>
              <a:rPr lang="en-US" sz="1800" dirty="0"/>
              <a:t> </a:t>
            </a:r>
            <a:endParaRPr lang="ru-RU" sz="1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	JB Big Data </a:t>
            </a:r>
            <a:r>
              <a:rPr lang="en-US" sz="1800" dirty="0">
                <a:hlinkClick r:id="rId5"/>
              </a:rPr>
              <a:t>https://plugins.jetbrains.com/plugin/12494-big-data-tools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 	Jupyter </a:t>
            </a:r>
            <a:r>
              <a:rPr lang="en-US" sz="1800" dirty="0">
                <a:hlinkClick r:id="rId6"/>
              </a:rPr>
              <a:t>https://jupyter.org/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	JB </a:t>
            </a:r>
            <a:r>
              <a:rPr lang="en-US" sz="1800" dirty="0" err="1"/>
              <a:t>DataSpell</a:t>
            </a:r>
            <a:r>
              <a:rPr lang="en-US" sz="1800" dirty="0"/>
              <a:t> </a:t>
            </a:r>
            <a:r>
              <a:rPr lang="en-US" sz="1800" dirty="0">
                <a:hlinkClick r:id="rId7"/>
              </a:rPr>
              <a:t>https://www.jetbrains.com/ru-ru/dataspell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  	Almond </a:t>
            </a:r>
            <a:r>
              <a:rPr lang="en-US" sz="1800" dirty="0">
                <a:hlinkClick r:id="rId8"/>
              </a:rPr>
              <a:t>https://almond.sh/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2425" algn="l"/>
                <a:tab pos="1149350" algn="l"/>
              </a:tabLst>
            </a:pPr>
            <a:r>
              <a:rPr lang="en-US" sz="1800" dirty="0"/>
              <a:t> 	  	</a:t>
            </a:r>
            <a:r>
              <a:rPr lang="en-US" sz="1800" dirty="0" err="1"/>
              <a:t>DataBricks</a:t>
            </a:r>
            <a:r>
              <a:rPr lang="en-US" sz="1800" dirty="0"/>
              <a:t> </a:t>
            </a:r>
            <a:r>
              <a:rPr lang="en-US" sz="1800" dirty="0">
                <a:hlinkClick r:id="rId9"/>
              </a:rPr>
              <a:t>https://community.cloud.databricks.com/</a:t>
            </a:r>
            <a:r>
              <a:rPr lang="en-US" sz="1800" dirty="0"/>
              <a:t> </a:t>
            </a:r>
            <a:endParaRPr lang="en-RU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2B35F-8362-784B-822F-70721D53D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550" y="4508061"/>
            <a:ext cx="831850" cy="436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1E05F-FE3D-EF4F-ACB5-095150811A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618" y="3962064"/>
            <a:ext cx="450850" cy="542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D6FD4-3056-2144-B833-ACCD0B7650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050" y="3465199"/>
            <a:ext cx="450850" cy="450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0B2B2F-537E-8E48-8992-0C156278AB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1050" y="2795345"/>
            <a:ext cx="468387" cy="542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94697-D13C-714F-AFED-33C1107DAC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050" y="2299314"/>
            <a:ext cx="450850" cy="45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8A1857-6BB6-5245-9146-ECACEFAEA5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8304" y="1793211"/>
            <a:ext cx="601133" cy="45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046E-FD05-AD40-B296-AC2D4FD2BF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4721" y="1237827"/>
            <a:ext cx="708297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AC5DF-9059-3949-BE11-C9B97F75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64" y="1231834"/>
            <a:ext cx="6449245" cy="3120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0EE49-C521-D34E-9204-5F57F8758D91}"/>
              </a:ext>
            </a:extLst>
          </p:cNvPr>
          <p:cNvSpPr txBox="1"/>
          <p:nvPr/>
        </p:nvSpPr>
        <p:spPr>
          <a:xfrm>
            <a:off x="212291" y="1063898"/>
            <a:ext cx="3151825" cy="1287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Ввод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Манипуляция с данными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/>
              <a:t>Вывод результата</a:t>
            </a:r>
            <a:endParaRPr lang="en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E6E16-E0F5-864C-A38B-61CDEB14690C}"/>
              </a:ext>
            </a:extLst>
          </p:cNvPr>
          <p:cNvSpPr txBox="1"/>
          <p:nvPr/>
        </p:nvSpPr>
        <p:spPr>
          <a:xfrm>
            <a:off x="212291" y="3542334"/>
            <a:ext cx="2943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каждом шаге создается новый </a:t>
            </a:r>
            <a:r>
              <a:rPr lang="en-US" dirty="0"/>
              <a:t>dataset </a:t>
            </a:r>
            <a:r>
              <a:rPr lang="ru-RU" dirty="0"/>
              <a:t>с результатами операции</a:t>
            </a:r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05586-E476-5B40-AC62-1F90B92642E9}"/>
              </a:ext>
            </a:extLst>
          </p:cNvPr>
          <p:cNvSpPr txBox="1"/>
          <p:nvPr/>
        </p:nvSpPr>
        <p:spPr>
          <a:xfrm>
            <a:off x="3320194" y="87923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LiberationSans"/>
              </a:rPr>
              <a:t>Pandas API </a:t>
            </a:r>
            <a:r>
              <a:rPr lang="en-GB" sz="1800" dirty="0">
                <a:effectLst/>
                <a:latin typeface="LiberationSans"/>
              </a:rPr>
              <a:t>— </a:t>
            </a:r>
            <a:r>
              <a:rPr lang="ru-RU" sz="1800" dirty="0" err="1">
                <a:effectLst/>
                <a:latin typeface="LiberationSans"/>
              </a:rPr>
              <a:t>новыи</a:t>
            </a:r>
            <a:r>
              <a:rPr lang="ru-RU" sz="1800" dirty="0">
                <a:effectLst/>
                <a:latin typeface="LiberationSans"/>
              </a:rPr>
              <a:t>̆ (с 3.2.0) </a:t>
            </a:r>
            <a:r>
              <a:rPr lang="en-GB" sz="1800" dirty="0">
                <a:effectLst/>
                <a:latin typeface="LiberationSans"/>
              </a:rPr>
              <a:t>API </a:t>
            </a:r>
            <a:r>
              <a:rPr lang="ru-RU" sz="1800" dirty="0">
                <a:effectLst/>
                <a:latin typeface="LiberationSans"/>
              </a:rPr>
              <a:t>для </a:t>
            </a:r>
            <a:r>
              <a:rPr lang="en-GB" sz="1800" dirty="0" err="1">
                <a:effectLst/>
                <a:latin typeface="LiberationSans"/>
              </a:rPr>
              <a:t>PySpark</a:t>
            </a:r>
            <a:r>
              <a:rPr lang="en-GB" sz="1800" dirty="0">
                <a:effectLst/>
                <a:latin typeface="LiberationSans"/>
              </a:rPr>
              <a:t> </a:t>
            </a:r>
            <a:endParaRPr lang="en-GB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37E29D-E75C-7546-9FC2-340D7FEDF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" y="37940"/>
            <a:ext cx="2840884" cy="1167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64CBF-2F30-3F4A-B554-949B92CFF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534" y="194030"/>
            <a:ext cx="1393529" cy="85755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1481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56A6AC-EA8A-654E-A54A-5494EB50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" y="37940"/>
            <a:ext cx="2840884" cy="1167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CCEDA-9269-5C45-B8C7-3D6CC402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7" y="988086"/>
            <a:ext cx="1505579" cy="3956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6F991-BF5E-F44C-B791-111746DE4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35" y="1909433"/>
            <a:ext cx="5808147" cy="280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7FD24-B310-7843-9F60-D997C13C337F}"/>
              </a:ext>
            </a:extLst>
          </p:cNvPr>
          <p:cNvSpPr txBox="1"/>
          <p:nvPr/>
        </p:nvSpPr>
        <p:spPr>
          <a:xfrm>
            <a:off x="3191317" y="1205070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effectLst/>
                <a:latin typeface="LiberationSans"/>
              </a:rPr>
              <a:t>spark.ml</a:t>
            </a:r>
            <a:r>
              <a:rPr lang="en-GB" sz="2000" dirty="0">
                <a:effectLst/>
                <a:latin typeface="LiberationSans"/>
              </a:rPr>
              <a:t> – </a:t>
            </a:r>
            <a:r>
              <a:rPr lang="en-GB" sz="2000" dirty="0" err="1">
                <a:effectLst/>
                <a:latin typeface="LiberationSans"/>
              </a:rPr>
              <a:t>DataFrame</a:t>
            </a:r>
            <a:r>
              <a:rPr lang="en-GB" sz="2000" dirty="0">
                <a:effectLst/>
                <a:latin typeface="LiberationSans"/>
              </a:rPr>
              <a:t>-based API </a:t>
            </a:r>
            <a:endParaRPr lang="en-GB" sz="16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3F7BE6-9492-DA45-9FB2-E866A9384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534" y="194030"/>
            <a:ext cx="1393529" cy="857556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01898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6A0-AF68-B347-8EE2-60C54E5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1CC2-2386-C047-9D22-A57F8A564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Базовые статистики</a:t>
            </a:r>
          </a:p>
          <a:p>
            <a:r>
              <a:rPr lang="ru-RU" dirty="0"/>
              <a:t>Форматы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  <a:p>
            <a:r>
              <a:rPr lang="ru-RU" dirty="0"/>
              <a:t>Конвейеры</a:t>
            </a:r>
            <a:endParaRPr lang="en-US" dirty="0"/>
          </a:p>
          <a:p>
            <a:r>
              <a:rPr lang="ru-RU" dirty="0"/>
              <a:t>Извлечение, преобразование и отбор признаков</a:t>
            </a:r>
          </a:p>
          <a:p>
            <a:r>
              <a:rPr lang="ru-RU" dirty="0"/>
              <a:t>Классификация</a:t>
            </a:r>
            <a:r>
              <a:rPr lang="en-US" dirty="0"/>
              <a:t> </a:t>
            </a:r>
            <a:r>
              <a:rPr lang="ru-RU" dirty="0"/>
              <a:t>и регрессия</a:t>
            </a:r>
            <a:endParaRPr lang="en-US" dirty="0"/>
          </a:p>
          <a:p>
            <a:r>
              <a:rPr lang="ru-RU" dirty="0"/>
              <a:t>Кластеризация</a:t>
            </a:r>
            <a:endParaRPr lang="en-US" dirty="0"/>
          </a:p>
          <a:p>
            <a:r>
              <a:rPr lang="ru-RU" dirty="0" err="1"/>
              <a:t>Коллаборативная</a:t>
            </a:r>
            <a:r>
              <a:rPr lang="en-US" dirty="0"/>
              <a:t> </a:t>
            </a:r>
            <a:r>
              <a:rPr lang="ru-RU" dirty="0"/>
              <a:t>фильтрация</a:t>
            </a:r>
            <a:endParaRPr lang="en-US" dirty="0"/>
          </a:p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 и кросс-</a:t>
            </a:r>
            <a:r>
              <a:rPr lang="ru-RU" dirty="0" err="1"/>
              <a:t>валидация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3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Этапы </a:t>
            </a:r>
            <a:r>
              <a:rPr lang="en-US" dirty="0"/>
              <a:t>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755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Этапы 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ML - </a:t>
            </a:r>
            <a:r>
              <a:rPr lang="en-GB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CRISP-DM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1958F-D483-7F48-B8BC-C18F2D32AD0C}"/>
              </a:ext>
            </a:extLst>
          </p:cNvPr>
          <p:cNvSpPr txBox="1"/>
          <p:nvPr/>
        </p:nvSpPr>
        <p:spPr>
          <a:xfrm>
            <a:off x="418834" y="1183106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Cross-Industry Standard Process for Data Mining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3A2A3-BE84-6D43-87FF-2058E1A18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66" y="1029457"/>
            <a:ext cx="4104798" cy="4114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2CB2A-AA45-E74D-AA9D-D85A170BA570}"/>
              </a:ext>
            </a:extLst>
          </p:cNvPr>
          <p:cNvSpPr txBox="1"/>
          <p:nvPr/>
        </p:nvSpPr>
        <p:spPr>
          <a:xfrm>
            <a:off x="491467" y="1735010"/>
            <a:ext cx="39977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 dirty="0"/>
              <a:t>Data Preparation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Extraction</a:t>
            </a:r>
            <a:r>
              <a:rPr lang="en-GB" dirty="0"/>
              <a:t>: </a:t>
            </a:r>
            <a:r>
              <a:rPr lang="ru-RU" dirty="0"/>
              <a:t>извлечение объектов из "необработанных" данных 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Transformation</a:t>
            </a:r>
            <a:r>
              <a:rPr lang="en-GB" dirty="0"/>
              <a:t>: </a:t>
            </a:r>
            <a:r>
              <a:rPr lang="ru-RU" dirty="0"/>
              <a:t>масштабирование, преобразование или</a:t>
            </a:r>
            <a:r>
              <a:rPr lang="en-US" dirty="0"/>
              <a:t> </a:t>
            </a:r>
            <a:r>
              <a:rPr lang="ru-RU" dirty="0"/>
              <a:t>изменение объектов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Selection</a:t>
            </a:r>
            <a:r>
              <a:rPr lang="en-GB" dirty="0"/>
              <a:t>: </a:t>
            </a:r>
            <a:r>
              <a:rPr lang="ru-RU" dirty="0"/>
              <a:t>выбор подмножества из большего набора объектов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Locality Sensitive Hashing (LSH): </a:t>
            </a:r>
            <a:r>
              <a:rPr lang="ru-RU" dirty="0"/>
              <a:t>этот класс алгоритмов сочетает в себе аспекты преобразования признаков с другими алгоритмами</a:t>
            </a:r>
          </a:p>
        </p:txBody>
      </p:sp>
    </p:spTree>
    <p:extLst>
      <p:ext uri="{BB962C8B-B14F-4D97-AF65-F5344CB8AC3E}">
        <p14:creationId xmlns:p14="http://schemas.microsoft.com/office/powerpoint/2010/main" val="71591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Когда использовать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854AC-607E-5442-8DD3-96867BE05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26" y="1469298"/>
            <a:ext cx="2495348" cy="3343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DB5EA-AAA2-B841-AC09-1BD1F8B9009B}"/>
              </a:ext>
            </a:extLst>
          </p:cNvPr>
          <p:cNvSpPr txBox="1"/>
          <p:nvPr/>
        </p:nvSpPr>
        <p:spPr>
          <a:xfrm>
            <a:off x="121013" y="1971585"/>
            <a:ext cx="3025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/>
              <a:t>Использовать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Большой набор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1800" dirty="0"/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1800" dirty="0"/>
              <a:t>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6BA2A-39B8-B546-B17E-E846EC77A2DC}"/>
              </a:ext>
            </a:extLst>
          </p:cNvPr>
          <p:cNvSpPr txBox="1"/>
          <p:nvPr/>
        </p:nvSpPr>
        <p:spPr>
          <a:xfrm>
            <a:off x="5753328" y="1971585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1" dirty="0"/>
              <a:t>Не использовать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Небольшой набор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Исследовательский проект</a:t>
            </a:r>
            <a:endParaRPr lang="en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Красивый отчет</a:t>
            </a:r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11545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2765553723"/>
              </p:ext>
            </p:extLst>
          </p:nvPr>
        </p:nvGraphicFramePr>
        <p:xfrm>
          <a:off x="952500" y="137274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простенький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 c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использованием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переноса модели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2"/>
            <a:ext cx="7742400" cy="3678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3"/>
              </a:rPr>
              <a:t>Apache Mahout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4"/>
              </a:rPr>
              <a:t>Apache Spark</a:t>
            </a:r>
            <a:endParaRPr lang="ru-RU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5"/>
              </a:rPr>
              <a:t>Apache Flink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6"/>
              </a:rPr>
              <a:t>Apache </a:t>
            </a:r>
            <a:r>
              <a:rPr lang="en-GB" sz="1300" dirty="0" err="1">
                <a:hlinkClick r:id="rId6"/>
              </a:rPr>
              <a:t>Madlib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7"/>
              </a:rPr>
              <a:t>H2O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8"/>
              </a:rPr>
              <a:t>Apache Zepellin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9"/>
              </a:rPr>
              <a:t>JetBrains Big Tool Data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10"/>
              </a:rPr>
              <a:t>Jupyter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11"/>
              </a:rPr>
              <a:t>JetBrains </a:t>
            </a:r>
            <a:r>
              <a:rPr lang="en-GB" sz="1300" dirty="0" err="1">
                <a:hlinkClick r:id="rId11"/>
              </a:rPr>
              <a:t>DataSpell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12"/>
              </a:rPr>
              <a:t>Almond</a:t>
            </a:r>
            <a:r>
              <a:rPr lang="en-GB" sz="1300" dirty="0"/>
              <a:t> </a:t>
            </a:r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>
                <a:hlinkClick r:id="rId13"/>
              </a:rPr>
              <a:t>DataBricks</a:t>
            </a:r>
            <a:r>
              <a:rPr lang="en-GB" sz="1300" dirty="0"/>
              <a:t> </a:t>
            </a:r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/>
              <a:t>Spark packages: </a:t>
            </a:r>
            <a:r>
              <a:rPr lang="en-GB" sz="1300" dirty="0">
                <a:hlinkClick r:id="rId14"/>
              </a:rPr>
              <a:t>https://spark-packages.org</a:t>
            </a:r>
            <a:endParaRPr lang="en-GB" sz="1300" dirty="0"/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 err="1"/>
              <a:t>Mllib</a:t>
            </a:r>
            <a:r>
              <a:rPr lang="en-GB" sz="1300" dirty="0"/>
              <a:t> main guide: </a:t>
            </a:r>
            <a:r>
              <a:rPr lang="en-GB" sz="1300" dirty="0">
                <a:hlinkClick r:id="rId15"/>
              </a:rPr>
              <a:t>https://spark.apache.org/docs/latest/ml-guide.html</a:t>
            </a:r>
            <a:r>
              <a:rPr lang="en-GB" sz="1300" dirty="0"/>
              <a:t> </a:t>
            </a:r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 err="1"/>
              <a:t>Mllib</a:t>
            </a:r>
            <a:r>
              <a:rPr lang="en-GB" sz="1300" dirty="0"/>
              <a:t> </a:t>
            </a:r>
            <a:r>
              <a:rPr lang="en-GB" sz="1300" dirty="0" err="1"/>
              <a:t>DataFrame</a:t>
            </a:r>
            <a:r>
              <a:rPr lang="en-GB" sz="1300" dirty="0"/>
              <a:t>-based: </a:t>
            </a:r>
            <a:r>
              <a:rPr lang="en-GB" sz="1300" dirty="0">
                <a:hlinkClick r:id="rId16"/>
              </a:rPr>
              <a:t>https://spark.apache.org/docs/latest/api/python/reference/pyspark.ml.html</a:t>
            </a:r>
            <a:r>
              <a:rPr lang="en-GB" sz="1300" dirty="0"/>
              <a:t> </a:t>
            </a:r>
          </a:p>
          <a:p>
            <a:pPr indent="-311150">
              <a:lnSpc>
                <a:spcPct val="150000"/>
              </a:lnSpc>
              <a:buSzPts val="1300"/>
              <a:buFont typeface="Roboto"/>
              <a:buAutoNum type="arabicPeriod"/>
            </a:pPr>
            <a:r>
              <a:rPr lang="en-GB" sz="1300" dirty="0" err="1"/>
              <a:t>MLFlow</a:t>
            </a:r>
            <a:r>
              <a:rPr lang="en-GB" sz="1300" dirty="0"/>
              <a:t> spark: </a:t>
            </a:r>
            <a:r>
              <a:rPr lang="en-GB" sz="1300" dirty="0">
                <a:hlinkClick r:id="rId17"/>
              </a:rPr>
              <a:t>https://mlflow.org/docs/latest/python_api/mlflow.spark.html</a:t>
            </a:r>
            <a:r>
              <a:rPr lang="en-GB" sz="1300" dirty="0"/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330020569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со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Посмотрели на использование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SparkML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стадии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EDA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9;p48">
            <a:extLst>
              <a:ext uri="{FF2B5EF4-FFF2-40B4-BE49-F238E27FC236}">
                <a16:creationId xmlns:a16="http://schemas.microsoft.com/office/drawing/2014/main" id="{872FC314-F688-764B-AD70-BB8CAEB2325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82399" y="2919523"/>
            <a:ext cx="5744359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МГУ им. </a:t>
            </a:r>
            <a:r>
              <a:rPr lang="ru-RU" sz="1150" b="1" dirty="0" err="1"/>
              <a:t>М.В.Ломоносова</a:t>
            </a:r>
            <a:r>
              <a:rPr lang="ru-RU" sz="1150" b="1" dirty="0"/>
              <a:t>, Физический Факультет, </a:t>
            </a:r>
            <a:r>
              <a:rPr lang="en-US" sz="1150" b="1" dirty="0"/>
              <a:t>PhD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</a:t>
            </a:r>
            <a:r>
              <a:rPr lang="ru-RU" sz="1150" dirty="0"/>
              <a:t>ы</a:t>
            </a:r>
            <a:r>
              <a:rPr lang="ru" sz="1150" dirty="0"/>
              <a:t>е модели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082399" y="2495762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42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13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02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 –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Версионирование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данных.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DVC</a:t>
            </a:r>
            <a:endParaRPr lang="ru-RU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DD7809-CAE8-3C41-8FAB-D4990883A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41370" y="2879439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 MLOps-2023-11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en-US" sz="2400" dirty="0" err="1"/>
              <a:t>SparkML</a:t>
            </a:r>
            <a:r>
              <a:rPr lang="en-US" sz="2400" dirty="0"/>
              <a:t> feature extraction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399" y="2701811"/>
            <a:ext cx="5744359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МГУ им. </a:t>
            </a:r>
            <a:r>
              <a:rPr lang="ru-RU" sz="1150" b="1" dirty="0" err="1"/>
              <a:t>М.В.Ломоносова</a:t>
            </a:r>
            <a:r>
              <a:rPr lang="ru-RU" sz="1150" b="1" dirty="0"/>
              <a:t>, Физический Факультет, </a:t>
            </a:r>
            <a:r>
              <a:rPr lang="en-US" sz="1150" b="1" dirty="0"/>
              <a:t>PhD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</a:t>
            </a:r>
            <a:r>
              <a:rPr lang="ru-RU" sz="1150" dirty="0"/>
              <a:t>ы</a:t>
            </a:r>
            <a:r>
              <a:rPr lang="ru" sz="1150" dirty="0"/>
              <a:t>е модели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3722315" y="603032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Процессы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249115" y="1492388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Инфраструктура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069400" y="1503226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Подготовка данных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1249115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 err="1">
                <a:solidFill>
                  <a:srgbClr val="1F1F1F"/>
                </a:solidFill>
                <a:effectLst/>
                <a:latin typeface="Google Sans"/>
              </a:rPr>
              <a:t>Валидация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186234" y="257175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Моделирование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>
            <a:off x="3722315" y="1782038"/>
            <a:ext cx="1347085" cy="1083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249115" y="892682"/>
            <a:ext cx="2473200" cy="889356"/>
          </a:xfrm>
          <a:prstGeom prst="curvedConnector3">
            <a:avLst>
              <a:gd name="adj1" fmla="val 10924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542600" y="1792876"/>
            <a:ext cx="116834" cy="1068524"/>
          </a:xfrm>
          <a:prstGeom prst="curvedConnector3">
            <a:avLst>
              <a:gd name="adj1" fmla="val 295662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cxnSpLocks/>
            <a:stCxn id="254" idx="1"/>
            <a:endCxn id="253" idx="3"/>
          </p:cNvCxnSpPr>
          <p:nvPr/>
        </p:nvCxnSpPr>
        <p:spPr>
          <a:xfrm rot="10800000">
            <a:off x="3722316" y="2861400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" name="Google Shape;253;p51">
            <a:extLst>
              <a:ext uri="{FF2B5EF4-FFF2-40B4-BE49-F238E27FC236}">
                <a16:creationId xmlns:a16="http://schemas.microsoft.com/office/drawing/2014/main" id="{B3FC62D5-C5AE-824D-ADAA-57941C457A4E}"/>
              </a:ext>
            </a:extLst>
          </p:cNvPr>
          <p:cNvSpPr/>
          <p:nvPr/>
        </p:nvSpPr>
        <p:spPr>
          <a:xfrm>
            <a:off x="1249115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Развертывание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53;p51">
            <a:extLst>
              <a:ext uri="{FF2B5EF4-FFF2-40B4-BE49-F238E27FC236}">
                <a16:creationId xmlns:a16="http://schemas.microsoft.com/office/drawing/2014/main" id="{9924AB3F-1AEF-F848-9D7C-F38C9B025689}"/>
              </a:ext>
            </a:extLst>
          </p:cNvPr>
          <p:cNvSpPr/>
          <p:nvPr/>
        </p:nvSpPr>
        <p:spPr>
          <a:xfrm>
            <a:off x="5186234" y="3805539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Мониторинг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59;p51">
            <a:extLst>
              <a:ext uri="{FF2B5EF4-FFF2-40B4-BE49-F238E27FC236}">
                <a16:creationId xmlns:a16="http://schemas.microsoft.com/office/drawing/2014/main" id="{802B18A3-E83D-F444-B857-2893607805DC}"/>
              </a:ext>
            </a:extLst>
          </p:cNvPr>
          <p:cNvCxnSpPr>
            <a:cxnSpLocks/>
            <a:stCxn id="253" idx="1"/>
            <a:endCxn id="12" idx="1"/>
          </p:cNvCxnSpPr>
          <p:nvPr/>
        </p:nvCxnSpPr>
        <p:spPr>
          <a:xfrm rot="10800000" flipV="1">
            <a:off x="1249115" y="2861399"/>
            <a:ext cx="12700" cy="123378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259;p51">
            <a:extLst>
              <a:ext uri="{FF2B5EF4-FFF2-40B4-BE49-F238E27FC236}">
                <a16:creationId xmlns:a16="http://schemas.microsoft.com/office/drawing/2014/main" id="{6B4DE7E8-0EA0-BA42-9D3D-0717B2F5CF88}"/>
              </a:ext>
            </a:extLst>
          </p:cNvPr>
          <p:cNvCxnSpPr>
            <a:cxnSpLocks/>
            <a:stCxn id="21" idx="1"/>
            <a:endCxn id="12" idx="3"/>
          </p:cNvCxnSpPr>
          <p:nvPr/>
        </p:nvCxnSpPr>
        <p:spPr>
          <a:xfrm rot="10800000">
            <a:off x="3722316" y="4095189"/>
            <a:ext cx="1463919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62378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62378" y="168846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Общие слова о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Spark</a:t>
            </a:r>
          </a:p>
        </p:txBody>
      </p:sp>
      <p:sp>
        <p:nvSpPr>
          <p:cNvPr id="270" name="Google Shape;270;p52"/>
          <p:cNvSpPr/>
          <p:nvPr/>
        </p:nvSpPr>
        <p:spPr>
          <a:xfrm>
            <a:off x="762378" y="217139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Использование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SparkML</a:t>
            </a:r>
            <a:endParaRPr lang="en-US"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62378" y="265433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Извлечение признаков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52"/>
          <p:cNvCxnSpPr>
            <a:cxnSpLocks/>
            <a:stCxn id="267" idx="1"/>
            <a:endCxn id="269" idx="1"/>
          </p:cNvCxnSpPr>
          <p:nvPr/>
        </p:nvCxnSpPr>
        <p:spPr>
          <a:xfrm rot="10800000" flipV="1">
            <a:off x="762378" y="1393624"/>
            <a:ext cx="12700" cy="48293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rot="10800000" flipV="1">
            <a:off x="762378" y="1876559"/>
            <a:ext cx="12700" cy="48293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 rot="10800000" flipV="1">
            <a:off x="762378" y="2359494"/>
            <a:ext cx="12700" cy="48293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4" name="Google Shape;271;p52">
            <a:extLst>
              <a:ext uri="{FF2B5EF4-FFF2-40B4-BE49-F238E27FC236}">
                <a16:creationId xmlns:a16="http://schemas.microsoft.com/office/drawing/2014/main" id="{03AE55B2-BCF2-4443-9F2B-0F282BF00732}"/>
              </a:ext>
            </a:extLst>
          </p:cNvPr>
          <p:cNvSpPr/>
          <p:nvPr/>
        </p:nvSpPr>
        <p:spPr>
          <a:xfrm>
            <a:off x="762378" y="4103135"/>
            <a:ext cx="3384900" cy="576899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Когда использовать/не использовать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SparkML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76;p52">
            <a:extLst>
              <a:ext uri="{FF2B5EF4-FFF2-40B4-BE49-F238E27FC236}">
                <a16:creationId xmlns:a16="http://schemas.microsoft.com/office/drawing/2014/main" id="{DA4704EA-4F3E-FD4F-832E-5DB8F19516B7}"/>
              </a:ext>
            </a:extLst>
          </p:cNvPr>
          <p:cNvCxnSpPr>
            <a:cxnSpLocks/>
            <a:stCxn id="271" idx="1"/>
            <a:endCxn id="20" idx="1"/>
          </p:cNvCxnSpPr>
          <p:nvPr/>
        </p:nvCxnSpPr>
        <p:spPr>
          <a:xfrm rot="10800000" flipV="1">
            <a:off x="762378" y="2842429"/>
            <a:ext cx="12700" cy="48293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6" name="Google Shape;267;p52">
            <a:extLst>
              <a:ext uri="{FF2B5EF4-FFF2-40B4-BE49-F238E27FC236}">
                <a16:creationId xmlns:a16="http://schemas.microsoft.com/office/drawing/2014/main" id="{C2D00F81-ADBE-4845-A852-CED04D7CA20D}"/>
              </a:ext>
            </a:extLst>
          </p:cNvPr>
          <p:cNvSpPr/>
          <p:nvPr/>
        </p:nvSpPr>
        <p:spPr>
          <a:xfrm>
            <a:off x="4971977" y="2383650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Hadoop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67;p52">
            <a:extLst>
              <a:ext uri="{FF2B5EF4-FFF2-40B4-BE49-F238E27FC236}">
                <a16:creationId xmlns:a16="http://schemas.microsoft.com/office/drawing/2014/main" id="{40DB3885-EA73-C247-A9E2-A4BB8FCB5E1F}"/>
              </a:ext>
            </a:extLst>
          </p:cNvPr>
          <p:cNvSpPr/>
          <p:nvPr/>
        </p:nvSpPr>
        <p:spPr>
          <a:xfrm>
            <a:off x="4971977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Spark –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установка и развертывание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267;p52">
            <a:extLst>
              <a:ext uri="{FF2B5EF4-FFF2-40B4-BE49-F238E27FC236}">
                <a16:creationId xmlns:a16="http://schemas.microsoft.com/office/drawing/2014/main" id="{1604A5F0-5F01-464A-9689-C15D16FFFEF9}"/>
              </a:ext>
            </a:extLst>
          </p:cNvPr>
          <p:cNvSpPr/>
          <p:nvPr/>
        </p:nvSpPr>
        <p:spPr>
          <a:xfrm>
            <a:off x="4971977" y="3514478"/>
            <a:ext cx="3384900" cy="37620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Использование других фреймворков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71;p52">
            <a:extLst>
              <a:ext uri="{FF2B5EF4-FFF2-40B4-BE49-F238E27FC236}">
                <a16:creationId xmlns:a16="http://schemas.microsoft.com/office/drawing/2014/main" id="{DB0CB55B-CD23-3945-8B93-534530B6FA22}"/>
              </a:ext>
            </a:extLst>
          </p:cNvPr>
          <p:cNvSpPr/>
          <p:nvPr/>
        </p:nvSpPr>
        <p:spPr>
          <a:xfrm>
            <a:off x="762378" y="313726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Результирующий вектор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71;p52">
            <a:extLst>
              <a:ext uri="{FF2B5EF4-FFF2-40B4-BE49-F238E27FC236}">
                <a16:creationId xmlns:a16="http://schemas.microsoft.com/office/drawing/2014/main" id="{C8E9868C-EA81-5D47-8556-1390860B298E}"/>
              </a:ext>
            </a:extLst>
          </p:cNvPr>
          <p:cNvSpPr/>
          <p:nvPr/>
        </p:nvSpPr>
        <p:spPr>
          <a:xfrm>
            <a:off x="762378" y="36202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Конвейер предобработки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276;p52">
            <a:extLst>
              <a:ext uri="{FF2B5EF4-FFF2-40B4-BE49-F238E27FC236}">
                <a16:creationId xmlns:a16="http://schemas.microsoft.com/office/drawing/2014/main" id="{9C93DE3F-3F74-A843-BBA7-600E9D9B4F49}"/>
              </a:ext>
            </a:extLst>
          </p:cNvPr>
          <p:cNvCxnSpPr>
            <a:cxnSpLocks/>
            <a:stCxn id="20" idx="1"/>
            <a:endCxn id="29" idx="1"/>
          </p:cNvCxnSpPr>
          <p:nvPr/>
        </p:nvCxnSpPr>
        <p:spPr>
          <a:xfrm rot="10800000" flipV="1">
            <a:off x="762378" y="3325364"/>
            <a:ext cx="12700" cy="48293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35" name="Google Shape;276;p52">
            <a:extLst>
              <a:ext uri="{FF2B5EF4-FFF2-40B4-BE49-F238E27FC236}">
                <a16:creationId xmlns:a16="http://schemas.microsoft.com/office/drawing/2014/main" id="{5C77FEAC-2069-BD48-9346-E04B1A2087EF}"/>
              </a:ext>
            </a:extLst>
          </p:cNvPr>
          <p:cNvCxnSpPr>
            <a:cxnSpLocks/>
            <a:stCxn id="29" idx="1"/>
            <a:endCxn id="14" idx="1"/>
          </p:cNvCxnSpPr>
          <p:nvPr/>
        </p:nvCxnSpPr>
        <p:spPr>
          <a:xfrm rot="10800000" flipV="1">
            <a:off x="762378" y="3808299"/>
            <a:ext cx="12700" cy="583285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635574762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Ориентироваться в основных командах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SparkML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Выполнить несложную предобработку данных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SparkML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747947045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в команде с большими массивами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Перенос моделей в  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production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Фреймворки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769</Words>
  <Application>Microsoft Macintosh PowerPoint</Application>
  <PresentationFormat>On-screen Show (16:9)</PresentationFormat>
  <Paragraphs>180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LiberationSans</vt:lpstr>
      <vt:lpstr>Arial</vt:lpstr>
      <vt:lpstr>Helvetica Neue</vt:lpstr>
      <vt:lpstr>Google Sans</vt:lpstr>
      <vt:lpstr>Roboto</vt:lpstr>
      <vt:lpstr>Courier New</vt:lpstr>
      <vt:lpstr>Светлая тема</vt:lpstr>
      <vt:lpstr>Светлая тема</vt:lpstr>
      <vt:lpstr>ML Ops SparkML feature extraction</vt:lpstr>
      <vt:lpstr>Проверить, идет ли запись</vt:lpstr>
      <vt:lpstr>Правила вебинара</vt:lpstr>
      <vt:lpstr>MLOps SparkML feature extraction</vt:lpstr>
      <vt:lpstr>Карта курса</vt:lpstr>
      <vt:lpstr>Маршрут вебинара</vt:lpstr>
      <vt:lpstr>Цели вебинара</vt:lpstr>
      <vt:lpstr>Смысл</vt:lpstr>
      <vt:lpstr>Фреймворки</vt:lpstr>
      <vt:lpstr>Фреймворки</vt:lpstr>
      <vt:lpstr>SparkML</vt:lpstr>
      <vt:lpstr>Что есть Spark</vt:lpstr>
      <vt:lpstr>Работа со Spark</vt:lpstr>
      <vt:lpstr>PowerPoint Presentation</vt:lpstr>
      <vt:lpstr>PowerPoint Presentation</vt:lpstr>
      <vt:lpstr>Spark MLlib</vt:lpstr>
      <vt:lpstr>Этапы ML</vt:lpstr>
      <vt:lpstr>Этапы ML - CRISP-DM </vt:lpstr>
      <vt:lpstr>Когда использовать</vt:lpstr>
      <vt:lpstr>Практика</vt:lpstr>
      <vt:lpstr>Практика</vt:lpstr>
      <vt:lpstr>Список материалов для изучения</vt:lpstr>
      <vt:lpstr>Вопросы?</vt:lpstr>
      <vt:lpstr>Рефлексия</vt:lpstr>
      <vt:lpstr>Цели вебинара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81</cp:revision>
  <dcterms:modified xsi:type="dcterms:W3CDTF">2024-02-08T16:46:22Z</dcterms:modified>
</cp:coreProperties>
</file>