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</p:sldIdLst>
  <p:sldSz cx="9144000" cy="6858000" type="screen4x3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B767F6fER7dDMaBdM1WfnDqJ3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56A52B-C413-402B-848A-523F1DE22858}">
  <a:tblStyle styleId="{5556A52B-C413-402B-848A-523F1DE228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8"/>
  </p:normalViewPr>
  <p:slideViewPr>
    <p:cSldViewPr snapToGrid="0">
      <p:cViewPr varScale="1">
        <p:scale>
          <a:sx n="112" d="100"/>
          <a:sy n="112" d="100"/>
        </p:scale>
        <p:origin x="1248" y="19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603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9ce321c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9ce321c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5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7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8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" name="Google Shape;2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3993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Распределение метрик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Доверительный интервал</a:t>
            </a:r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455525" y="1315925"/>
            <a:ext cx="8233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ru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 контрольной выборке можно построить доверительный интервал для метрики качества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ru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большом объеме выборки выгодно использовать метод bootstrap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ru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 многих случаях распределение будет подчиняться нормальному закону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ru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это позволяет использовать параметрическую гипотезу для оценки доверительного интервала 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 sz="8000"/>
              <a:t>LIVE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Анализ ошибок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Анализ ошибок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выделить объекты контрольной выборки, на которых модель допустила ошибки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выбрать несколько ошибочных примеров для ручного анализа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можно случайно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можно кластеризовать ошибки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провести детальный анализ предсказания модели на этих примерах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использовать интерпретируемые модели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найти близкие примеры в пространстве признаков из обучающей выборки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проверить разметку с помощью экспертов (может быть это ошибки в разметке)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Анализ производительности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Замеры времени предсказания </a:t>
            </a:r>
            <a:r>
              <a:rPr lang="ru" sz="2300"/>
              <a:t>(inference)</a:t>
            </a:r>
            <a:endParaRPr sz="2300"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500550" y="1901956"/>
            <a:ext cx="8520600" cy="1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время предсказания - это случайная величина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для правильной оценки нужно провести несколько итераций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обычно оценивают старшие квантили распределения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время предсказания зависит от размера пачки объектов на входе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650" y="3440356"/>
            <a:ext cx="4601493" cy="320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 sz="8000"/>
              <a:t>LIVE</a:t>
            </a:r>
            <a:endParaRPr sz="8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Способы ускорения предсказания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более простые модели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том числе нейросети с меньшим числом параметров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например в huggingface для некоторых моделей есть вариации (xsmall, small, base, large, xlarge)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пакетная обработка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исключение python из цепочки обработки данных (TensorRT, С++, etc)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использование GPU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 sz="7200"/>
              <a:t>Заключение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788275" y="102950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" sz="2300"/>
              <a:t>Проверить, идет ли запись</a:t>
            </a:r>
            <a:endParaRPr sz="230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825" y="1376544"/>
            <a:ext cx="856425" cy="42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Слайд с тезисами занятия</a:t>
            </a:r>
            <a:endParaRPr/>
          </a:p>
        </p:txBody>
      </p:sp>
      <p:graphicFrame>
        <p:nvGraphicFramePr>
          <p:cNvPr id="192" name="Google Shape;192;p19"/>
          <p:cNvGraphicFramePr/>
          <p:nvPr/>
        </p:nvGraphicFramePr>
        <p:xfrm>
          <a:off x="952500" y="2058925"/>
          <a:ext cx="7239000" cy="1767720"/>
        </p:xfrm>
        <a:graphic>
          <a:graphicData uri="http://schemas.openxmlformats.org/drawingml/2006/table">
            <a:tbl>
              <a:tblPr>
                <a:noFill/>
                <a:tableStyleId>{5556A52B-C413-402B-848A-523F1DE22858}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Метрика модели - это СВ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ошибок на ранней стадии поможет при эксплуатации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Пропускная способность часто связана с задержкой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Простые модели работают быстрее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Google Shape;193;p19"/>
          <p:cNvSpPr txBox="1">
            <a:spLocks noGrp="1"/>
          </p:cNvSpPr>
          <p:nvPr>
            <p:ph type="subTitle" idx="4294967295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Подведем итоги</a:t>
            </a:r>
            <a:endParaRPr sz="1500" b="1" i="0" u="none" strike="noStrike" cap="non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213" y="2603250"/>
            <a:ext cx="811250" cy="81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1800588" y="2650700"/>
            <a:ext cx="682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Что сегодня узнали нового?</a:t>
            </a:r>
            <a:endParaRPr sz="1700" b="0" i="0" u="none" strike="noStrike" cap="non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800588" y="3974950"/>
            <a:ext cx="450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 что узнали на вебинаре?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014" y="388623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2024550" y="2096625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 b="1" i="0" u="none" strike="noStrike" cap="non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Интерпретируемость</a:t>
            </a:r>
            <a:endParaRPr sz="2400" b="1" i="0" u="none" strike="noStrike" cap="none">
              <a:solidFill>
                <a:srgbClr val="01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025" y="1975775"/>
            <a:ext cx="901550" cy="9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1262550" y="4372550"/>
            <a:ext cx="176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ЛК за 15 минут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825" y="4415825"/>
            <a:ext cx="439550" cy="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Заполните, пожалуйста,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опрос о занятии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по ссылке в чате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Спасибо за внимание!</a:t>
            </a:r>
          </a:p>
        </p:txBody>
      </p:sp>
      <p:sp>
        <p:nvSpPr>
          <p:cNvPr id="85" name="Google Shape;85;p3"/>
          <p:cNvSpPr txBox="1"/>
          <p:nvPr/>
        </p:nvSpPr>
        <p:spPr>
          <a:xfrm>
            <a:off x="3367125" y="3428275"/>
            <a:ext cx="44412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Николай Степанов</a:t>
            </a:r>
            <a:endParaRPr sz="260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328150" y="4136876"/>
            <a:ext cx="5164340" cy="20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-171450">
              <a:spcBef>
                <a:spcPts val="93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Текущие направления в компании: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MLOps, Matching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93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177800" indent="-171450">
              <a:spcBef>
                <a:spcPts val="93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Компании: МегаФон,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ETG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93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dirty="0">
              <a:latin typeface="Roboto"/>
              <a:cs typeface="Roboto"/>
            </a:endParaRPr>
          </a:p>
          <a:p>
            <a:pPr marL="177800" indent="-171450">
              <a:spcBef>
                <a:spcPts val="145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Профиль проектов: </a:t>
            </a:r>
            <a:r>
              <a:rPr lang="en-US" sz="1400" dirty="0">
                <a:solidFill>
                  <a:srgbClr val="3F3F3F"/>
                </a:solidFill>
                <a:latin typeface="Roboto"/>
                <a:cs typeface="Roboto"/>
              </a:rPr>
              <a:t>Data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Science + ML/Software Engineering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145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dirty="0">
              <a:latin typeface="Roboto"/>
              <a:cs typeface="Roboto"/>
            </a:endParaRPr>
          </a:p>
          <a:p>
            <a:pPr marL="177800" indent="-171450">
              <a:spcBef>
                <a:spcPts val="145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Образование: НИУ ВШЭ МИЭМ</a:t>
            </a:r>
            <a:endParaRPr lang="ru-RU" sz="1400" dirty="0">
              <a:latin typeface="Roboto"/>
              <a:cs typeface="Roboto"/>
            </a:endParaRPr>
          </a:p>
        </p:txBody>
      </p:sp>
      <p:pic>
        <p:nvPicPr>
          <p:cNvPr id="3" name="Picture 2" descr="A picture containing outdoor, person, ground, sky&#10;&#10;Description automatically generated">
            <a:extLst>
              <a:ext uri="{FF2B5EF4-FFF2-40B4-BE49-F238E27FC236}">
                <a16:creationId xmlns:a16="http://schemas.microsoft.com/office/drawing/2014/main" id="{0E5149BF-9FC2-6445-C1B0-C1B51406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7" y="3074670"/>
            <a:ext cx="2920769" cy="2920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040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956225" y="147525"/>
            <a:ext cx="76956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1750800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5119475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ru"/>
              <a:t>Анализ моделей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">
                <a:solidFill>
                  <a:srgbClr val="013D85"/>
                </a:solidFill>
              </a:rPr>
              <a:t>Тема вебинара</a:t>
            </a:r>
            <a:endParaRPr>
              <a:solidFill>
                <a:srgbClr val="013D85"/>
              </a:solidFill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367125" y="3428275"/>
            <a:ext cx="44412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Николай Степанов</a:t>
            </a:r>
            <a:endParaRPr sz="260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328150" y="4136876"/>
            <a:ext cx="5164340" cy="20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-171450">
              <a:spcBef>
                <a:spcPts val="93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Текущие направления в компании: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MLOps, Matching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93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177800" indent="-171450">
              <a:spcBef>
                <a:spcPts val="93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Компании: МегаФон,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ETG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93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dirty="0">
              <a:latin typeface="Roboto"/>
              <a:cs typeface="Roboto"/>
            </a:endParaRPr>
          </a:p>
          <a:p>
            <a:pPr marL="177800" indent="-171450">
              <a:spcBef>
                <a:spcPts val="145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Профиль проектов: </a:t>
            </a:r>
            <a:r>
              <a:rPr lang="en-US" sz="1400" dirty="0">
                <a:solidFill>
                  <a:srgbClr val="3F3F3F"/>
                </a:solidFill>
                <a:latin typeface="Roboto"/>
                <a:cs typeface="Roboto"/>
              </a:rPr>
              <a:t>Data </a:t>
            </a:r>
            <a:r>
              <a:rPr lang="en-US" sz="1400" spc="-3" dirty="0">
                <a:solidFill>
                  <a:srgbClr val="3F3F3F"/>
                </a:solidFill>
                <a:latin typeface="Roboto"/>
                <a:cs typeface="Roboto"/>
              </a:rPr>
              <a:t>Science + ML/Software Engineering</a:t>
            </a:r>
            <a:endParaRPr lang="ru-RU" sz="1400" spc="-3" dirty="0">
              <a:solidFill>
                <a:srgbClr val="3F3F3F"/>
              </a:solidFill>
              <a:latin typeface="Roboto"/>
              <a:cs typeface="Roboto"/>
            </a:endParaRPr>
          </a:p>
          <a:p>
            <a:pPr marL="6350">
              <a:spcBef>
                <a:spcPts val="145"/>
              </a:spcBef>
              <a:buSzPct val="150000"/>
              <a:tabLst>
                <a:tab pos="177483" algn="l"/>
                <a:tab pos="177800" algn="l"/>
              </a:tabLst>
            </a:pPr>
            <a:endParaRPr lang="en-US" sz="1400" dirty="0">
              <a:latin typeface="Roboto"/>
              <a:cs typeface="Roboto"/>
            </a:endParaRPr>
          </a:p>
          <a:p>
            <a:pPr marL="177800" indent="-171450">
              <a:spcBef>
                <a:spcPts val="145"/>
              </a:spcBef>
              <a:buSzPct val="150000"/>
              <a:buFont typeface="Arial"/>
              <a:buChar char="•"/>
              <a:tabLst>
                <a:tab pos="177483" algn="l"/>
                <a:tab pos="177800" algn="l"/>
              </a:tabLst>
            </a:pPr>
            <a:r>
              <a:rPr lang="ru-RU" sz="1400" spc="-3" dirty="0">
                <a:solidFill>
                  <a:srgbClr val="3F3F3F"/>
                </a:solidFill>
                <a:latin typeface="Roboto"/>
                <a:cs typeface="Roboto"/>
              </a:rPr>
              <a:t>Образование: НИУ ВШЭ МИЭМ</a:t>
            </a:r>
            <a:endParaRPr lang="ru-RU" sz="1400" dirty="0">
              <a:latin typeface="Roboto"/>
              <a:cs typeface="Roboto"/>
            </a:endParaRPr>
          </a:p>
        </p:txBody>
      </p:sp>
      <p:pic>
        <p:nvPicPr>
          <p:cNvPr id="3" name="Picture 2" descr="A picture containing outdoor, person, ground, sky&#10;&#10;Description automatically generated">
            <a:extLst>
              <a:ext uri="{FF2B5EF4-FFF2-40B4-BE49-F238E27FC236}">
                <a16:creationId xmlns:a16="http://schemas.microsoft.com/office/drawing/2014/main" id="{0E5149BF-9FC2-6445-C1B0-C1B51406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7" y="3074670"/>
            <a:ext cx="2920769" cy="2920769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881550" y="14057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Цели анализа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881550" y="232178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Распределение метрик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881550" y="32378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Анализ ошибок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881550" y="4153827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Анализ производительности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869925" y="518972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1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4"/>
          <p:cNvCxnSpPr>
            <a:stCxn id="92" idx="1"/>
            <a:endCxn id="93" idx="1"/>
          </p:cNvCxnSpPr>
          <p:nvPr/>
        </p:nvCxnSpPr>
        <p:spPr>
          <a:xfrm>
            <a:off x="881550" y="1656575"/>
            <a:ext cx="600" cy="915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8" name="Google Shape;98;p4"/>
          <p:cNvCxnSpPr>
            <a:stCxn id="93" idx="1"/>
            <a:endCxn id="94" idx="1"/>
          </p:cNvCxnSpPr>
          <p:nvPr/>
        </p:nvCxnSpPr>
        <p:spPr>
          <a:xfrm>
            <a:off x="881550" y="2572584"/>
            <a:ext cx="600" cy="915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9" name="Google Shape;99;p4"/>
          <p:cNvCxnSpPr>
            <a:stCxn id="94" idx="1"/>
            <a:endCxn id="95" idx="1"/>
          </p:cNvCxnSpPr>
          <p:nvPr/>
        </p:nvCxnSpPr>
        <p:spPr>
          <a:xfrm>
            <a:off x="881550" y="3488614"/>
            <a:ext cx="600" cy="915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0" name="Google Shape;100;p4"/>
          <p:cNvCxnSpPr>
            <a:stCxn id="95" idx="1"/>
            <a:endCxn id="96" idx="1"/>
          </p:cNvCxnSpPr>
          <p:nvPr/>
        </p:nvCxnSpPr>
        <p:spPr>
          <a:xfrm flipH="1">
            <a:off x="869850" y="4404627"/>
            <a:ext cx="11700" cy="1035900"/>
          </a:xfrm>
          <a:prstGeom prst="bentConnector3">
            <a:avLst>
              <a:gd name="adj1" fmla="val 2134615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294967295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После занятия вы сможете</a:t>
            </a:r>
            <a:endParaRPr sz="1500" b="1" i="0" u="none" strike="noStrike" cap="non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5"/>
          <p:cNvGraphicFramePr/>
          <p:nvPr/>
        </p:nvGraphicFramePr>
        <p:xfrm>
          <a:off x="952500" y="2058925"/>
          <a:ext cx="7239000" cy="1380846"/>
        </p:xfrm>
        <a:graphic>
          <a:graphicData uri="http://schemas.openxmlformats.org/drawingml/2006/table">
            <a:tbl>
              <a:tblPr>
                <a:noFill/>
                <a:tableStyleId>{5556A52B-C413-402B-848A-523F1DE22858}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Определить цели анализа моделей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Сформировать финальный отчет по модели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простые приемы ускорения предсказания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ubTitle" idx="4294967295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" sz="1500" b="1" i="0" u="none" strike="noStrike" cap="none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Зачем вам это уметь</a:t>
            </a:r>
            <a:endParaRPr sz="1500" b="1" i="0" u="none" strike="noStrike" cap="non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952500" y="2058925"/>
          <a:ext cx="7239000" cy="1218506"/>
        </p:xfrm>
        <a:graphic>
          <a:graphicData uri="http://schemas.openxmlformats.org/drawingml/2006/table">
            <a:tbl>
              <a:tblPr>
                <a:noFill/>
                <a:tableStyleId>{5556A52B-C413-402B-848A-523F1DE22858}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больше информации о модели до ее развертывания в prod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b="1" u="none" strike="noStrike" cap="none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u="none" strike="noStrike" cap="none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" sz="17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Ускорять предсказание при возникновении необходимости</a:t>
                      </a:r>
                      <a:endParaRPr sz="17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ru"/>
              <a:t>Цели анализа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Финальный отчет по модели</a:t>
            </a:r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характеристики обучающей выборки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метрики качества на контрольной выборке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желательно с доверительными интервалами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примеры ошибок модели с пояснениями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соответсвие нефункциональным требованиями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объем потребляемой RAM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размер файла с артефактом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время десериализации</a:t>
            </a:r>
            <a:endParaRPr/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пропускная способность</a:t>
            </a:r>
            <a:endParaRPr/>
          </a:p>
          <a:p>
            <a:pPr marL="137160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в зависимости от размера пакета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можно использовать MLFlow для логирования данных отчета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9ce321c2a_0_3"/>
          <p:cNvSpPr txBox="1">
            <a:spLocks noGrp="1"/>
          </p:cNvSpPr>
          <p:nvPr>
            <p:ph type="title"/>
          </p:nvPr>
        </p:nvSpPr>
        <p:spPr>
          <a:xfrm>
            <a:off x="500550" y="440978"/>
            <a:ext cx="8416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модели (</a:t>
            </a:r>
            <a:r>
              <a:rPr lang="ru" u="sng">
                <a:solidFill>
                  <a:schemeClr val="hlink"/>
                </a:solidFill>
                <a:hlinkClick r:id="rId3"/>
              </a:rPr>
              <a:t>paper</a:t>
            </a:r>
            <a:r>
              <a:rPr lang="ru"/>
              <a:t>)</a:t>
            </a:r>
            <a:endParaRPr/>
          </a:p>
        </p:txBody>
      </p:sp>
      <p:pic>
        <p:nvPicPr>
          <p:cNvPr id="131" name="Google Shape;131;g249ce321c2a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50" y="1287450"/>
            <a:ext cx="7645300" cy="5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479</Words>
  <Application>Microsoft Macintosh PowerPoint</Application>
  <PresentationFormat>On-screen Show (4:3)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Courier New</vt:lpstr>
      <vt:lpstr>Roboto</vt:lpstr>
      <vt:lpstr>Arial</vt:lpstr>
      <vt:lpstr>Светлая тема</vt:lpstr>
      <vt:lpstr>Онлайн образование</vt:lpstr>
      <vt:lpstr>Проверить, идет ли запись</vt:lpstr>
      <vt:lpstr>Анализ моделей</vt:lpstr>
      <vt:lpstr>Маршрут вебинара</vt:lpstr>
      <vt:lpstr>Цели вебинара</vt:lpstr>
      <vt:lpstr>Смысл</vt:lpstr>
      <vt:lpstr>Цели анализа</vt:lpstr>
      <vt:lpstr>Финальный отчет по модели</vt:lpstr>
      <vt:lpstr>Карта модели (paper)</vt:lpstr>
      <vt:lpstr>Распределение метрик </vt:lpstr>
      <vt:lpstr>Доверительный интервал</vt:lpstr>
      <vt:lpstr>LIVE</vt:lpstr>
      <vt:lpstr>Анализ ошибок</vt:lpstr>
      <vt:lpstr>Анализ ошибок</vt:lpstr>
      <vt:lpstr>Анализ производительности</vt:lpstr>
      <vt:lpstr>Замеры времени предсказания (inference)</vt:lpstr>
      <vt:lpstr>LIVE</vt:lpstr>
      <vt:lpstr>Способы ускорения предсказания</vt:lpstr>
      <vt:lpstr>Заключение</vt:lpstr>
      <vt:lpstr>Слайд с тезисами занятия</vt:lpstr>
      <vt:lpstr>Рефлексия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Nikolay Stepanov</cp:lastModifiedBy>
  <cp:revision>1</cp:revision>
  <dcterms:modified xsi:type="dcterms:W3CDTF">2023-07-31T06:13:24Z</dcterms:modified>
</cp:coreProperties>
</file>