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B97A6F-3FEB-4B4C-9893-35D9C70DAD4D}">
  <a:tblStyle styleId="{BCB97A6F-3FEB-4B4C-9893-35D9C70DAD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4082" orient="horz"/>
        <p:guide pos="2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5c58df849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5c58df8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2e767782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2e7677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5c58df849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5c58df8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9a387548_0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f9a38754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f29b9fb24_0_1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f29b9fb2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3978d0af2_0_1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3978d0af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5c58df849_0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5c58df84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04b8b6756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04b8b6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04b8b6756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04b8b675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f9a387548_0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f9a38754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e823becd0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e823be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823becd0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e823bec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33e621b3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33e621b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33e621b3b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33e621b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eaee39f1e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eaee39f1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5c58df84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5c58df8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33e621b3b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33e621b3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2" name="Google Shape;62;p14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b="1"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b="1" sz="19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Онлайн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образование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Практика. Распределение метрик</a:t>
            </a:r>
            <a:endParaRPr/>
          </a:p>
        </p:txBody>
      </p:sp>
      <p:graphicFrame>
        <p:nvGraphicFramePr>
          <p:cNvPr id="138" name="Google Shape;138;p24"/>
          <p:cNvGraphicFramePr/>
          <p:nvPr/>
        </p:nvGraphicFramePr>
        <p:xfrm>
          <a:off x="952500" y="183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{BCB97A6F-3FEB-4B4C-9893-35D9C70DAD4D}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Выполните Упражнение 2 в jupyter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Напишите в чат, какое получилось значение pvalue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5151775"/>
            <a:ext cx="609675" cy="6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1749150" y="5227975"/>
            <a:ext cx="55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10 минут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Интерпретация ошибок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Практика. Распределение метрик</a:t>
            </a:r>
            <a:endParaRPr/>
          </a:p>
        </p:txBody>
      </p:sp>
      <p:graphicFrame>
        <p:nvGraphicFramePr>
          <p:cNvPr id="151" name="Google Shape;151;p26"/>
          <p:cNvGraphicFramePr/>
          <p:nvPr/>
        </p:nvGraphicFramePr>
        <p:xfrm>
          <a:off x="952500" y="183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{BCB97A6F-3FEB-4B4C-9893-35D9C70DAD4D}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Выполните Упражнение 3 в jupyter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Приведите в чате примеры ошибок обоих родов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основе интерпретации предложите способ улучшить модель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5151775"/>
            <a:ext cx="609675" cy="6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1749150" y="5227975"/>
            <a:ext cx="55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 минут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/>
              <a:t>Заключение</a:t>
            </a:r>
            <a:endParaRPr sz="4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тезисами занятия</a:t>
            </a:r>
            <a:endParaRPr/>
          </a:p>
        </p:txBody>
      </p:sp>
      <p:graphicFrame>
        <p:nvGraphicFramePr>
          <p:cNvPr id="164" name="Google Shape;164;p28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{BCB97A6F-3FEB-4B4C-9893-35D9C70DAD4D}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Метрика модели - это СВ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Bootstrap лучше брать большое число подвыборок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Интерпретация помогает улучшать модели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28"/>
          <p:cNvSpPr txBox="1"/>
          <p:nvPr>
            <p:ph idx="4294967295" type="subTitle"/>
          </p:nvPr>
        </p:nvSpPr>
        <p:spPr>
          <a:xfrm>
            <a:off x="544450" y="1121225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Подведем итоги</a:t>
            </a:r>
            <a:endParaRPr b="1" sz="1500">
              <a:solidFill>
                <a:srgbClr val="013D8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Следующий вебинар</a:t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2024550" y="2325225"/>
            <a:ext cx="615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Пакетный режим работы</a:t>
            </a:r>
            <a:endParaRPr b="1" sz="2400">
              <a:solidFill>
                <a:srgbClr val="013D85"/>
              </a:solidFill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025" y="1975775"/>
            <a:ext cx="901550" cy="9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1262550" y="4372550"/>
            <a:ext cx="176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Ссылка на вебинар будет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ЛК за 15 минут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825" y="4415825"/>
            <a:ext cx="439550" cy="4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500550" y="587975"/>
            <a:ext cx="85206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</a:t>
            </a:r>
            <a:endParaRPr/>
          </a:p>
        </p:txBody>
      </p:sp>
      <p:graphicFrame>
        <p:nvGraphicFramePr>
          <p:cNvPr id="180" name="Google Shape;180;p30"/>
          <p:cNvGraphicFramePr/>
          <p:nvPr/>
        </p:nvGraphicFramePr>
        <p:xfrm>
          <a:off x="952500" y="183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{BCB97A6F-3FEB-4B4C-9893-35D9C70DAD4D}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/>
                        <a:t>Выберите стратегию для валидации модели</a:t>
                      </a:r>
                      <a:endParaRPr sz="1700"/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700">
                          <a:solidFill>
                            <a:schemeClr val="dk1"/>
                          </a:solidFill>
                        </a:rPr>
                        <a:t>Оцените метрики модели на выбранной стратегии</a:t>
                      </a:r>
                      <a:endParaRPr sz="1700"/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700">
                          <a:solidFill>
                            <a:schemeClr val="dk1"/>
                          </a:solidFill>
                        </a:rPr>
                        <a:t>Подготовьте новую модель и проведите A/B тестирование на контрольной выборке</a:t>
                      </a:r>
                      <a:endParaRPr sz="1700"/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700">
                          <a:solidFill>
                            <a:schemeClr val="dk1"/>
                          </a:solidFill>
                        </a:rPr>
                        <a:t>Добавьте в AirFlow шаг по валидации модели и построению отчета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Заполните, пожалуйста,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опрос о занятии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ссылке в чате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Приходите на следующие вебинары</a:t>
            </a:r>
            <a:endParaRPr/>
          </a:p>
        </p:txBody>
      </p:sp>
      <p:sp>
        <p:nvSpPr>
          <p:cNvPr id="191" name="Google Shape;191;p32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92" name="Google Shape;192;p32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Роман Матанцев</a:t>
            </a:r>
            <a:endParaRPr/>
          </a:p>
        </p:txBody>
      </p:sp>
      <p:sp>
        <p:nvSpPr>
          <p:cNvPr id="193" name="Google Shape;193;p32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</a:t>
            </a:r>
            <a:r>
              <a:rPr lang="ru"/>
              <a:t>имлид ДС команд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@matantsev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1151825" y="3910550"/>
            <a:ext cx="1983600" cy="1983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956225" y="147525"/>
            <a:ext cx="7695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750" y="3949989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1750800" y="3958006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5725" y="3949989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5119475" y="3958006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788275" y="1029500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Проверить, идет ли запись</a:t>
            </a:r>
            <a:endParaRPr sz="2300"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/>
              <a:t>Меня хорошо видно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&amp;&amp; слышно?</a:t>
            </a:r>
            <a:endParaRPr sz="5000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825" y="1376544"/>
            <a:ext cx="856425" cy="42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630000" y="373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Практика. Автоматическая валидация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13D85"/>
                </a:solidFill>
              </a:rPr>
              <a:t>Тема вебинара</a:t>
            </a:r>
            <a:endParaRPr>
              <a:solidFill>
                <a:srgbClr val="013D85"/>
              </a:solidFill>
            </a:endParaRPr>
          </a:p>
        </p:txBody>
      </p:sp>
      <p:sp>
        <p:nvSpPr>
          <p:cNvPr id="85" name="Google Shape;85;p17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2418B"/>
                </a:solidFill>
              </a:rPr>
              <a:t>Матанцев Роман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Тимлид ДС команд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@matantsev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1151825" y="3919850"/>
            <a:ext cx="1983600" cy="1983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881550" y="1405775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Распределение метрик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81550" y="2321784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Сравнение метрик с базовой моделью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881550" y="3237814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Интерпретация ошибок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881550" y="4153875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Заключение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8"/>
          <p:cNvCxnSpPr>
            <a:stCxn id="93" idx="1"/>
            <a:endCxn id="94" idx="1"/>
          </p:cNvCxnSpPr>
          <p:nvPr/>
        </p:nvCxnSpPr>
        <p:spPr>
          <a:xfrm>
            <a:off x="881550" y="1656575"/>
            <a:ext cx="600" cy="9159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>
            <a:stCxn id="94" idx="1"/>
            <a:endCxn id="95" idx="1"/>
          </p:cNvCxnSpPr>
          <p:nvPr/>
        </p:nvCxnSpPr>
        <p:spPr>
          <a:xfrm>
            <a:off x="881550" y="2572584"/>
            <a:ext cx="600" cy="9159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>
            <a:stCxn id="100" idx="1"/>
            <a:endCxn id="96" idx="1"/>
          </p:cNvCxnSpPr>
          <p:nvPr/>
        </p:nvCxnSpPr>
        <p:spPr>
          <a:xfrm rot="5400000">
            <a:off x="369450" y="3880875"/>
            <a:ext cx="1035900" cy="11700"/>
          </a:xfrm>
          <a:prstGeom prst="bentConnector4">
            <a:avLst>
              <a:gd fmla="val 13170" name="adj1"/>
              <a:gd fmla="val 2135256" name="adj2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106" name="Google Shape;106;p19"/>
          <p:cNvSpPr txBox="1"/>
          <p:nvPr>
            <p:ph idx="4294967295" type="subTitle"/>
          </p:nvPr>
        </p:nvSpPr>
        <p:spPr>
          <a:xfrm>
            <a:off x="544450" y="1121225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После занятия вы сможете</a:t>
            </a:r>
            <a:endParaRPr b="1" sz="1500">
              <a:solidFill>
                <a:srgbClr val="013D85"/>
              </a:solidFill>
            </a:endParaRPr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{BCB97A6F-3FEB-4B4C-9893-35D9C70DAD4D}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Построить распределение метрики на контрольной выборке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Проверить стат. гипотезу об качестве метрик для новой модели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Интерпретировать ошибки модели с помощью SHAP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sp>
        <p:nvSpPr>
          <p:cNvPr id="113" name="Google Shape;113;p20"/>
          <p:cNvSpPr txBox="1"/>
          <p:nvPr>
            <p:ph idx="4294967295" type="subTitle"/>
          </p:nvPr>
        </p:nvSpPr>
        <p:spPr>
          <a:xfrm>
            <a:off x="544450" y="1121225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Зачем вам это уметь</a:t>
            </a:r>
            <a:endParaRPr b="1" sz="1500">
              <a:solidFill>
                <a:srgbClr val="013D85"/>
              </a:solidFill>
            </a:endParaRPr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{BCB97A6F-3FEB-4B4C-9893-35D9C70DAD4D}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Получить больше информации о модели до ее развертывания в prod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Иметь заготовленные ответы на примеры ошибок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метрик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Практика. Распределение метрик</a:t>
            </a:r>
            <a:endParaRPr/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952500" y="183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{BCB97A6F-3FEB-4B4C-9893-35D9C70DAD4D}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Зайдите на Jupyter (ссылка будет в чате)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Создайте свою копию файла malicious_url.ipynb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Выполните Упражнение 1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 готовности поставьте + в чате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5151775"/>
            <a:ext cx="609675" cy="6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749150" y="5227975"/>
            <a:ext cx="55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10 минут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статистической гипотезы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