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32"/>
  </p:notesMasterIdLst>
  <p:sldIdLst>
    <p:sldId id="256" r:id="rId3"/>
    <p:sldId id="257" r:id="rId4"/>
    <p:sldId id="404" r:id="rId5"/>
    <p:sldId id="405" r:id="rId6"/>
    <p:sldId id="407" r:id="rId7"/>
    <p:sldId id="408" r:id="rId8"/>
    <p:sldId id="263" r:id="rId9"/>
    <p:sldId id="371" r:id="rId10"/>
    <p:sldId id="372" r:id="rId11"/>
    <p:sldId id="264" r:id="rId12"/>
    <p:sldId id="459" r:id="rId13"/>
    <p:sldId id="469" r:id="rId14"/>
    <p:sldId id="460" r:id="rId15"/>
    <p:sldId id="461" r:id="rId16"/>
    <p:sldId id="473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332" r:id="rId25"/>
    <p:sldId id="470" r:id="rId26"/>
    <p:sldId id="471" r:id="rId27"/>
    <p:sldId id="333" r:id="rId28"/>
    <p:sldId id="472" r:id="rId29"/>
    <p:sldId id="338" r:id="rId30"/>
    <p:sldId id="339" r:id="rId31"/>
  </p:sldIdLst>
  <p:sldSz cx="9144000" cy="5143500" type="screen16x9"/>
  <p:notesSz cx="6858000" cy="9144000"/>
  <p:embeddedFontLst>
    <p:embeddedFont>
      <p:font typeface="AkayaTelivigala" panose="020F050202020403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12B"/>
    <a:srgbClr val="EF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0"/>
    <p:restoredTop sz="97030"/>
  </p:normalViewPr>
  <p:slideViewPr>
    <p:cSldViewPr snapToGrid="0">
      <p:cViewPr varScale="1">
        <p:scale>
          <a:sx n="207" d="100"/>
          <a:sy n="207" d="100"/>
        </p:scale>
        <p:origin x="160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5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7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69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8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8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ies/gazprombank/articles/788978/" TargetMode="External"/><Relationship Id="rId13" Type="http://schemas.openxmlformats.org/officeDocument/2006/relationships/hyperlink" Target="https://habr.com/ru/companies/tochka/articles/685636/" TargetMode="External"/><Relationship Id="rId3" Type="http://schemas.openxmlformats.org/officeDocument/2006/relationships/hyperlink" Target="https://habr.com/ru/articles/547682/" TargetMode="External"/><Relationship Id="rId7" Type="http://schemas.openxmlformats.org/officeDocument/2006/relationships/hyperlink" Target="https://habr.com/ru/companies/slurm/articles/750264/" TargetMode="External"/><Relationship Id="rId12" Type="http://schemas.openxmlformats.org/officeDocument/2006/relationships/hyperlink" Target="https://habr.com/ru/articles/757494/" TargetMode="External"/><Relationship Id="rId2" Type="http://schemas.openxmlformats.org/officeDocument/2006/relationships/hyperlink" Target="https://habr.com/ru/companies/otus/articles/790710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abr.com/ru/articles/752586/" TargetMode="External"/><Relationship Id="rId11" Type="http://schemas.openxmlformats.org/officeDocument/2006/relationships/hyperlink" Target="https://habr.com/ru/articles/709204/" TargetMode="External"/><Relationship Id="rId5" Type="http://schemas.openxmlformats.org/officeDocument/2006/relationships/hyperlink" Target="https://habr.com/ru/articles/734928/" TargetMode="External"/><Relationship Id="rId15" Type="http://schemas.openxmlformats.org/officeDocument/2006/relationships/hyperlink" Target="https://otus.ru/journal/rabota-s-kubernetes-podborka-aktualnyh-statej-na-habr/" TargetMode="External"/><Relationship Id="rId10" Type="http://schemas.openxmlformats.org/officeDocument/2006/relationships/hyperlink" Target="https://habr.com/ru/companies/flant/articles/563422/" TargetMode="External"/><Relationship Id="rId4" Type="http://schemas.openxmlformats.org/officeDocument/2006/relationships/hyperlink" Target="https://habr.com/ru/articles/589415/" TargetMode="External"/><Relationship Id="rId9" Type="http://schemas.openxmlformats.org/officeDocument/2006/relationships/hyperlink" Target="https://habr.com/ru/companies/first/articles/677420/" TargetMode="External"/><Relationship Id="rId14" Type="http://schemas.openxmlformats.org/officeDocument/2006/relationships/hyperlink" Target="https://habr.com/ru/companies/yandex_cloud_and_infra/articles/760252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-community.github.io/helm-chart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 err="1"/>
              <a:t>otus.ru</a:t>
            </a:r>
            <a:endParaRPr dirty="0"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89455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ML </a:t>
            </a:r>
            <a:r>
              <a:rPr lang="en-US" dirty="0"/>
              <a:t>Ops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Инструменты и метрики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Prometheus.</a:t>
            </a:r>
            <a:endParaRPr sz="5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5400" dirty="0" err="1"/>
              <a:t>MLOps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3D7D9F-DEC1-5744-957D-5477F99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= ML + Dev + 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27493-E761-BB42-96C5-ED50683A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2" b="16422"/>
          <a:stretch/>
        </p:blipFill>
        <p:spPr>
          <a:xfrm>
            <a:off x="708422" y="1426624"/>
            <a:ext cx="7935028" cy="30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3D7D9F-DEC1-5744-957D-5477F99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BC7D3-DE96-7E4F-9064-0F2E716734EA}"/>
              </a:ext>
            </a:extLst>
          </p:cNvPr>
          <p:cNvSpPr txBox="1"/>
          <p:nvPr/>
        </p:nvSpPr>
        <p:spPr>
          <a:xfrm>
            <a:off x="500550" y="1426624"/>
            <a:ext cx="2719014" cy="1668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Сервис не отвечает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Метрики «плывут»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Метрики «деградируют»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Еще какие-либо проблемы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C7690-2E6A-B343-BC34-51C0C414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2" y="3321136"/>
            <a:ext cx="14224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14FA4-F2AB-A346-95DA-AFFA0E74B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2" b="16356"/>
          <a:stretch/>
        </p:blipFill>
        <p:spPr>
          <a:xfrm>
            <a:off x="3300445" y="878674"/>
            <a:ext cx="5639823" cy="38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5400" dirty="0"/>
              <a:t>Prometheus </a:t>
            </a:r>
            <a:r>
              <a:rPr lang="ru-RU" sz="5400" dirty="0"/>
              <a:t>и </a:t>
            </a:r>
            <a:r>
              <a:rPr lang="en-US" sz="5400" dirty="0"/>
              <a:t>k8s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00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F5C47-AB01-3147-84DF-86E9A991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pic>
        <p:nvPicPr>
          <p:cNvPr id="4" name="Google Shape;137;p10">
            <a:extLst>
              <a:ext uri="{FF2B5EF4-FFF2-40B4-BE49-F238E27FC236}">
                <a16:creationId xmlns:a16="http://schemas.microsoft.com/office/drawing/2014/main" id="{02E03907-0FFB-D347-9107-3DE720DAF0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550" y="878674"/>
            <a:ext cx="8269098" cy="388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69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F5C47-AB01-3147-84DF-86E9A991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pic>
        <p:nvPicPr>
          <p:cNvPr id="4" name="Google Shape;137;p10">
            <a:extLst>
              <a:ext uri="{FF2B5EF4-FFF2-40B4-BE49-F238E27FC236}">
                <a16:creationId xmlns:a16="http://schemas.microsoft.com/office/drawing/2014/main" id="{02E03907-0FFB-D347-9107-3DE720DAF0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550" y="878674"/>
            <a:ext cx="8269098" cy="38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6A8A903-2B97-9648-B43C-43DA0025E066}"/>
              </a:ext>
            </a:extLst>
          </p:cNvPr>
          <p:cNvSpPr/>
          <p:nvPr/>
        </p:nvSpPr>
        <p:spPr>
          <a:xfrm>
            <a:off x="698206" y="994180"/>
            <a:ext cx="6279464" cy="3976719"/>
          </a:xfrm>
          <a:custGeom>
            <a:avLst/>
            <a:gdLst>
              <a:gd name="connsiteX0" fmla="*/ 3591496 w 6279464"/>
              <a:gd name="connsiteY0" fmla="*/ 1472859 h 3976719"/>
              <a:gd name="connsiteX1" fmla="*/ 3585359 w 6279464"/>
              <a:gd name="connsiteY1" fmla="*/ 1208972 h 3976719"/>
              <a:gd name="connsiteX2" fmla="*/ 3579222 w 6279464"/>
              <a:gd name="connsiteY2" fmla="*/ 1153739 h 3976719"/>
              <a:gd name="connsiteX3" fmla="*/ 3566948 w 6279464"/>
              <a:gd name="connsiteY3" fmla="*/ 1012590 h 3976719"/>
              <a:gd name="connsiteX4" fmla="*/ 3554675 w 6279464"/>
              <a:gd name="connsiteY4" fmla="*/ 816209 h 3976719"/>
              <a:gd name="connsiteX5" fmla="*/ 3542401 w 6279464"/>
              <a:gd name="connsiteY5" fmla="*/ 730292 h 3976719"/>
              <a:gd name="connsiteX6" fmla="*/ 3530127 w 6279464"/>
              <a:gd name="connsiteY6" fmla="*/ 662786 h 3976719"/>
              <a:gd name="connsiteX7" fmla="*/ 3523990 w 6279464"/>
              <a:gd name="connsiteY7" fmla="*/ 638239 h 3976719"/>
              <a:gd name="connsiteX8" fmla="*/ 3511716 w 6279464"/>
              <a:gd name="connsiteY8" fmla="*/ 613691 h 3976719"/>
              <a:gd name="connsiteX9" fmla="*/ 3505579 w 6279464"/>
              <a:gd name="connsiteY9" fmla="*/ 595280 h 3976719"/>
              <a:gd name="connsiteX10" fmla="*/ 3481032 w 6279464"/>
              <a:gd name="connsiteY10" fmla="*/ 558459 h 3976719"/>
              <a:gd name="connsiteX11" fmla="*/ 3468758 w 6279464"/>
              <a:gd name="connsiteY11" fmla="*/ 533911 h 3976719"/>
              <a:gd name="connsiteX12" fmla="*/ 3450347 w 6279464"/>
              <a:gd name="connsiteY12" fmla="*/ 515501 h 3976719"/>
              <a:gd name="connsiteX13" fmla="*/ 3431936 w 6279464"/>
              <a:gd name="connsiteY13" fmla="*/ 490953 h 3976719"/>
              <a:gd name="connsiteX14" fmla="*/ 3419662 w 6279464"/>
              <a:gd name="connsiteY14" fmla="*/ 472542 h 3976719"/>
              <a:gd name="connsiteX15" fmla="*/ 3401252 w 6279464"/>
              <a:gd name="connsiteY15" fmla="*/ 454131 h 3976719"/>
              <a:gd name="connsiteX16" fmla="*/ 3376704 w 6279464"/>
              <a:gd name="connsiteY16" fmla="*/ 417310 h 3976719"/>
              <a:gd name="connsiteX17" fmla="*/ 3358293 w 6279464"/>
              <a:gd name="connsiteY17" fmla="*/ 398899 h 3976719"/>
              <a:gd name="connsiteX18" fmla="*/ 3333746 w 6279464"/>
              <a:gd name="connsiteY18" fmla="*/ 362078 h 3976719"/>
              <a:gd name="connsiteX19" fmla="*/ 3309198 w 6279464"/>
              <a:gd name="connsiteY19" fmla="*/ 325256 h 3976719"/>
              <a:gd name="connsiteX20" fmla="*/ 3296924 w 6279464"/>
              <a:gd name="connsiteY20" fmla="*/ 306846 h 3976719"/>
              <a:gd name="connsiteX21" fmla="*/ 3284650 w 6279464"/>
              <a:gd name="connsiteY21" fmla="*/ 288435 h 3976719"/>
              <a:gd name="connsiteX22" fmla="*/ 3229418 w 6279464"/>
              <a:gd name="connsiteY22" fmla="*/ 233203 h 3976719"/>
              <a:gd name="connsiteX23" fmla="*/ 3198734 w 6279464"/>
              <a:gd name="connsiteY23" fmla="*/ 202518 h 3976719"/>
              <a:gd name="connsiteX24" fmla="*/ 3149638 w 6279464"/>
              <a:gd name="connsiteY24" fmla="*/ 165697 h 3976719"/>
              <a:gd name="connsiteX25" fmla="*/ 3112817 w 6279464"/>
              <a:gd name="connsiteY25" fmla="*/ 147286 h 3976719"/>
              <a:gd name="connsiteX26" fmla="*/ 3082132 w 6279464"/>
              <a:gd name="connsiteY26" fmla="*/ 135012 h 3976719"/>
              <a:gd name="connsiteX27" fmla="*/ 3033037 w 6279464"/>
              <a:gd name="connsiteY27" fmla="*/ 110464 h 3976719"/>
              <a:gd name="connsiteX28" fmla="*/ 2990079 w 6279464"/>
              <a:gd name="connsiteY28" fmla="*/ 98190 h 3976719"/>
              <a:gd name="connsiteX29" fmla="*/ 2965531 w 6279464"/>
              <a:gd name="connsiteY29" fmla="*/ 92054 h 3976719"/>
              <a:gd name="connsiteX30" fmla="*/ 2947120 w 6279464"/>
              <a:gd name="connsiteY30" fmla="*/ 85917 h 3976719"/>
              <a:gd name="connsiteX31" fmla="*/ 2898025 w 6279464"/>
              <a:gd name="connsiteY31" fmla="*/ 73643 h 3976719"/>
              <a:gd name="connsiteX32" fmla="*/ 2873477 w 6279464"/>
              <a:gd name="connsiteY32" fmla="*/ 67506 h 3976719"/>
              <a:gd name="connsiteX33" fmla="*/ 2855066 w 6279464"/>
              <a:gd name="connsiteY33" fmla="*/ 61369 h 3976719"/>
              <a:gd name="connsiteX34" fmla="*/ 2799834 w 6279464"/>
              <a:gd name="connsiteY34" fmla="*/ 49095 h 3976719"/>
              <a:gd name="connsiteX35" fmla="*/ 2769150 w 6279464"/>
              <a:gd name="connsiteY35" fmla="*/ 36821 h 3976719"/>
              <a:gd name="connsiteX36" fmla="*/ 2713917 w 6279464"/>
              <a:gd name="connsiteY36" fmla="*/ 24548 h 3976719"/>
              <a:gd name="connsiteX37" fmla="*/ 2640275 w 6279464"/>
              <a:gd name="connsiteY37" fmla="*/ 12274 h 3976719"/>
              <a:gd name="connsiteX38" fmla="*/ 2560495 w 6279464"/>
              <a:gd name="connsiteY38" fmla="*/ 0 h 3976719"/>
              <a:gd name="connsiteX39" fmla="*/ 1738148 w 6279464"/>
              <a:gd name="connsiteY39" fmla="*/ 6137 h 3976719"/>
              <a:gd name="connsiteX40" fmla="*/ 1664505 w 6279464"/>
              <a:gd name="connsiteY40" fmla="*/ 18411 h 3976719"/>
              <a:gd name="connsiteX41" fmla="*/ 1578589 w 6279464"/>
              <a:gd name="connsiteY41" fmla="*/ 30684 h 3976719"/>
              <a:gd name="connsiteX42" fmla="*/ 1222648 w 6279464"/>
              <a:gd name="connsiteY42" fmla="*/ 36821 h 3976719"/>
              <a:gd name="connsiteX43" fmla="*/ 1142868 w 6279464"/>
              <a:gd name="connsiteY43" fmla="*/ 42958 h 3976719"/>
              <a:gd name="connsiteX44" fmla="*/ 964897 w 6279464"/>
              <a:gd name="connsiteY44" fmla="*/ 49095 h 3976719"/>
              <a:gd name="connsiteX45" fmla="*/ 823748 w 6279464"/>
              <a:gd name="connsiteY45" fmla="*/ 61369 h 3976719"/>
              <a:gd name="connsiteX46" fmla="*/ 768516 w 6279464"/>
              <a:gd name="connsiteY46" fmla="*/ 67506 h 3976719"/>
              <a:gd name="connsiteX47" fmla="*/ 602820 w 6279464"/>
              <a:gd name="connsiteY47" fmla="*/ 73643 h 3976719"/>
              <a:gd name="connsiteX48" fmla="*/ 559861 w 6279464"/>
              <a:gd name="connsiteY48" fmla="*/ 79780 h 3976719"/>
              <a:gd name="connsiteX49" fmla="*/ 437123 w 6279464"/>
              <a:gd name="connsiteY49" fmla="*/ 92054 h 3976719"/>
              <a:gd name="connsiteX50" fmla="*/ 418712 w 6279464"/>
              <a:gd name="connsiteY50" fmla="*/ 85917 h 3976719"/>
              <a:gd name="connsiteX51" fmla="*/ 381891 w 6279464"/>
              <a:gd name="connsiteY51" fmla="*/ 98190 h 3976719"/>
              <a:gd name="connsiteX52" fmla="*/ 345069 w 6279464"/>
              <a:gd name="connsiteY52" fmla="*/ 110464 h 3976719"/>
              <a:gd name="connsiteX53" fmla="*/ 326658 w 6279464"/>
              <a:gd name="connsiteY53" fmla="*/ 116601 h 3976719"/>
              <a:gd name="connsiteX54" fmla="*/ 308248 w 6279464"/>
              <a:gd name="connsiteY54" fmla="*/ 122738 h 3976719"/>
              <a:gd name="connsiteX55" fmla="*/ 271426 w 6279464"/>
              <a:gd name="connsiteY55" fmla="*/ 159560 h 3976719"/>
              <a:gd name="connsiteX56" fmla="*/ 259152 w 6279464"/>
              <a:gd name="connsiteY56" fmla="*/ 177970 h 3976719"/>
              <a:gd name="connsiteX57" fmla="*/ 240742 w 6279464"/>
              <a:gd name="connsiteY57" fmla="*/ 196381 h 3976719"/>
              <a:gd name="connsiteX58" fmla="*/ 210057 w 6279464"/>
              <a:gd name="connsiteY58" fmla="*/ 245476 h 3976719"/>
              <a:gd name="connsiteX59" fmla="*/ 185509 w 6279464"/>
              <a:gd name="connsiteY59" fmla="*/ 270024 h 3976719"/>
              <a:gd name="connsiteX60" fmla="*/ 154825 w 6279464"/>
              <a:gd name="connsiteY60" fmla="*/ 319119 h 3976719"/>
              <a:gd name="connsiteX61" fmla="*/ 148688 w 6279464"/>
              <a:gd name="connsiteY61" fmla="*/ 337530 h 3976719"/>
              <a:gd name="connsiteX62" fmla="*/ 136414 w 6279464"/>
              <a:gd name="connsiteY62" fmla="*/ 362078 h 3976719"/>
              <a:gd name="connsiteX63" fmla="*/ 124140 w 6279464"/>
              <a:gd name="connsiteY63" fmla="*/ 398899 h 3976719"/>
              <a:gd name="connsiteX64" fmla="*/ 105730 w 6279464"/>
              <a:gd name="connsiteY64" fmla="*/ 466405 h 3976719"/>
              <a:gd name="connsiteX65" fmla="*/ 99593 w 6279464"/>
              <a:gd name="connsiteY65" fmla="*/ 515501 h 3976719"/>
              <a:gd name="connsiteX66" fmla="*/ 93456 w 6279464"/>
              <a:gd name="connsiteY66" fmla="*/ 576870 h 3976719"/>
              <a:gd name="connsiteX67" fmla="*/ 87319 w 6279464"/>
              <a:gd name="connsiteY67" fmla="*/ 632102 h 3976719"/>
              <a:gd name="connsiteX68" fmla="*/ 93456 w 6279464"/>
              <a:gd name="connsiteY68" fmla="*/ 1073960 h 3976719"/>
              <a:gd name="connsiteX69" fmla="*/ 105730 w 6279464"/>
              <a:gd name="connsiteY69" fmla="*/ 1147603 h 3976719"/>
              <a:gd name="connsiteX70" fmla="*/ 118003 w 6279464"/>
              <a:gd name="connsiteY70" fmla="*/ 1251930 h 3976719"/>
              <a:gd name="connsiteX71" fmla="*/ 124140 w 6279464"/>
              <a:gd name="connsiteY71" fmla="*/ 1270341 h 3976719"/>
              <a:gd name="connsiteX72" fmla="*/ 136414 w 6279464"/>
              <a:gd name="connsiteY72" fmla="*/ 1380805 h 3976719"/>
              <a:gd name="connsiteX73" fmla="*/ 124140 w 6279464"/>
              <a:gd name="connsiteY73" fmla="*/ 1742883 h 3976719"/>
              <a:gd name="connsiteX74" fmla="*/ 118003 w 6279464"/>
              <a:gd name="connsiteY74" fmla="*/ 1773568 h 3976719"/>
              <a:gd name="connsiteX75" fmla="*/ 111866 w 6279464"/>
              <a:gd name="connsiteY75" fmla="*/ 1816526 h 3976719"/>
              <a:gd name="connsiteX76" fmla="*/ 93456 w 6279464"/>
              <a:gd name="connsiteY76" fmla="*/ 1920854 h 3976719"/>
              <a:gd name="connsiteX77" fmla="*/ 87319 w 6279464"/>
              <a:gd name="connsiteY77" fmla="*/ 1957675 h 3976719"/>
              <a:gd name="connsiteX78" fmla="*/ 81182 w 6279464"/>
              <a:gd name="connsiteY78" fmla="*/ 1976086 h 3976719"/>
              <a:gd name="connsiteX79" fmla="*/ 75045 w 6279464"/>
              <a:gd name="connsiteY79" fmla="*/ 2006770 h 3976719"/>
              <a:gd name="connsiteX80" fmla="*/ 68908 w 6279464"/>
              <a:gd name="connsiteY80" fmla="*/ 2025181 h 3976719"/>
              <a:gd name="connsiteX81" fmla="*/ 50497 w 6279464"/>
              <a:gd name="connsiteY81" fmla="*/ 2123372 h 3976719"/>
              <a:gd name="connsiteX82" fmla="*/ 56634 w 6279464"/>
              <a:gd name="connsiteY82" fmla="*/ 2270658 h 3976719"/>
              <a:gd name="connsiteX83" fmla="*/ 38224 w 6279464"/>
              <a:gd name="connsiteY83" fmla="*/ 2516134 h 3976719"/>
              <a:gd name="connsiteX84" fmla="*/ 25950 w 6279464"/>
              <a:gd name="connsiteY84" fmla="*/ 2730926 h 3976719"/>
              <a:gd name="connsiteX85" fmla="*/ 19813 w 6279464"/>
              <a:gd name="connsiteY85" fmla="*/ 2810706 h 3976719"/>
              <a:gd name="connsiteX86" fmla="*/ 7539 w 6279464"/>
              <a:gd name="connsiteY86" fmla="*/ 2994813 h 3976719"/>
              <a:gd name="connsiteX87" fmla="*/ 7539 w 6279464"/>
              <a:gd name="connsiteY87" fmla="*/ 3553272 h 3976719"/>
              <a:gd name="connsiteX88" fmla="*/ 19813 w 6279464"/>
              <a:gd name="connsiteY88" fmla="*/ 3633052 h 3976719"/>
              <a:gd name="connsiteX89" fmla="*/ 32087 w 6279464"/>
              <a:gd name="connsiteY89" fmla="*/ 3682148 h 3976719"/>
              <a:gd name="connsiteX90" fmla="*/ 38224 w 6279464"/>
              <a:gd name="connsiteY90" fmla="*/ 3700558 h 3976719"/>
              <a:gd name="connsiteX91" fmla="*/ 56634 w 6279464"/>
              <a:gd name="connsiteY91" fmla="*/ 3755790 h 3976719"/>
              <a:gd name="connsiteX92" fmla="*/ 62771 w 6279464"/>
              <a:gd name="connsiteY92" fmla="*/ 3780338 h 3976719"/>
              <a:gd name="connsiteX93" fmla="*/ 87319 w 6279464"/>
              <a:gd name="connsiteY93" fmla="*/ 3817160 h 3976719"/>
              <a:gd name="connsiteX94" fmla="*/ 142551 w 6279464"/>
              <a:gd name="connsiteY94" fmla="*/ 3866255 h 3976719"/>
              <a:gd name="connsiteX95" fmla="*/ 160962 w 6279464"/>
              <a:gd name="connsiteY95" fmla="*/ 3872392 h 3976719"/>
              <a:gd name="connsiteX96" fmla="*/ 203920 w 6279464"/>
              <a:gd name="connsiteY96" fmla="*/ 3896939 h 3976719"/>
              <a:gd name="connsiteX97" fmla="*/ 234605 w 6279464"/>
              <a:gd name="connsiteY97" fmla="*/ 3903076 h 3976719"/>
              <a:gd name="connsiteX98" fmla="*/ 259152 w 6279464"/>
              <a:gd name="connsiteY98" fmla="*/ 3915350 h 3976719"/>
              <a:gd name="connsiteX99" fmla="*/ 289837 w 6279464"/>
              <a:gd name="connsiteY99" fmla="*/ 3921487 h 3976719"/>
              <a:gd name="connsiteX100" fmla="*/ 308248 w 6279464"/>
              <a:gd name="connsiteY100" fmla="*/ 3927624 h 3976719"/>
              <a:gd name="connsiteX101" fmla="*/ 345069 w 6279464"/>
              <a:gd name="connsiteY101" fmla="*/ 3933761 h 3976719"/>
              <a:gd name="connsiteX102" fmla="*/ 363480 w 6279464"/>
              <a:gd name="connsiteY102" fmla="*/ 3939898 h 3976719"/>
              <a:gd name="connsiteX103" fmla="*/ 437123 w 6279464"/>
              <a:gd name="connsiteY103" fmla="*/ 3952172 h 3976719"/>
              <a:gd name="connsiteX104" fmla="*/ 455534 w 6279464"/>
              <a:gd name="connsiteY104" fmla="*/ 3958309 h 3976719"/>
              <a:gd name="connsiteX105" fmla="*/ 504629 w 6279464"/>
              <a:gd name="connsiteY105" fmla="*/ 3964446 h 3976719"/>
              <a:gd name="connsiteX106" fmla="*/ 602820 w 6279464"/>
              <a:gd name="connsiteY106" fmla="*/ 3976719 h 3976719"/>
              <a:gd name="connsiteX107" fmla="*/ 1020130 w 6279464"/>
              <a:gd name="connsiteY107" fmla="*/ 3970582 h 3976719"/>
              <a:gd name="connsiteX108" fmla="*/ 1210374 w 6279464"/>
              <a:gd name="connsiteY108" fmla="*/ 3958309 h 3976719"/>
              <a:gd name="connsiteX109" fmla="*/ 1320838 w 6279464"/>
              <a:gd name="connsiteY109" fmla="*/ 3946035 h 3976719"/>
              <a:gd name="connsiteX110" fmla="*/ 1382207 w 6279464"/>
              <a:gd name="connsiteY110" fmla="*/ 3939898 h 3976719"/>
              <a:gd name="connsiteX111" fmla="*/ 1756559 w 6279464"/>
              <a:gd name="connsiteY111" fmla="*/ 3933761 h 3976719"/>
              <a:gd name="connsiteX112" fmla="*/ 1860887 w 6279464"/>
              <a:gd name="connsiteY112" fmla="*/ 3921487 h 3976719"/>
              <a:gd name="connsiteX113" fmla="*/ 1983625 w 6279464"/>
              <a:gd name="connsiteY113" fmla="*/ 3915350 h 3976719"/>
              <a:gd name="connsiteX114" fmla="*/ 2161595 w 6279464"/>
              <a:gd name="connsiteY114" fmla="*/ 3896939 h 3976719"/>
              <a:gd name="connsiteX115" fmla="*/ 2216828 w 6279464"/>
              <a:gd name="connsiteY115" fmla="*/ 3890803 h 3976719"/>
              <a:gd name="connsiteX116" fmla="*/ 2265923 w 6279464"/>
              <a:gd name="connsiteY116" fmla="*/ 3884666 h 3976719"/>
              <a:gd name="connsiteX117" fmla="*/ 2407072 w 6279464"/>
              <a:gd name="connsiteY117" fmla="*/ 3872392 h 3976719"/>
              <a:gd name="connsiteX118" fmla="*/ 2548221 w 6279464"/>
              <a:gd name="connsiteY118" fmla="*/ 3860118 h 3976719"/>
              <a:gd name="connsiteX119" fmla="*/ 2603453 w 6279464"/>
              <a:gd name="connsiteY119" fmla="*/ 3853981 h 3976719"/>
              <a:gd name="connsiteX120" fmla="*/ 2707781 w 6279464"/>
              <a:gd name="connsiteY120" fmla="*/ 3847844 h 3976719"/>
              <a:gd name="connsiteX121" fmla="*/ 2769150 w 6279464"/>
              <a:gd name="connsiteY121" fmla="*/ 3841707 h 3976719"/>
              <a:gd name="connsiteX122" fmla="*/ 3075995 w 6279464"/>
              <a:gd name="connsiteY122" fmla="*/ 3829433 h 3976719"/>
              <a:gd name="connsiteX123" fmla="*/ 3315335 w 6279464"/>
              <a:gd name="connsiteY123" fmla="*/ 3811023 h 3976719"/>
              <a:gd name="connsiteX124" fmla="*/ 3376704 w 6279464"/>
              <a:gd name="connsiteY124" fmla="*/ 3804886 h 3976719"/>
              <a:gd name="connsiteX125" fmla="*/ 3431936 w 6279464"/>
              <a:gd name="connsiteY125" fmla="*/ 3798749 h 3976719"/>
              <a:gd name="connsiteX126" fmla="*/ 3523990 w 6279464"/>
              <a:gd name="connsiteY126" fmla="*/ 3792612 h 3976719"/>
              <a:gd name="connsiteX127" fmla="*/ 3585359 w 6279464"/>
              <a:gd name="connsiteY127" fmla="*/ 3786475 h 3976719"/>
              <a:gd name="connsiteX128" fmla="*/ 3659002 w 6279464"/>
              <a:gd name="connsiteY128" fmla="*/ 3780338 h 3976719"/>
              <a:gd name="connsiteX129" fmla="*/ 3769466 w 6279464"/>
              <a:gd name="connsiteY129" fmla="*/ 3768064 h 3976719"/>
              <a:gd name="connsiteX130" fmla="*/ 3898342 w 6279464"/>
              <a:gd name="connsiteY130" fmla="*/ 3761927 h 3976719"/>
              <a:gd name="connsiteX131" fmla="*/ 4413842 w 6279464"/>
              <a:gd name="connsiteY131" fmla="*/ 3768064 h 3976719"/>
              <a:gd name="connsiteX132" fmla="*/ 4512033 w 6279464"/>
              <a:gd name="connsiteY132" fmla="*/ 3780338 h 3976719"/>
              <a:gd name="connsiteX133" fmla="*/ 4554991 w 6279464"/>
              <a:gd name="connsiteY133" fmla="*/ 3786475 h 3976719"/>
              <a:gd name="connsiteX134" fmla="*/ 4628634 w 6279464"/>
              <a:gd name="connsiteY134" fmla="*/ 3798749 h 3976719"/>
              <a:gd name="connsiteX135" fmla="*/ 4671593 w 6279464"/>
              <a:gd name="connsiteY135" fmla="*/ 3804886 h 3976719"/>
              <a:gd name="connsiteX136" fmla="*/ 4714551 w 6279464"/>
              <a:gd name="connsiteY136" fmla="*/ 3817160 h 3976719"/>
              <a:gd name="connsiteX137" fmla="*/ 4751373 w 6279464"/>
              <a:gd name="connsiteY137" fmla="*/ 3823297 h 3976719"/>
              <a:gd name="connsiteX138" fmla="*/ 4812742 w 6279464"/>
              <a:gd name="connsiteY138" fmla="*/ 3835570 h 3976719"/>
              <a:gd name="connsiteX139" fmla="*/ 4886385 w 6279464"/>
              <a:gd name="connsiteY139" fmla="*/ 3847844 h 3976719"/>
              <a:gd name="connsiteX140" fmla="*/ 4972301 w 6279464"/>
              <a:gd name="connsiteY140" fmla="*/ 3860118 h 3976719"/>
              <a:gd name="connsiteX141" fmla="*/ 5045944 w 6279464"/>
              <a:gd name="connsiteY141" fmla="*/ 3872392 h 3976719"/>
              <a:gd name="connsiteX142" fmla="*/ 5119587 w 6279464"/>
              <a:gd name="connsiteY142" fmla="*/ 3884666 h 3976719"/>
              <a:gd name="connsiteX143" fmla="*/ 5352790 w 6279464"/>
              <a:gd name="connsiteY143" fmla="*/ 3878529 h 3976719"/>
              <a:gd name="connsiteX144" fmla="*/ 5377338 w 6279464"/>
              <a:gd name="connsiteY144" fmla="*/ 3872392 h 3976719"/>
              <a:gd name="connsiteX145" fmla="*/ 5426433 w 6279464"/>
              <a:gd name="connsiteY145" fmla="*/ 3866255 h 3976719"/>
              <a:gd name="connsiteX146" fmla="*/ 5573719 w 6279464"/>
              <a:gd name="connsiteY146" fmla="*/ 3853981 h 3976719"/>
              <a:gd name="connsiteX147" fmla="*/ 5647362 w 6279464"/>
              <a:gd name="connsiteY147" fmla="*/ 3841707 h 3976719"/>
              <a:gd name="connsiteX148" fmla="*/ 5745552 w 6279464"/>
              <a:gd name="connsiteY148" fmla="*/ 3829433 h 3976719"/>
              <a:gd name="connsiteX149" fmla="*/ 5763963 w 6279464"/>
              <a:gd name="connsiteY149" fmla="*/ 3823297 h 3976719"/>
              <a:gd name="connsiteX150" fmla="*/ 5849880 w 6279464"/>
              <a:gd name="connsiteY150" fmla="*/ 3811023 h 3976719"/>
              <a:gd name="connsiteX151" fmla="*/ 5892838 w 6279464"/>
              <a:gd name="connsiteY151" fmla="*/ 3798749 h 3976719"/>
              <a:gd name="connsiteX152" fmla="*/ 5929660 w 6279464"/>
              <a:gd name="connsiteY152" fmla="*/ 3792612 h 3976719"/>
              <a:gd name="connsiteX153" fmla="*/ 5954207 w 6279464"/>
              <a:gd name="connsiteY153" fmla="*/ 3780338 h 3976719"/>
              <a:gd name="connsiteX154" fmla="*/ 6009440 w 6279464"/>
              <a:gd name="connsiteY154" fmla="*/ 3761927 h 3976719"/>
              <a:gd name="connsiteX155" fmla="*/ 6046261 w 6279464"/>
              <a:gd name="connsiteY155" fmla="*/ 3737380 h 3976719"/>
              <a:gd name="connsiteX156" fmla="*/ 6076946 w 6279464"/>
              <a:gd name="connsiteY156" fmla="*/ 3718969 h 3976719"/>
              <a:gd name="connsiteX157" fmla="*/ 6181273 w 6279464"/>
              <a:gd name="connsiteY157" fmla="*/ 3626915 h 3976719"/>
              <a:gd name="connsiteX158" fmla="*/ 6218095 w 6279464"/>
              <a:gd name="connsiteY158" fmla="*/ 3571683 h 3976719"/>
              <a:gd name="connsiteX159" fmla="*/ 6242642 w 6279464"/>
              <a:gd name="connsiteY159" fmla="*/ 3510314 h 3976719"/>
              <a:gd name="connsiteX160" fmla="*/ 6254916 w 6279464"/>
              <a:gd name="connsiteY160" fmla="*/ 3461219 h 3976719"/>
              <a:gd name="connsiteX161" fmla="*/ 6261053 w 6279464"/>
              <a:gd name="connsiteY161" fmla="*/ 3436671 h 3976719"/>
              <a:gd name="connsiteX162" fmla="*/ 6267190 w 6279464"/>
              <a:gd name="connsiteY162" fmla="*/ 3412123 h 3976719"/>
              <a:gd name="connsiteX163" fmla="*/ 6279464 w 6279464"/>
              <a:gd name="connsiteY163" fmla="*/ 3338480 h 3976719"/>
              <a:gd name="connsiteX164" fmla="*/ 6273327 w 6279464"/>
              <a:gd name="connsiteY164" fmla="*/ 3240290 h 3976719"/>
              <a:gd name="connsiteX165" fmla="*/ 6267190 w 6279464"/>
              <a:gd name="connsiteY165" fmla="*/ 3197331 h 3976719"/>
              <a:gd name="connsiteX166" fmla="*/ 6254916 w 6279464"/>
              <a:gd name="connsiteY166" fmla="*/ 3160510 h 3976719"/>
              <a:gd name="connsiteX167" fmla="*/ 6248779 w 6279464"/>
              <a:gd name="connsiteY167" fmla="*/ 3117552 h 3976719"/>
              <a:gd name="connsiteX168" fmla="*/ 6224232 w 6279464"/>
              <a:gd name="connsiteY168" fmla="*/ 3050046 h 3976719"/>
              <a:gd name="connsiteX169" fmla="*/ 6218095 w 6279464"/>
              <a:gd name="connsiteY169" fmla="*/ 3031635 h 3976719"/>
              <a:gd name="connsiteX170" fmla="*/ 6205821 w 6279464"/>
              <a:gd name="connsiteY170" fmla="*/ 3013224 h 3976719"/>
              <a:gd name="connsiteX171" fmla="*/ 6199684 w 6279464"/>
              <a:gd name="connsiteY171" fmla="*/ 2994813 h 3976719"/>
              <a:gd name="connsiteX172" fmla="*/ 6138315 w 6279464"/>
              <a:gd name="connsiteY172" fmla="*/ 2884349 h 3976719"/>
              <a:gd name="connsiteX173" fmla="*/ 6089220 w 6279464"/>
              <a:gd name="connsiteY173" fmla="*/ 2822980 h 3976719"/>
              <a:gd name="connsiteX174" fmla="*/ 6064672 w 6279464"/>
              <a:gd name="connsiteY174" fmla="*/ 2792295 h 3976719"/>
              <a:gd name="connsiteX175" fmla="*/ 5997166 w 6279464"/>
              <a:gd name="connsiteY175" fmla="*/ 2718652 h 3976719"/>
              <a:gd name="connsiteX176" fmla="*/ 5935797 w 6279464"/>
              <a:gd name="connsiteY176" fmla="*/ 2669557 h 3976719"/>
              <a:gd name="connsiteX177" fmla="*/ 5898975 w 6279464"/>
              <a:gd name="connsiteY177" fmla="*/ 2645009 h 3976719"/>
              <a:gd name="connsiteX178" fmla="*/ 5880564 w 6279464"/>
              <a:gd name="connsiteY178" fmla="*/ 2632735 h 3976719"/>
              <a:gd name="connsiteX179" fmla="*/ 5862154 w 6279464"/>
              <a:gd name="connsiteY179" fmla="*/ 2626599 h 3976719"/>
              <a:gd name="connsiteX180" fmla="*/ 5825332 w 6279464"/>
              <a:gd name="connsiteY180" fmla="*/ 2602051 h 3976719"/>
              <a:gd name="connsiteX181" fmla="*/ 5806922 w 6279464"/>
              <a:gd name="connsiteY181" fmla="*/ 2589777 h 3976719"/>
              <a:gd name="connsiteX182" fmla="*/ 5782374 w 6279464"/>
              <a:gd name="connsiteY182" fmla="*/ 2577503 h 3976719"/>
              <a:gd name="connsiteX183" fmla="*/ 5757826 w 6279464"/>
              <a:gd name="connsiteY183" fmla="*/ 2559092 h 3976719"/>
              <a:gd name="connsiteX184" fmla="*/ 5739415 w 6279464"/>
              <a:gd name="connsiteY184" fmla="*/ 2546819 h 3976719"/>
              <a:gd name="connsiteX185" fmla="*/ 5714868 w 6279464"/>
              <a:gd name="connsiteY185" fmla="*/ 2528408 h 3976719"/>
              <a:gd name="connsiteX186" fmla="*/ 5671909 w 6279464"/>
              <a:gd name="connsiteY186" fmla="*/ 2497723 h 3976719"/>
              <a:gd name="connsiteX187" fmla="*/ 5641225 w 6279464"/>
              <a:gd name="connsiteY187" fmla="*/ 2460902 h 3976719"/>
              <a:gd name="connsiteX188" fmla="*/ 5628951 w 6279464"/>
              <a:gd name="connsiteY188" fmla="*/ 2442491 h 3976719"/>
              <a:gd name="connsiteX189" fmla="*/ 5610540 w 6279464"/>
              <a:gd name="connsiteY189" fmla="*/ 2436354 h 3976719"/>
              <a:gd name="connsiteX190" fmla="*/ 5573719 w 6279464"/>
              <a:gd name="connsiteY190" fmla="*/ 2411807 h 3976719"/>
              <a:gd name="connsiteX191" fmla="*/ 5536897 w 6279464"/>
              <a:gd name="connsiteY191" fmla="*/ 2393396 h 3976719"/>
              <a:gd name="connsiteX192" fmla="*/ 5481665 w 6279464"/>
              <a:gd name="connsiteY192" fmla="*/ 2356574 h 3976719"/>
              <a:gd name="connsiteX193" fmla="*/ 5463254 w 6279464"/>
              <a:gd name="connsiteY193" fmla="*/ 2344301 h 3976719"/>
              <a:gd name="connsiteX194" fmla="*/ 5432570 w 6279464"/>
              <a:gd name="connsiteY194" fmla="*/ 2332027 h 3976719"/>
              <a:gd name="connsiteX195" fmla="*/ 5395748 w 6279464"/>
              <a:gd name="connsiteY195" fmla="*/ 2313616 h 3976719"/>
              <a:gd name="connsiteX196" fmla="*/ 5365064 w 6279464"/>
              <a:gd name="connsiteY196" fmla="*/ 2301342 h 3976719"/>
              <a:gd name="connsiteX197" fmla="*/ 5334379 w 6279464"/>
              <a:gd name="connsiteY197" fmla="*/ 2282931 h 3976719"/>
              <a:gd name="connsiteX198" fmla="*/ 5297558 w 6279464"/>
              <a:gd name="connsiteY198" fmla="*/ 2270658 h 3976719"/>
              <a:gd name="connsiteX199" fmla="*/ 5266873 w 6279464"/>
              <a:gd name="connsiteY199" fmla="*/ 2252247 h 3976719"/>
              <a:gd name="connsiteX200" fmla="*/ 5242326 w 6279464"/>
              <a:gd name="connsiteY200" fmla="*/ 2239973 h 3976719"/>
              <a:gd name="connsiteX201" fmla="*/ 5211641 w 6279464"/>
              <a:gd name="connsiteY201" fmla="*/ 2227699 h 3976719"/>
              <a:gd name="connsiteX202" fmla="*/ 5174820 w 6279464"/>
              <a:gd name="connsiteY202" fmla="*/ 2209288 h 3976719"/>
              <a:gd name="connsiteX203" fmla="*/ 5131861 w 6279464"/>
              <a:gd name="connsiteY203" fmla="*/ 2190878 h 3976719"/>
              <a:gd name="connsiteX204" fmla="*/ 5095040 w 6279464"/>
              <a:gd name="connsiteY204" fmla="*/ 2172467 h 3976719"/>
              <a:gd name="connsiteX205" fmla="*/ 5052081 w 6279464"/>
              <a:gd name="connsiteY205" fmla="*/ 2154056 h 3976719"/>
              <a:gd name="connsiteX206" fmla="*/ 4972301 w 6279464"/>
              <a:gd name="connsiteY206" fmla="*/ 2111098 h 3976719"/>
              <a:gd name="connsiteX207" fmla="*/ 4929343 w 6279464"/>
              <a:gd name="connsiteY207" fmla="*/ 2092687 h 3976719"/>
              <a:gd name="connsiteX208" fmla="*/ 4849563 w 6279464"/>
              <a:gd name="connsiteY208" fmla="*/ 2049729 h 3976719"/>
              <a:gd name="connsiteX209" fmla="*/ 4812742 w 6279464"/>
              <a:gd name="connsiteY209" fmla="*/ 2037455 h 3976719"/>
              <a:gd name="connsiteX210" fmla="*/ 4751373 w 6279464"/>
              <a:gd name="connsiteY210" fmla="*/ 2000633 h 3976719"/>
              <a:gd name="connsiteX211" fmla="*/ 4696140 w 6279464"/>
              <a:gd name="connsiteY211" fmla="*/ 1976086 h 3976719"/>
              <a:gd name="connsiteX212" fmla="*/ 4647045 w 6279464"/>
              <a:gd name="connsiteY212" fmla="*/ 1951538 h 3976719"/>
              <a:gd name="connsiteX213" fmla="*/ 4597950 w 6279464"/>
              <a:gd name="connsiteY213" fmla="*/ 1926990 h 3976719"/>
              <a:gd name="connsiteX214" fmla="*/ 4561128 w 6279464"/>
              <a:gd name="connsiteY214" fmla="*/ 1908580 h 3976719"/>
              <a:gd name="connsiteX215" fmla="*/ 4505896 w 6279464"/>
              <a:gd name="connsiteY215" fmla="*/ 1877895 h 3976719"/>
              <a:gd name="connsiteX216" fmla="*/ 4475211 w 6279464"/>
              <a:gd name="connsiteY216" fmla="*/ 1865621 h 3976719"/>
              <a:gd name="connsiteX217" fmla="*/ 4456801 w 6279464"/>
              <a:gd name="connsiteY217" fmla="*/ 1853348 h 3976719"/>
              <a:gd name="connsiteX218" fmla="*/ 4432253 w 6279464"/>
              <a:gd name="connsiteY218" fmla="*/ 1847211 h 3976719"/>
              <a:gd name="connsiteX219" fmla="*/ 4389295 w 6279464"/>
              <a:gd name="connsiteY219" fmla="*/ 1828800 h 3976719"/>
              <a:gd name="connsiteX220" fmla="*/ 4358610 w 6279464"/>
              <a:gd name="connsiteY220" fmla="*/ 1822663 h 3976719"/>
              <a:gd name="connsiteX221" fmla="*/ 4309515 w 6279464"/>
              <a:gd name="connsiteY221" fmla="*/ 1810389 h 3976719"/>
              <a:gd name="connsiteX222" fmla="*/ 4284967 w 6279464"/>
              <a:gd name="connsiteY222" fmla="*/ 1804252 h 3976719"/>
              <a:gd name="connsiteX223" fmla="*/ 4260420 w 6279464"/>
              <a:gd name="connsiteY223" fmla="*/ 1798115 h 3976719"/>
              <a:gd name="connsiteX224" fmla="*/ 4186777 w 6279464"/>
              <a:gd name="connsiteY224" fmla="*/ 1785841 h 3976719"/>
              <a:gd name="connsiteX225" fmla="*/ 4100860 w 6279464"/>
              <a:gd name="connsiteY225" fmla="*/ 1773568 h 3976719"/>
              <a:gd name="connsiteX226" fmla="*/ 4070175 w 6279464"/>
              <a:gd name="connsiteY226" fmla="*/ 1767431 h 3976719"/>
              <a:gd name="connsiteX227" fmla="*/ 3996532 w 6279464"/>
              <a:gd name="connsiteY227" fmla="*/ 1755157 h 3976719"/>
              <a:gd name="connsiteX228" fmla="*/ 3978122 w 6279464"/>
              <a:gd name="connsiteY228" fmla="*/ 1749020 h 3976719"/>
              <a:gd name="connsiteX229" fmla="*/ 3892205 w 6279464"/>
              <a:gd name="connsiteY229" fmla="*/ 1730609 h 3976719"/>
              <a:gd name="connsiteX230" fmla="*/ 3855383 w 6279464"/>
              <a:gd name="connsiteY230" fmla="*/ 1718335 h 3976719"/>
              <a:gd name="connsiteX231" fmla="*/ 3836973 w 6279464"/>
              <a:gd name="connsiteY231" fmla="*/ 1712199 h 3976719"/>
              <a:gd name="connsiteX232" fmla="*/ 3818562 w 6279464"/>
              <a:gd name="connsiteY232" fmla="*/ 1699925 h 3976719"/>
              <a:gd name="connsiteX233" fmla="*/ 3763330 w 6279464"/>
              <a:gd name="connsiteY233" fmla="*/ 1669240 h 3976719"/>
              <a:gd name="connsiteX234" fmla="*/ 3726508 w 6279464"/>
              <a:gd name="connsiteY234" fmla="*/ 1638556 h 3976719"/>
              <a:gd name="connsiteX235" fmla="*/ 3708097 w 6279464"/>
              <a:gd name="connsiteY235" fmla="*/ 1620145 h 3976719"/>
              <a:gd name="connsiteX236" fmla="*/ 3652865 w 6279464"/>
              <a:gd name="connsiteY236" fmla="*/ 1583323 h 3976719"/>
              <a:gd name="connsiteX237" fmla="*/ 3634454 w 6279464"/>
              <a:gd name="connsiteY237" fmla="*/ 1571050 h 3976719"/>
              <a:gd name="connsiteX238" fmla="*/ 3609907 w 6279464"/>
              <a:gd name="connsiteY238" fmla="*/ 1534228 h 3976719"/>
              <a:gd name="connsiteX239" fmla="*/ 3597633 w 6279464"/>
              <a:gd name="connsiteY239" fmla="*/ 1515817 h 3976719"/>
              <a:gd name="connsiteX240" fmla="*/ 3591496 w 6279464"/>
              <a:gd name="connsiteY240" fmla="*/ 1472859 h 397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279464" h="3976719">
                <a:moveTo>
                  <a:pt x="3591496" y="1472859"/>
                </a:moveTo>
                <a:cubicBezTo>
                  <a:pt x="3589450" y="1421718"/>
                  <a:pt x="3588741" y="1296893"/>
                  <a:pt x="3585359" y="1208972"/>
                </a:cubicBezTo>
                <a:cubicBezTo>
                  <a:pt x="3584647" y="1190461"/>
                  <a:pt x="3580951" y="1172182"/>
                  <a:pt x="3579222" y="1153739"/>
                </a:cubicBezTo>
                <a:cubicBezTo>
                  <a:pt x="3574814" y="1106718"/>
                  <a:pt x="3569568" y="1059745"/>
                  <a:pt x="3566948" y="1012590"/>
                </a:cubicBezTo>
                <a:cubicBezTo>
                  <a:pt x="3565282" y="982597"/>
                  <a:pt x="3558717" y="853939"/>
                  <a:pt x="3554675" y="816209"/>
                </a:cubicBezTo>
                <a:cubicBezTo>
                  <a:pt x="3551593" y="787444"/>
                  <a:pt x="3547157" y="758828"/>
                  <a:pt x="3542401" y="730292"/>
                </a:cubicBezTo>
                <a:cubicBezTo>
                  <a:pt x="3537960" y="703650"/>
                  <a:pt x="3535845" y="688515"/>
                  <a:pt x="3530127" y="662786"/>
                </a:cubicBezTo>
                <a:cubicBezTo>
                  <a:pt x="3528297" y="654553"/>
                  <a:pt x="3526951" y="646136"/>
                  <a:pt x="3523990" y="638239"/>
                </a:cubicBezTo>
                <a:cubicBezTo>
                  <a:pt x="3520778" y="629673"/>
                  <a:pt x="3515320" y="622100"/>
                  <a:pt x="3511716" y="613691"/>
                </a:cubicBezTo>
                <a:cubicBezTo>
                  <a:pt x="3509168" y="607745"/>
                  <a:pt x="3508721" y="600935"/>
                  <a:pt x="3505579" y="595280"/>
                </a:cubicBezTo>
                <a:cubicBezTo>
                  <a:pt x="3498415" y="582385"/>
                  <a:pt x="3487629" y="571653"/>
                  <a:pt x="3481032" y="558459"/>
                </a:cubicBezTo>
                <a:cubicBezTo>
                  <a:pt x="3476941" y="550276"/>
                  <a:pt x="3474076" y="541355"/>
                  <a:pt x="3468758" y="533911"/>
                </a:cubicBezTo>
                <a:cubicBezTo>
                  <a:pt x="3463713" y="526849"/>
                  <a:pt x="3455995" y="522090"/>
                  <a:pt x="3450347" y="515501"/>
                </a:cubicBezTo>
                <a:cubicBezTo>
                  <a:pt x="3443690" y="507735"/>
                  <a:pt x="3437881" y="499276"/>
                  <a:pt x="3431936" y="490953"/>
                </a:cubicBezTo>
                <a:cubicBezTo>
                  <a:pt x="3427649" y="484951"/>
                  <a:pt x="3424384" y="478208"/>
                  <a:pt x="3419662" y="472542"/>
                </a:cubicBezTo>
                <a:cubicBezTo>
                  <a:pt x="3414106" y="465875"/>
                  <a:pt x="3406580" y="460982"/>
                  <a:pt x="3401252" y="454131"/>
                </a:cubicBezTo>
                <a:cubicBezTo>
                  <a:pt x="3392196" y="442487"/>
                  <a:pt x="3387135" y="427741"/>
                  <a:pt x="3376704" y="417310"/>
                </a:cubicBezTo>
                <a:cubicBezTo>
                  <a:pt x="3370567" y="411173"/>
                  <a:pt x="3363621" y="405750"/>
                  <a:pt x="3358293" y="398899"/>
                </a:cubicBezTo>
                <a:cubicBezTo>
                  <a:pt x="3349237" y="387255"/>
                  <a:pt x="3341928" y="374352"/>
                  <a:pt x="3333746" y="362078"/>
                </a:cubicBezTo>
                <a:lnTo>
                  <a:pt x="3309198" y="325256"/>
                </a:lnTo>
                <a:lnTo>
                  <a:pt x="3296924" y="306846"/>
                </a:lnTo>
                <a:cubicBezTo>
                  <a:pt x="3292833" y="300709"/>
                  <a:pt x="3289865" y="293651"/>
                  <a:pt x="3284650" y="288435"/>
                </a:cubicBezTo>
                <a:lnTo>
                  <a:pt x="3229418" y="233203"/>
                </a:lnTo>
                <a:cubicBezTo>
                  <a:pt x="3219190" y="222975"/>
                  <a:pt x="3210306" y="211197"/>
                  <a:pt x="3198734" y="202518"/>
                </a:cubicBezTo>
                <a:cubicBezTo>
                  <a:pt x="3182369" y="190244"/>
                  <a:pt x="3169045" y="172166"/>
                  <a:pt x="3149638" y="165697"/>
                </a:cubicBezTo>
                <a:cubicBezTo>
                  <a:pt x="3103361" y="150271"/>
                  <a:pt x="3160406" y="171081"/>
                  <a:pt x="3112817" y="147286"/>
                </a:cubicBezTo>
                <a:cubicBezTo>
                  <a:pt x="3102964" y="142359"/>
                  <a:pt x="3092134" y="139628"/>
                  <a:pt x="3082132" y="135012"/>
                </a:cubicBezTo>
                <a:cubicBezTo>
                  <a:pt x="3065519" y="127345"/>
                  <a:pt x="3050787" y="114902"/>
                  <a:pt x="3033037" y="110464"/>
                </a:cubicBezTo>
                <a:cubicBezTo>
                  <a:pt x="2956241" y="91265"/>
                  <a:pt x="3051748" y="115809"/>
                  <a:pt x="2990079" y="98190"/>
                </a:cubicBezTo>
                <a:cubicBezTo>
                  <a:pt x="2981969" y="95873"/>
                  <a:pt x="2973641" y="94371"/>
                  <a:pt x="2965531" y="92054"/>
                </a:cubicBezTo>
                <a:cubicBezTo>
                  <a:pt x="2959311" y="90277"/>
                  <a:pt x="2953361" y="87619"/>
                  <a:pt x="2947120" y="85917"/>
                </a:cubicBezTo>
                <a:cubicBezTo>
                  <a:pt x="2930846" y="81478"/>
                  <a:pt x="2914390" y="77734"/>
                  <a:pt x="2898025" y="73643"/>
                </a:cubicBezTo>
                <a:cubicBezTo>
                  <a:pt x="2889842" y="71597"/>
                  <a:pt x="2881479" y="70173"/>
                  <a:pt x="2873477" y="67506"/>
                </a:cubicBezTo>
                <a:cubicBezTo>
                  <a:pt x="2867340" y="65460"/>
                  <a:pt x="2861286" y="63146"/>
                  <a:pt x="2855066" y="61369"/>
                </a:cubicBezTo>
                <a:cubicBezTo>
                  <a:pt x="2834841" y="55590"/>
                  <a:pt x="2820929" y="53314"/>
                  <a:pt x="2799834" y="49095"/>
                </a:cubicBezTo>
                <a:cubicBezTo>
                  <a:pt x="2789606" y="45004"/>
                  <a:pt x="2779601" y="40305"/>
                  <a:pt x="2769150" y="36821"/>
                </a:cubicBezTo>
                <a:cubicBezTo>
                  <a:pt x="2754176" y="31830"/>
                  <a:pt x="2728518" y="27792"/>
                  <a:pt x="2713917" y="24548"/>
                </a:cubicBezTo>
                <a:cubicBezTo>
                  <a:pt x="2661773" y="12961"/>
                  <a:pt x="2720416" y="22292"/>
                  <a:pt x="2640275" y="12274"/>
                </a:cubicBezTo>
                <a:cubicBezTo>
                  <a:pt x="2608762" y="1770"/>
                  <a:pt x="2607959" y="0"/>
                  <a:pt x="2560495" y="0"/>
                </a:cubicBezTo>
                <a:lnTo>
                  <a:pt x="1738148" y="6137"/>
                </a:lnTo>
                <a:cubicBezTo>
                  <a:pt x="1713600" y="10228"/>
                  <a:pt x="1688908" y="13530"/>
                  <a:pt x="1664505" y="18411"/>
                </a:cubicBezTo>
                <a:cubicBezTo>
                  <a:pt x="1633294" y="24653"/>
                  <a:pt x="1612866" y="29661"/>
                  <a:pt x="1578589" y="30684"/>
                </a:cubicBezTo>
                <a:cubicBezTo>
                  <a:pt x="1459977" y="34224"/>
                  <a:pt x="1341295" y="34775"/>
                  <a:pt x="1222648" y="36821"/>
                </a:cubicBezTo>
                <a:cubicBezTo>
                  <a:pt x="1196055" y="38867"/>
                  <a:pt x="1169510" y="41689"/>
                  <a:pt x="1142868" y="42958"/>
                </a:cubicBezTo>
                <a:cubicBezTo>
                  <a:pt x="1083576" y="45781"/>
                  <a:pt x="1024157" y="45676"/>
                  <a:pt x="964897" y="49095"/>
                </a:cubicBezTo>
                <a:cubicBezTo>
                  <a:pt x="917748" y="51815"/>
                  <a:pt x="870686" y="56154"/>
                  <a:pt x="823748" y="61369"/>
                </a:cubicBezTo>
                <a:cubicBezTo>
                  <a:pt x="805337" y="63415"/>
                  <a:pt x="787011" y="66478"/>
                  <a:pt x="768516" y="67506"/>
                </a:cubicBezTo>
                <a:cubicBezTo>
                  <a:pt x="713331" y="70572"/>
                  <a:pt x="658052" y="71597"/>
                  <a:pt x="602820" y="73643"/>
                </a:cubicBezTo>
                <a:lnTo>
                  <a:pt x="559861" y="79780"/>
                </a:lnTo>
                <a:cubicBezTo>
                  <a:pt x="513822" y="85535"/>
                  <a:pt x="484472" y="87749"/>
                  <a:pt x="437123" y="92054"/>
                </a:cubicBezTo>
                <a:cubicBezTo>
                  <a:pt x="430986" y="90008"/>
                  <a:pt x="425141" y="85203"/>
                  <a:pt x="418712" y="85917"/>
                </a:cubicBezTo>
                <a:cubicBezTo>
                  <a:pt x="405854" y="87346"/>
                  <a:pt x="394165" y="94099"/>
                  <a:pt x="381891" y="98190"/>
                </a:cubicBezTo>
                <a:lnTo>
                  <a:pt x="345069" y="110464"/>
                </a:lnTo>
                <a:lnTo>
                  <a:pt x="326658" y="116601"/>
                </a:lnTo>
                <a:lnTo>
                  <a:pt x="308248" y="122738"/>
                </a:lnTo>
                <a:cubicBezTo>
                  <a:pt x="295974" y="135012"/>
                  <a:pt x="281055" y="145117"/>
                  <a:pt x="271426" y="159560"/>
                </a:cubicBezTo>
                <a:cubicBezTo>
                  <a:pt x="267335" y="165697"/>
                  <a:pt x="263874" y="172304"/>
                  <a:pt x="259152" y="177970"/>
                </a:cubicBezTo>
                <a:cubicBezTo>
                  <a:pt x="253596" y="184637"/>
                  <a:pt x="246298" y="189714"/>
                  <a:pt x="240742" y="196381"/>
                </a:cubicBezTo>
                <a:cubicBezTo>
                  <a:pt x="226940" y="212944"/>
                  <a:pt x="224034" y="227506"/>
                  <a:pt x="210057" y="245476"/>
                </a:cubicBezTo>
                <a:cubicBezTo>
                  <a:pt x="202952" y="254610"/>
                  <a:pt x="193692" y="261841"/>
                  <a:pt x="185509" y="270024"/>
                </a:cubicBezTo>
                <a:cubicBezTo>
                  <a:pt x="153388" y="350333"/>
                  <a:pt x="194123" y="260173"/>
                  <a:pt x="154825" y="319119"/>
                </a:cubicBezTo>
                <a:cubicBezTo>
                  <a:pt x="151237" y="324501"/>
                  <a:pt x="151236" y="331584"/>
                  <a:pt x="148688" y="337530"/>
                </a:cubicBezTo>
                <a:cubicBezTo>
                  <a:pt x="145084" y="345939"/>
                  <a:pt x="139812" y="353584"/>
                  <a:pt x="136414" y="362078"/>
                </a:cubicBezTo>
                <a:cubicBezTo>
                  <a:pt x="131609" y="374090"/>
                  <a:pt x="128231" y="386625"/>
                  <a:pt x="124140" y="398899"/>
                </a:cubicBezTo>
                <a:cubicBezTo>
                  <a:pt x="116915" y="420573"/>
                  <a:pt x="108499" y="444254"/>
                  <a:pt x="105730" y="466405"/>
                </a:cubicBezTo>
                <a:cubicBezTo>
                  <a:pt x="103684" y="482770"/>
                  <a:pt x="101414" y="499109"/>
                  <a:pt x="99593" y="515501"/>
                </a:cubicBezTo>
                <a:cubicBezTo>
                  <a:pt x="97323" y="535934"/>
                  <a:pt x="95608" y="556425"/>
                  <a:pt x="93456" y="576870"/>
                </a:cubicBezTo>
                <a:cubicBezTo>
                  <a:pt x="91517" y="595292"/>
                  <a:pt x="89365" y="613691"/>
                  <a:pt x="87319" y="632102"/>
                </a:cubicBezTo>
                <a:cubicBezTo>
                  <a:pt x="89365" y="779388"/>
                  <a:pt x="89820" y="926705"/>
                  <a:pt x="93456" y="1073960"/>
                </a:cubicBezTo>
                <a:cubicBezTo>
                  <a:pt x="94552" y="1118356"/>
                  <a:pt x="95745" y="1117648"/>
                  <a:pt x="105730" y="1147603"/>
                </a:cubicBezTo>
                <a:cubicBezTo>
                  <a:pt x="108865" y="1182097"/>
                  <a:pt x="110424" y="1217825"/>
                  <a:pt x="118003" y="1251930"/>
                </a:cubicBezTo>
                <a:cubicBezTo>
                  <a:pt x="119406" y="1258245"/>
                  <a:pt x="122094" y="1264204"/>
                  <a:pt x="124140" y="1270341"/>
                </a:cubicBezTo>
                <a:cubicBezTo>
                  <a:pt x="126587" y="1289919"/>
                  <a:pt x="136414" y="1365249"/>
                  <a:pt x="136414" y="1380805"/>
                </a:cubicBezTo>
                <a:cubicBezTo>
                  <a:pt x="136414" y="1444272"/>
                  <a:pt x="136557" y="1637338"/>
                  <a:pt x="124140" y="1742883"/>
                </a:cubicBezTo>
                <a:cubicBezTo>
                  <a:pt x="122921" y="1753242"/>
                  <a:pt x="119718" y="1763279"/>
                  <a:pt x="118003" y="1773568"/>
                </a:cubicBezTo>
                <a:cubicBezTo>
                  <a:pt x="115625" y="1787836"/>
                  <a:pt x="114122" y="1802238"/>
                  <a:pt x="111866" y="1816526"/>
                </a:cubicBezTo>
                <a:cubicBezTo>
                  <a:pt x="87705" y="1969549"/>
                  <a:pt x="108738" y="1836807"/>
                  <a:pt x="93456" y="1920854"/>
                </a:cubicBezTo>
                <a:cubicBezTo>
                  <a:pt x="91230" y="1933096"/>
                  <a:pt x="90018" y="1945528"/>
                  <a:pt x="87319" y="1957675"/>
                </a:cubicBezTo>
                <a:cubicBezTo>
                  <a:pt x="85916" y="1963990"/>
                  <a:pt x="82751" y="1969810"/>
                  <a:pt x="81182" y="1976086"/>
                </a:cubicBezTo>
                <a:cubicBezTo>
                  <a:pt x="78652" y="1986205"/>
                  <a:pt x="77575" y="1996651"/>
                  <a:pt x="75045" y="2006770"/>
                </a:cubicBezTo>
                <a:cubicBezTo>
                  <a:pt x="73476" y="2013046"/>
                  <a:pt x="70363" y="2018878"/>
                  <a:pt x="68908" y="2025181"/>
                </a:cubicBezTo>
                <a:cubicBezTo>
                  <a:pt x="60079" y="2063440"/>
                  <a:pt x="56553" y="2087035"/>
                  <a:pt x="50497" y="2123372"/>
                </a:cubicBezTo>
                <a:cubicBezTo>
                  <a:pt x="52543" y="2172467"/>
                  <a:pt x="57511" y="2221528"/>
                  <a:pt x="56634" y="2270658"/>
                </a:cubicBezTo>
                <a:cubicBezTo>
                  <a:pt x="54417" y="2394799"/>
                  <a:pt x="49706" y="2424261"/>
                  <a:pt x="38224" y="2516134"/>
                </a:cubicBezTo>
                <a:cubicBezTo>
                  <a:pt x="34133" y="2587731"/>
                  <a:pt x="31450" y="2659423"/>
                  <a:pt x="25950" y="2730926"/>
                </a:cubicBezTo>
                <a:cubicBezTo>
                  <a:pt x="23904" y="2757519"/>
                  <a:pt x="21335" y="2784078"/>
                  <a:pt x="19813" y="2810706"/>
                </a:cubicBezTo>
                <a:cubicBezTo>
                  <a:pt x="9665" y="2988286"/>
                  <a:pt x="20458" y="2891463"/>
                  <a:pt x="7539" y="2994813"/>
                </a:cubicBezTo>
                <a:cubicBezTo>
                  <a:pt x="-2439" y="3254250"/>
                  <a:pt x="-2589" y="3183620"/>
                  <a:pt x="7539" y="3553272"/>
                </a:cubicBezTo>
                <a:cubicBezTo>
                  <a:pt x="8079" y="3572981"/>
                  <a:pt x="14799" y="3611327"/>
                  <a:pt x="19813" y="3633052"/>
                </a:cubicBezTo>
                <a:cubicBezTo>
                  <a:pt x="23606" y="3649489"/>
                  <a:pt x="26752" y="3666145"/>
                  <a:pt x="32087" y="3682148"/>
                </a:cubicBezTo>
                <a:cubicBezTo>
                  <a:pt x="34133" y="3688285"/>
                  <a:pt x="36655" y="3694282"/>
                  <a:pt x="38224" y="3700558"/>
                </a:cubicBezTo>
                <a:cubicBezTo>
                  <a:pt x="50120" y="3748146"/>
                  <a:pt x="36216" y="3714956"/>
                  <a:pt x="56634" y="3755790"/>
                </a:cubicBezTo>
                <a:cubicBezTo>
                  <a:pt x="58680" y="3763973"/>
                  <a:pt x="58999" y="3772794"/>
                  <a:pt x="62771" y="3780338"/>
                </a:cubicBezTo>
                <a:cubicBezTo>
                  <a:pt x="69368" y="3793532"/>
                  <a:pt x="76888" y="3806729"/>
                  <a:pt x="87319" y="3817160"/>
                </a:cubicBezTo>
                <a:cubicBezTo>
                  <a:pt x="103584" y="3833425"/>
                  <a:pt x="120649" y="3855304"/>
                  <a:pt x="142551" y="3866255"/>
                </a:cubicBezTo>
                <a:cubicBezTo>
                  <a:pt x="148337" y="3869148"/>
                  <a:pt x="155176" y="3869499"/>
                  <a:pt x="160962" y="3872392"/>
                </a:cubicBezTo>
                <a:cubicBezTo>
                  <a:pt x="187898" y="3885860"/>
                  <a:pt x="171643" y="3886180"/>
                  <a:pt x="203920" y="3896939"/>
                </a:cubicBezTo>
                <a:cubicBezTo>
                  <a:pt x="213816" y="3900237"/>
                  <a:pt x="224377" y="3901030"/>
                  <a:pt x="234605" y="3903076"/>
                </a:cubicBezTo>
                <a:cubicBezTo>
                  <a:pt x="242787" y="3907167"/>
                  <a:pt x="250473" y="3912457"/>
                  <a:pt x="259152" y="3915350"/>
                </a:cubicBezTo>
                <a:cubicBezTo>
                  <a:pt x="269048" y="3918649"/>
                  <a:pt x="279718" y="3918957"/>
                  <a:pt x="289837" y="3921487"/>
                </a:cubicBezTo>
                <a:cubicBezTo>
                  <a:pt x="296113" y="3923056"/>
                  <a:pt x="301933" y="3926221"/>
                  <a:pt x="308248" y="3927624"/>
                </a:cubicBezTo>
                <a:cubicBezTo>
                  <a:pt x="320395" y="3930323"/>
                  <a:pt x="332922" y="3931062"/>
                  <a:pt x="345069" y="3933761"/>
                </a:cubicBezTo>
                <a:cubicBezTo>
                  <a:pt x="351384" y="3935164"/>
                  <a:pt x="357137" y="3938629"/>
                  <a:pt x="363480" y="3939898"/>
                </a:cubicBezTo>
                <a:cubicBezTo>
                  <a:pt x="387883" y="3944779"/>
                  <a:pt x="413514" y="3944302"/>
                  <a:pt x="437123" y="3952172"/>
                </a:cubicBezTo>
                <a:cubicBezTo>
                  <a:pt x="443260" y="3954218"/>
                  <a:pt x="449169" y="3957152"/>
                  <a:pt x="455534" y="3958309"/>
                </a:cubicBezTo>
                <a:cubicBezTo>
                  <a:pt x="471760" y="3961259"/>
                  <a:pt x="488250" y="3962519"/>
                  <a:pt x="504629" y="3964446"/>
                </a:cubicBezTo>
                <a:cubicBezTo>
                  <a:pt x="592303" y="3974760"/>
                  <a:pt x="527416" y="3965947"/>
                  <a:pt x="602820" y="3976719"/>
                </a:cubicBezTo>
                <a:lnTo>
                  <a:pt x="1020130" y="3970582"/>
                </a:lnTo>
                <a:cubicBezTo>
                  <a:pt x="1083647" y="3968657"/>
                  <a:pt x="1147216" y="3965327"/>
                  <a:pt x="1210374" y="3958309"/>
                </a:cubicBezTo>
                <a:lnTo>
                  <a:pt x="1320838" y="3946035"/>
                </a:lnTo>
                <a:cubicBezTo>
                  <a:pt x="1341294" y="3943989"/>
                  <a:pt x="1361657" y="3940477"/>
                  <a:pt x="1382207" y="3939898"/>
                </a:cubicBezTo>
                <a:cubicBezTo>
                  <a:pt x="1506958" y="3936384"/>
                  <a:pt x="1631775" y="3935807"/>
                  <a:pt x="1756559" y="3933761"/>
                </a:cubicBezTo>
                <a:lnTo>
                  <a:pt x="1860887" y="3921487"/>
                </a:lnTo>
                <a:cubicBezTo>
                  <a:pt x="1901754" y="3918669"/>
                  <a:pt x="1942712" y="3917396"/>
                  <a:pt x="1983625" y="3915350"/>
                </a:cubicBezTo>
                <a:cubicBezTo>
                  <a:pt x="2138829" y="3895949"/>
                  <a:pt x="1850704" y="3931477"/>
                  <a:pt x="2161595" y="3896939"/>
                </a:cubicBezTo>
                <a:lnTo>
                  <a:pt x="2216828" y="3890803"/>
                </a:lnTo>
                <a:cubicBezTo>
                  <a:pt x="2233207" y="3888876"/>
                  <a:pt x="2249507" y="3886255"/>
                  <a:pt x="2265923" y="3884666"/>
                </a:cubicBezTo>
                <a:lnTo>
                  <a:pt x="2407072" y="3872392"/>
                </a:lnTo>
                <a:cubicBezTo>
                  <a:pt x="2613892" y="3851710"/>
                  <a:pt x="2293670" y="3883259"/>
                  <a:pt x="2548221" y="3860118"/>
                </a:cubicBezTo>
                <a:cubicBezTo>
                  <a:pt x="2566669" y="3858441"/>
                  <a:pt x="2584984" y="3855402"/>
                  <a:pt x="2603453" y="3853981"/>
                </a:cubicBezTo>
                <a:cubicBezTo>
                  <a:pt x="2638187" y="3851309"/>
                  <a:pt x="2673040" y="3850417"/>
                  <a:pt x="2707781" y="3847844"/>
                </a:cubicBezTo>
                <a:cubicBezTo>
                  <a:pt x="2728283" y="3846325"/>
                  <a:pt x="2748629" y="3842951"/>
                  <a:pt x="2769150" y="3841707"/>
                </a:cubicBezTo>
                <a:cubicBezTo>
                  <a:pt x="2861104" y="3836134"/>
                  <a:pt x="2985776" y="3833834"/>
                  <a:pt x="3075995" y="3829433"/>
                </a:cubicBezTo>
                <a:cubicBezTo>
                  <a:pt x="3112715" y="3827642"/>
                  <a:pt x="3312641" y="3811292"/>
                  <a:pt x="3315335" y="3811023"/>
                </a:cubicBezTo>
                <a:lnTo>
                  <a:pt x="3376704" y="3804886"/>
                </a:lnTo>
                <a:cubicBezTo>
                  <a:pt x="3395126" y="3802947"/>
                  <a:pt x="3413476" y="3800287"/>
                  <a:pt x="3431936" y="3798749"/>
                </a:cubicBezTo>
                <a:cubicBezTo>
                  <a:pt x="3462583" y="3796195"/>
                  <a:pt x="3493335" y="3795064"/>
                  <a:pt x="3523990" y="3792612"/>
                </a:cubicBezTo>
                <a:cubicBezTo>
                  <a:pt x="3544483" y="3790973"/>
                  <a:pt x="3564885" y="3788336"/>
                  <a:pt x="3585359" y="3786475"/>
                </a:cubicBezTo>
                <a:lnTo>
                  <a:pt x="3659002" y="3780338"/>
                </a:lnTo>
                <a:cubicBezTo>
                  <a:pt x="3695866" y="3776652"/>
                  <a:pt x="3732460" y="3769826"/>
                  <a:pt x="3769466" y="3768064"/>
                </a:cubicBezTo>
                <a:lnTo>
                  <a:pt x="3898342" y="3761927"/>
                </a:lnTo>
                <a:lnTo>
                  <a:pt x="4413842" y="3768064"/>
                </a:lnTo>
                <a:cubicBezTo>
                  <a:pt x="4452919" y="3768895"/>
                  <a:pt x="4475919" y="3774782"/>
                  <a:pt x="4512033" y="3780338"/>
                </a:cubicBezTo>
                <a:cubicBezTo>
                  <a:pt x="4526330" y="3782537"/>
                  <a:pt x="4540703" y="3784219"/>
                  <a:pt x="4554991" y="3786475"/>
                </a:cubicBezTo>
                <a:cubicBezTo>
                  <a:pt x="4579573" y="3790356"/>
                  <a:pt x="4603998" y="3795230"/>
                  <a:pt x="4628634" y="3798749"/>
                </a:cubicBezTo>
                <a:cubicBezTo>
                  <a:pt x="4642954" y="3800795"/>
                  <a:pt x="4657361" y="3802298"/>
                  <a:pt x="4671593" y="3804886"/>
                </a:cubicBezTo>
                <a:cubicBezTo>
                  <a:pt x="4745099" y="3818251"/>
                  <a:pt x="4655401" y="3804016"/>
                  <a:pt x="4714551" y="3817160"/>
                </a:cubicBezTo>
                <a:cubicBezTo>
                  <a:pt x="4726698" y="3819859"/>
                  <a:pt x="4739143" y="3821004"/>
                  <a:pt x="4751373" y="3823297"/>
                </a:cubicBezTo>
                <a:cubicBezTo>
                  <a:pt x="4771877" y="3827141"/>
                  <a:pt x="4792164" y="3832140"/>
                  <a:pt x="4812742" y="3835570"/>
                </a:cubicBezTo>
                <a:cubicBezTo>
                  <a:pt x="4837290" y="3839661"/>
                  <a:pt x="4861691" y="3844757"/>
                  <a:pt x="4886385" y="3847844"/>
                </a:cubicBezTo>
                <a:cubicBezTo>
                  <a:pt x="4979108" y="3859435"/>
                  <a:pt x="4895612" y="3848319"/>
                  <a:pt x="4972301" y="3860118"/>
                </a:cubicBezTo>
                <a:cubicBezTo>
                  <a:pt x="5116186" y="3882254"/>
                  <a:pt x="4935745" y="3852945"/>
                  <a:pt x="5045944" y="3872392"/>
                </a:cubicBezTo>
                <a:lnTo>
                  <a:pt x="5119587" y="3884666"/>
                </a:lnTo>
                <a:cubicBezTo>
                  <a:pt x="5197321" y="3882620"/>
                  <a:pt x="5275117" y="3882228"/>
                  <a:pt x="5352790" y="3878529"/>
                </a:cubicBezTo>
                <a:cubicBezTo>
                  <a:pt x="5361215" y="3878128"/>
                  <a:pt x="5369018" y="3873779"/>
                  <a:pt x="5377338" y="3872392"/>
                </a:cubicBezTo>
                <a:cubicBezTo>
                  <a:pt x="5393606" y="3869681"/>
                  <a:pt x="5410031" y="3867982"/>
                  <a:pt x="5426433" y="3866255"/>
                </a:cubicBezTo>
                <a:cubicBezTo>
                  <a:pt x="5544150" y="3853864"/>
                  <a:pt x="5443495" y="3866383"/>
                  <a:pt x="5573719" y="3853981"/>
                </a:cubicBezTo>
                <a:cubicBezTo>
                  <a:pt x="5744728" y="3837694"/>
                  <a:pt x="5548745" y="3856500"/>
                  <a:pt x="5647362" y="3841707"/>
                </a:cubicBezTo>
                <a:cubicBezTo>
                  <a:pt x="5679982" y="3836814"/>
                  <a:pt x="5745552" y="3829433"/>
                  <a:pt x="5745552" y="3829433"/>
                </a:cubicBezTo>
                <a:cubicBezTo>
                  <a:pt x="5751689" y="3827388"/>
                  <a:pt x="5757593" y="3824421"/>
                  <a:pt x="5763963" y="3823297"/>
                </a:cubicBezTo>
                <a:cubicBezTo>
                  <a:pt x="5792453" y="3818270"/>
                  <a:pt x="5849880" y="3811023"/>
                  <a:pt x="5849880" y="3811023"/>
                </a:cubicBezTo>
                <a:cubicBezTo>
                  <a:pt x="5867426" y="3805174"/>
                  <a:pt x="5873576" y="3802602"/>
                  <a:pt x="5892838" y="3798749"/>
                </a:cubicBezTo>
                <a:cubicBezTo>
                  <a:pt x="5905040" y="3796309"/>
                  <a:pt x="5917386" y="3794658"/>
                  <a:pt x="5929660" y="3792612"/>
                </a:cubicBezTo>
                <a:cubicBezTo>
                  <a:pt x="5937842" y="3788521"/>
                  <a:pt x="5945528" y="3783231"/>
                  <a:pt x="5954207" y="3780338"/>
                </a:cubicBezTo>
                <a:cubicBezTo>
                  <a:pt x="5999208" y="3765337"/>
                  <a:pt x="5970874" y="3785066"/>
                  <a:pt x="6009440" y="3761927"/>
                </a:cubicBezTo>
                <a:cubicBezTo>
                  <a:pt x="6022089" y="3754338"/>
                  <a:pt x="6033816" y="3745299"/>
                  <a:pt x="6046261" y="3737380"/>
                </a:cubicBezTo>
                <a:cubicBezTo>
                  <a:pt x="6056324" y="3730976"/>
                  <a:pt x="6067530" y="3726292"/>
                  <a:pt x="6076946" y="3718969"/>
                </a:cubicBezTo>
                <a:cubicBezTo>
                  <a:pt x="6110794" y="3692643"/>
                  <a:pt x="6155033" y="3661900"/>
                  <a:pt x="6181273" y="3626915"/>
                </a:cubicBezTo>
                <a:cubicBezTo>
                  <a:pt x="6206841" y="3592826"/>
                  <a:pt x="6194422" y="3611138"/>
                  <a:pt x="6218095" y="3571683"/>
                </a:cubicBezTo>
                <a:cubicBezTo>
                  <a:pt x="6236650" y="3497465"/>
                  <a:pt x="6205672" y="3613830"/>
                  <a:pt x="6242642" y="3510314"/>
                </a:cubicBezTo>
                <a:cubicBezTo>
                  <a:pt x="6248316" y="3494428"/>
                  <a:pt x="6250825" y="3477584"/>
                  <a:pt x="6254916" y="3461219"/>
                </a:cubicBezTo>
                <a:lnTo>
                  <a:pt x="6261053" y="3436671"/>
                </a:lnTo>
                <a:cubicBezTo>
                  <a:pt x="6263099" y="3428488"/>
                  <a:pt x="6265803" y="3420443"/>
                  <a:pt x="6267190" y="3412123"/>
                </a:cubicBezTo>
                <a:lnTo>
                  <a:pt x="6279464" y="3338480"/>
                </a:lnTo>
                <a:cubicBezTo>
                  <a:pt x="6277418" y="3305750"/>
                  <a:pt x="6276168" y="3272961"/>
                  <a:pt x="6273327" y="3240290"/>
                </a:cubicBezTo>
                <a:cubicBezTo>
                  <a:pt x="6272074" y="3225879"/>
                  <a:pt x="6270443" y="3211426"/>
                  <a:pt x="6267190" y="3197331"/>
                </a:cubicBezTo>
                <a:cubicBezTo>
                  <a:pt x="6264281" y="3184725"/>
                  <a:pt x="6254916" y="3160510"/>
                  <a:pt x="6254916" y="3160510"/>
                </a:cubicBezTo>
                <a:cubicBezTo>
                  <a:pt x="6252870" y="3146191"/>
                  <a:pt x="6252032" y="3131646"/>
                  <a:pt x="6248779" y="3117552"/>
                </a:cubicBezTo>
                <a:cubicBezTo>
                  <a:pt x="6243623" y="3095208"/>
                  <a:pt x="6232284" y="3071518"/>
                  <a:pt x="6224232" y="3050046"/>
                </a:cubicBezTo>
                <a:cubicBezTo>
                  <a:pt x="6221961" y="3043989"/>
                  <a:pt x="6220988" y="3037421"/>
                  <a:pt x="6218095" y="3031635"/>
                </a:cubicBezTo>
                <a:cubicBezTo>
                  <a:pt x="6214796" y="3025038"/>
                  <a:pt x="6209120" y="3019821"/>
                  <a:pt x="6205821" y="3013224"/>
                </a:cubicBezTo>
                <a:cubicBezTo>
                  <a:pt x="6202928" y="3007438"/>
                  <a:pt x="6202361" y="3000702"/>
                  <a:pt x="6199684" y="2994813"/>
                </a:cubicBezTo>
                <a:cubicBezTo>
                  <a:pt x="6187436" y="2967867"/>
                  <a:pt x="6154602" y="2904708"/>
                  <a:pt x="6138315" y="2884349"/>
                </a:cubicBezTo>
                <a:lnTo>
                  <a:pt x="6089220" y="2822980"/>
                </a:lnTo>
                <a:cubicBezTo>
                  <a:pt x="6081037" y="2812752"/>
                  <a:pt x="6071938" y="2803194"/>
                  <a:pt x="6064672" y="2792295"/>
                </a:cubicBezTo>
                <a:cubicBezTo>
                  <a:pt x="6037956" y="2752221"/>
                  <a:pt x="6057612" y="2779097"/>
                  <a:pt x="5997166" y="2718652"/>
                </a:cubicBezTo>
                <a:cubicBezTo>
                  <a:pt x="5962191" y="2683677"/>
                  <a:pt x="5982242" y="2700521"/>
                  <a:pt x="5935797" y="2669557"/>
                </a:cubicBezTo>
                <a:lnTo>
                  <a:pt x="5898975" y="2645009"/>
                </a:lnTo>
                <a:cubicBezTo>
                  <a:pt x="5892838" y="2640918"/>
                  <a:pt x="5887561" y="2635067"/>
                  <a:pt x="5880564" y="2632735"/>
                </a:cubicBezTo>
                <a:lnTo>
                  <a:pt x="5862154" y="2626599"/>
                </a:lnTo>
                <a:lnTo>
                  <a:pt x="5825332" y="2602051"/>
                </a:lnTo>
                <a:cubicBezTo>
                  <a:pt x="5819195" y="2597960"/>
                  <a:pt x="5813519" y="2593075"/>
                  <a:pt x="5806922" y="2589777"/>
                </a:cubicBezTo>
                <a:cubicBezTo>
                  <a:pt x="5798739" y="2585686"/>
                  <a:pt x="5790132" y="2582352"/>
                  <a:pt x="5782374" y="2577503"/>
                </a:cubicBezTo>
                <a:cubicBezTo>
                  <a:pt x="5773700" y="2572082"/>
                  <a:pt x="5766149" y="2565037"/>
                  <a:pt x="5757826" y="2559092"/>
                </a:cubicBezTo>
                <a:cubicBezTo>
                  <a:pt x="5751824" y="2554805"/>
                  <a:pt x="5745417" y="2551106"/>
                  <a:pt x="5739415" y="2546819"/>
                </a:cubicBezTo>
                <a:cubicBezTo>
                  <a:pt x="5731092" y="2540874"/>
                  <a:pt x="5723191" y="2534353"/>
                  <a:pt x="5714868" y="2528408"/>
                </a:cubicBezTo>
                <a:cubicBezTo>
                  <a:pt x="5652022" y="2483517"/>
                  <a:pt x="5752176" y="2557923"/>
                  <a:pt x="5671909" y="2497723"/>
                </a:cubicBezTo>
                <a:cubicBezTo>
                  <a:pt x="5641439" y="2452017"/>
                  <a:pt x="5680600" y="2508152"/>
                  <a:pt x="5641225" y="2460902"/>
                </a:cubicBezTo>
                <a:cubicBezTo>
                  <a:pt x="5636503" y="2455236"/>
                  <a:pt x="5634710" y="2447099"/>
                  <a:pt x="5628951" y="2442491"/>
                </a:cubicBezTo>
                <a:cubicBezTo>
                  <a:pt x="5623900" y="2438450"/>
                  <a:pt x="5616677" y="2438400"/>
                  <a:pt x="5610540" y="2436354"/>
                </a:cubicBezTo>
                <a:cubicBezTo>
                  <a:pt x="5575640" y="2401452"/>
                  <a:pt x="5609245" y="2429569"/>
                  <a:pt x="5573719" y="2411807"/>
                </a:cubicBezTo>
                <a:cubicBezTo>
                  <a:pt x="5526124" y="2388011"/>
                  <a:pt x="5583180" y="2408824"/>
                  <a:pt x="5536897" y="2393396"/>
                </a:cubicBezTo>
                <a:cubicBezTo>
                  <a:pt x="5482853" y="2350159"/>
                  <a:pt x="5529255" y="2383767"/>
                  <a:pt x="5481665" y="2356574"/>
                </a:cubicBezTo>
                <a:cubicBezTo>
                  <a:pt x="5475261" y="2352915"/>
                  <a:pt x="5469851" y="2347599"/>
                  <a:pt x="5463254" y="2344301"/>
                </a:cubicBezTo>
                <a:cubicBezTo>
                  <a:pt x="5453401" y="2339375"/>
                  <a:pt x="5442599" y="2336585"/>
                  <a:pt x="5432570" y="2332027"/>
                </a:cubicBezTo>
                <a:cubicBezTo>
                  <a:pt x="5420077" y="2326348"/>
                  <a:pt x="5408241" y="2319295"/>
                  <a:pt x="5395748" y="2313616"/>
                </a:cubicBezTo>
                <a:cubicBezTo>
                  <a:pt x="5385719" y="2309058"/>
                  <a:pt x="5374917" y="2306269"/>
                  <a:pt x="5365064" y="2301342"/>
                </a:cubicBezTo>
                <a:cubicBezTo>
                  <a:pt x="5354395" y="2296007"/>
                  <a:pt x="5345238" y="2287867"/>
                  <a:pt x="5334379" y="2282931"/>
                </a:cubicBezTo>
                <a:cubicBezTo>
                  <a:pt x="5322601" y="2277577"/>
                  <a:pt x="5309336" y="2276012"/>
                  <a:pt x="5297558" y="2270658"/>
                </a:cubicBezTo>
                <a:cubicBezTo>
                  <a:pt x="5286699" y="2265722"/>
                  <a:pt x="5277300" y="2258040"/>
                  <a:pt x="5266873" y="2252247"/>
                </a:cubicBezTo>
                <a:cubicBezTo>
                  <a:pt x="5258876" y="2247804"/>
                  <a:pt x="5250686" y="2243688"/>
                  <a:pt x="5242326" y="2239973"/>
                </a:cubicBezTo>
                <a:cubicBezTo>
                  <a:pt x="5232259" y="2235499"/>
                  <a:pt x="5221670" y="2232258"/>
                  <a:pt x="5211641" y="2227699"/>
                </a:cubicBezTo>
                <a:cubicBezTo>
                  <a:pt x="5199149" y="2222021"/>
                  <a:pt x="5187279" y="2215038"/>
                  <a:pt x="5174820" y="2209288"/>
                </a:cubicBezTo>
                <a:cubicBezTo>
                  <a:pt x="5160675" y="2202759"/>
                  <a:pt x="5146006" y="2197407"/>
                  <a:pt x="5131861" y="2190878"/>
                </a:cubicBezTo>
                <a:cubicBezTo>
                  <a:pt x="5119402" y="2185128"/>
                  <a:pt x="5107499" y="2178218"/>
                  <a:pt x="5095040" y="2172467"/>
                </a:cubicBezTo>
                <a:cubicBezTo>
                  <a:pt x="5080895" y="2165938"/>
                  <a:pt x="5066016" y="2161023"/>
                  <a:pt x="5052081" y="2154056"/>
                </a:cubicBezTo>
                <a:cubicBezTo>
                  <a:pt x="4957268" y="2106650"/>
                  <a:pt x="5057108" y="2150240"/>
                  <a:pt x="4972301" y="2111098"/>
                </a:cubicBezTo>
                <a:cubicBezTo>
                  <a:pt x="4958156" y="2104569"/>
                  <a:pt x="4943277" y="2099654"/>
                  <a:pt x="4929343" y="2092687"/>
                </a:cubicBezTo>
                <a:cubicBezTo>
                  <a:pt x="4889401" y="2072716"/>
                  <a:pt x="4888713" y="2066041"/>
                  <a:pt x="4849563" y="2049729"/>
                </a:cubicBezTo>
                <a:cubicBezTo>
                  <a:pt x="4837621" y="2044753"/>
                  <a:pt x="4824314" y="2043241"/>
                  <a:pt x="4812742" y="2037455"/>
                </a:cubicBezTo>
                <a:cubicBezTo>
                  <a:pt x="4791405" y="2026786"/>
                  <a:pt x="4772711" y="2011301"/>
                  <a:pt x="4751373" y="2000633"/>
                </a:cubicBezTo>
                <a:cubicBezTo>
                  <a:pt x="4664846" y="1957373"/>
                  <a:pt x="4798087" y="2023139"/>
                  <a:pt x="4696140" y="1976086"/>
                </a:cubicBezTo>
                <a:cubicBezTo>
                  <a:pt x="4679527" y="1968419"/>
                  <a:pt x="4663410" y="1959721"/>
                  <a:pt x="4647045" y="1951538"/>
                </a:cubicBezTo>
                <a:lnTo>
                  <a:pt x="4597950" y="1926990"/>
                </a:lnTo>
                <a:cubicBezTo>
                  <a:pt x="4545174" y="1891809"/>
                  <a:pt x="4611956" y="1933994"/>
                  <a:pt x="4561128" y="1908580"/>
                </a:cubicBezTo>
                <a:cubicBezTo>
                  <a:pt x="4499161" y="1877596"/>
                  <a:pt x="4559089" y="1901536"/>
                  <a:pt x="4505896" y="1877895"/>
                </a:cubicBezTo>
                <a:cubicBezTo>
                  <a:pt x="4495829" y="1873421"/>
                  <a:pt x="4485064" y="1870548"/>
                  <a:pt x="4475211" y="1865621"/>
                </a:cubicBezTo>
                <a:cubicBezTo>
                  <a:pt x="4468614" y="1862323"/>
                  <a:pt x="4463580" y="1856253"/>
                  <a:pt x="4456801" y="1853348"/>
                </a:cubicBezTo>
                <a:cubicBezTo>
                  <a:pt x="4449048" y="1850026"/>
                  <a:pt x="4440150" y="1850173"/>
                  <a:pt x="4432253" y="1847211"/>
                </a:cubicBezTo>
                <a:cubicBezTo>
                  <a:pt x="4397130" y="1834040"/>
                  <a:pt x="4419770" y="1836419"/>
                  <a:pt x="4389295" y="1828800"/>
                </a:cubicBezTo>
                <a:cubicBezTo>
                  <a:pt x="4379176" y="1826270"/>
                  <a:pt x="4368774" y="1825009"/>
                  <a:pt x="4358610" y="1822663"/>
                </a:cubicBezTo>
                <a:cubicBezTo>
                  <a:pt x="4342173" y="1818870"/>
                  <a:pt x="4325880" y="1814480"/>
                  <a:pt x="4309515" y="1810389"/>
                </a:cubicBezTo>
                <a:lnTo>
                  <a:pt x="4284967" y="1804252"/>
                </a:lnTo>
                <a:cubicBezTo>
                  <a:pt x="4276785" y="1802206"/>
                  <a:pt x="4268769" y="1799308"/>
                  <a:pt x="4260420" y="1798115"/>
                </a:cubicBezTo>
                <a:cubicBezTo>
                  <a:pt x="4178059" y="1786349"/>
                  <a:pt x="4252612" y="1797810"/>
                  <a:pt x="4186777" y="1785841"/>
                </a:cubicBezTo>
                <a:cubicBezTo>
                  <a:pt x="4114658" y="1772729"/>
                  <a:pt x="4187523" y="1786901"/>
                  <a:pt x="4100860" y="1773568"/>
                </a:cubicBezTo>
                <a:cubicBezTo>
                  <a:pt x="4090550" y="1771982"/>
                  <a:pt x="4080447" y="1769244"/>
                  <a:pt x="4070175" y="1767431"/>
                </a:cubicBezTo>
                <a:lnTo>
                  <a:pt x="3996532" y="1755157"/>
                </a:lnTo>
                <a:cubicBezTo>
                  <a:pt x="3990395" y="1753111"/>
                  <a:pt x="3984425" y="1750475"/>
                  <a:pt x="3978122" y="1749020"/>
                </a:cubicBezTo>
                <a:cubicBezTo>
                  <a:pt x="3957523" y="1744266"/>
                  <a:pt x="3917164" y="1738097"/>
                  <a:pt x="3892205" y="1730609"/>
                </a:cubicBezTo>
                <a:cubicBezTo>
                  <a:pt x="3879813" y="1726891"/>
                  <a:pt x="3867657" y="1722426"/>
                  <a:pt x="3855383" y="1718335"/>
                </a:cubicBezTo>
                <a:lnTo>
                  <a:pt x="3836973" y="1712199"/>
                </a:lnTo>
                <a:cubicBezTo>
                  <a:pt x="3830836" y="1708108"/>
                  <a:pt x="3825159" y="1703224"/>
                  <a:pt x="3818562" y="1699925"/>
                </a:cubicBezTo>
                <a:cubicBezTo>
                  <a:pt x="3787693" y="1684490"/>
                  <a:pt x="3802031" y="1707941"/>
                  <a:pt x="3763330" y="1669240"/>
                </a:cubicBezTo>
                <a:cubicBezTo>
                  <a:pt x="3709541" y="1615451"/>
                  <a:pt x="3777773" y="1681276"/>
                  <a:pt x="3726508" y="1638556"/>
                </a:cubicBezTo>
                <a:cubicBezTo>
                  <a:pt x="3719840" y="1633000"/>
                  <a:pt x="3714948" y="1625473"/>
                  <a:pt x="3708097" y="1620145"/>
                </a:cubicBezTo>
                <a:cubicBezTo>
                  <a:pt x="3708095" y="1620143"/>
                  <a:pt x="3662072" y="1589461"/>
                  <a:pt x="3652865" y="1583323"/>
                </a:cubicBezTo>
                <a:lnTo>
                  <a:pt x="3634454" y="1571050"/>
                </a:lnTo>
                <a:lnTo>
                  <a:pt x="3609907" y="1534228"/>
                </a:lnTo>
                <a:cubicBezTo>
                  <a:pt x="3605816" y="1528091"/>
                  <a:pt x="3599966" y="1522814"/>
                  <a:pt x="3597633" y="1515817"/>
                </a:cubicBezTo>
                <a:cubicBezTo>
                  <a:pt x="3590049" y="1493068"/>
                  <a:pt x="3593542" y="1524000"/>
                  <a:pt x="3591496" y="1472859"/>
                </a:cubicBezTo>
                <a:close/>
              </a:path>
            </a:pathLst>
          </a:custGeom>
          <a:noFill/>
          <a:ln>
            <a:solidFill>
              <a:srgbClr val="E651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BBF32D-8998-C643-9A20-81AD60D7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сервиса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7E56E-8210-C842-9E34-2EDBD1A3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метрик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4" name="Google Shape;148;p12">
            <a:extLst>
              <a:ext uri="{FF2B5EF4-FFF2-40B4-BE49-F238E27FC236}">
                <a16:creationId xmlns:a16="http://schemas.microsoft.com/office/drawing/2014/main" id="{43996BC0-13BC-CB4E-9C4D-F78D68A92833}"/>
              </a:ext>
            </a:extLst>
          </p:cNvPr>
          <p:cNvSpPr txBox="1">
            <a:spLocks/>
          </p:cNvSpPr>
          <p:nvPr/>
        </p:nvSpPr>
        <p:spPr>
          <a:xfrm>
            <a:off x="311700" y="1503059"/>
            <a:ext cx="8520600" cy="22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6550">
              <a:lnSpc>
                <a:spcPct val="150000"/>
              </a:lnSpc>
              <a:spcBef>
                <a:spcPts val="300"/>
              </a:spcBef>
              <a:buSzPts val="1700"/>
              <a:buFont typeface="Arial"/>
              <a:buAutoNum type="arabicPeriod"/>
            </a:pPr>
            <a:r>
              <a:rPr lang="ru-RU"/>
              <a:t>Используем </a:t>
            </a:r>
            <a:r>
              <a:rPr lang="en-US"/>
              <a:t>starlette_exporter.PrometheusMiddleware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AutoNum type="arabicPeriod"/>
            </a:pPr>
            <a:r>
              <a:rPr lang="ru-RU"/>
              <a:t>Экспортируем метрики через /</a:t>
            </a:r>
            <a:r>
              <a:rPr lang="en-US"/>
              <a:t>metrics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AutoNum type="arabicPeriod"/>
            </a:pPr>
            <a:r>
              <a:rPr lang="ru-RU"/>
              <a:t>Добавляем метки в </a:t>
            </a:r>
            <a:r>
              <a:rPr lang="en-US"/>
              <a:t>k8s </a:t>
            </a:r>
            <a:r>
              <a:rPr lang="ru-RU"/>
              <a:t>манифест для обнаружения сервиса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AutoNum type="arabicPeriod"/>
            </a:pPr>
            <a:r>
              <a:rPr lang="ru-RU"/>
              <a:t>Создаем </a:t>
            </a:r>
            <a:r>
              <a:rPr lang="en-US"/>
              <a:t>ServiceMonitor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AutoNum type="arabicPeriod"/>
            </a:pPr>
            <a:r>
              <a:rPr lang="ru-RU"/>
              <a:t>Создаем дашборд в </a:t>
            </a:r>
            <a:r>
              <a:rPr lang="en-US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6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3B32-78A8-564D-A703-71056B0E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ServiceMonitor</a:t>
            </a:r>
            <a:endParaRPr lang="en-US" dirty="0"/>
          </a:p>
        </p:txBody>
      </p:sp>
      <p:pic>
        <p:nvPicPr>
          <p:cNvPr id="3" name="Google Shape;154;p13">
            <a:extLst>
              <a:ext uri="{FF2B5EF4-FFF2-40B4-BE49-F238E27FC236}">
                <a16:creationId xmlns:a16="http://schemas.microsoft.com/office/drawing/2014/main" id="{F3FC7843-B128-6147-BA27-6658272022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6532" y="1169646"/>
            <a:ext cx="7745807" cy="3643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05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DD0D7-F0AB-E34D-A53B-E347FDD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l="99" r="98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E1838-5076-7245-BBF9-09315B9D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prometheus_client</a:t>
            </a:r>
            <a:endParaRPr lang="en-US" dirty="0"/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7D3D02D0-2C84-2C4D-82A1-393F58D2C4E8}"/>
              </a:ext>
            </a:extLst>
          </p:cNvPr>
          <p:cNvSpPr txBox="1">
            <a:spLocks/>
          </p:cNvSpPr>
          <p:nvPr/>
        </p:nvSpPr>
        <p:spPr>
          <a:xfrm>
            <a:off x="500550" y="1426624"/>
            <a:ext cx="8520600" cy="270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buSzPts val="1700"/>
            </a:pPr>
            <a:r>
              <a:rPr lang="ru-RU"/>
              <a:t>Типы метрик:</a:t>
            </a:r>
          </a:p>
          <a:p>
            <a:pPr marL="457200" indent="-336550">
              <a:lnSpc>
                <a:spcPct val="120000"/>
              </a:lnSpc>
              <a:spcBef>
                <a:spcPts val="300"/>
              </a:spcBef>
              <a:buSzPts val="1700"/>
              <a:buFont typeface="Arial"/>
              <a:buChar char="●"/>
            </a:pPr>
            <a:r>
              <a:rPr lang="en-US"/>
              <a:t>Counter - </a:t>
            </a:r>
            <a:r>
              <a:rPr lang="ru-RU"/>
              <a:t>только увеличение</a:t>
            </a:r>
          </a:p>
          <a:p>
            <a:pPr marL="457200" indent="-336550">
              <a:lnSpc>
                <a:spcPct val="120000"/>
              </a:lnSpc>
              <a:buSzPts val="1700"/>
              <a:buFont typeface="Arial"/>
              <a:buChar char="●"/>
            </a:pPr>
            <a:r>
              <a:rPr lang="en-US"/>
              <a:t>Gauge - </a:t>
            </a:r>
            <a:r>
              <a:rPr lang="ru-RU"/>
              <a:t>увеличение и уменьшение</a:t>
            </a:r>
          </a:p>
          <a:p>
            <a:pPr marL="457200" indent="-336550">
              <a:lnSpc>
                <a:spcPct val="120000"/>
              </a:lnSpc>
              <a:buSzPts val="1700"/>
              <a:buFont typeface="Arial"/>
              <a:buChar char="●"/>
            </a:pPr>
            <a:r>
              <a:rPr lang="en-US"/>
              <a:t>Summary - </a:t>
            </a:r>
            <a:r>
              <a:rPr lang="ru-RU"/>
              <a:t>агрегация</a:t>
            </a:r>
          </a:p>
          <a:p>
            <a:pPr marL="457200" indent="-336550">
              <a:lnSpc>
                <a:spcPct val="120000"/>
              </a:lnSpc>
              <a:buSzPts val="1700"/>
              <a:buFont typeface="Arial"/>
              <a:buChar char="●"/>
            </a:pPr>
            <a:r>
              <a:rPr lang="en-US"/>
              <a:t>Histogram</a:t>
            </a:r>
          </a:p>
          <a:p>
            <a:pPr marL="457200" indent="-336550">
              <a:lnSpc>
                <a:spcPct val="120000"/>
              </a:lnSpc>
              <a:buSzPts val="1700"/>
              <a:buFont typeface="Arial"/>
              <a:buChar char="●"/>
            </a:pPr>
            <a:r>
              <a:rPr lang="en-US"/>
              <a:t>Info - </a:t>
            </a:r>
            <a:r>
              <a:rPr lang="ru-RU"/>
              <a:t>любая нечисловая информация</a:t>
            </a:r>
          </a:p>
          <a:p>
            <a:pPr>
              <a:lnSpc>
                <a:spcPct val="120000"/>
              </a:lnSpc>
              <a:spcBef>
                <a:spcPts val="300"/>
              </a:spcBef>
              <a:buSzPts val="1700"/>
            </a:pPr>
            <a:endParaRPr lang="ru-RU"/>
          </a:p>
          <a:p>
            <a:pPr>
              <a:lnSpc>
                <a:spcPct val="120000"/>
              </a:lnSpc>
              <a:spcBef>
                <a:spcPts val="300"/>
              </a:spcBef>
              <a:buSzPts val="1700"/>
            </a:pPr>
            <a:r>
              <a:rPr lang="ru-RU"/>
              <a:t>Каждая метрика может иметь произвольные метки (</a:t>
            </a:r>
            <a:r>
              <a:rPr lang="en-US"/>
              <a:t>labels)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BD0D-91D0-004F-ACAD-B4FE6C0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модели</a:t>
            </a:r>
            <a:endParaRPr lang="en-US" dirty="0"/>
          </a:p>
        </p:txBody>
      </p:sp>
      <p:sp>
        <p:nvSpPr>
          <p:cNvPr id="3" name="Google Shape;171;p16">
            <a:extLst>
              <a:ext uri="{FF2B5EF4-FFF2-40B4-BE49-F238E27FC236}">
                <a16:creationId xmlns:a16="http://schemas.microsoft.com/office/drawing/2014/main" id="{14180DEB-C13E-114A-AEB8-2179B6AC8994}"/>
              </a:ext>
            </a:extLst>
          </p:cNvPr>
          <p:cNvSpPr txBox="1">
            <a:spLocks/>
          </p:cNvSpPr>
          <p:nvPr/>
        </p:nvSpPr>
        <p:spPr>
          <a:xfrm>
            <a:off x="500550" y="1426624"/>
            <a:ext cx="8520600" cy="265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6550">
              <a:lnSpc>
                <a:spcPct val="150000"/>
              </a:lnSpc>
              <a:spcBef>
                <a:spcPts val="300"/>
              </a:spcBef>
              <a:buSzPts val="1700"/>
              <a:buFont typeface="Arial"/>
              <a:buChar char="●"/>
            </a:pPr>
            <a:r>
              <a:rPr lang="ru-RU" dirty="0"/>
              <a:t>распределение предсказаний (для обнаружения сдвигов)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кол-во аномалий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кол-во неизвестных категорий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распределение входных признаков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распределение времени предсказания</a:t>
            </a:r>
          </a:p>
        </p:txBody>
      </p:sp>
    </p:spTree>
    <p:extLst>
      <p:ext uri="{BB962C8B-B14F-4D97-AF65-F5344CB8AC3E}">
        <p14:creationId xmlns:p14="http://schemas.microsoft.com/office/powerpoint/2010/main" val="210838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F39-6DB2-5B42-9388-9903E905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метрик</a:t>
            </a:r>
            <a:endParaRPr lang="en-US" dirty="0"/>
          </a:p>
        </p:txBody>
      </p:sp>
      <p:sp>
        <p:nvSpPr>
          <p:cNvPr id="3" name="Google Shape;177;p17">
            <a:extLst>
              <a:ext uri="{FF2B5EF4-FFF2-40B4-BE49-F238E27FC236}">
                <a16:creationId xmlns:a16="http://schemas.microsoft.com/office/drawing/2014/main" id="{2AE94E3F-B3E5-D64C-914A-628F7B47EEAE}"/>
              </a:ext>
            </a:extLst>
          </p:cNvPr>
          <p:cNvSpPr txBox="1">
            <a:spLocks/>
          </p:cNvSpPr>
          <p:nvPr/>
        </p:nvSpPr>
        <p:spPr>
          <a:xfrm>
            <a:off x="500550" y="1901958"/>
            <a:ext cx="8520600" cy="181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Создать необходимый счетчик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Обновлять данные счетчика при наступлении события</a:t>
            </a:r>
          </a:p>
          <a:p>
            <a:pPr marL="457200" indent="-336550">
              <a:lnSpc>
                <a:spcPct val="150000"/>
              </a:lnSpc>
              <a:buSzPts val="1700"/>
              <a:buFont typeface="Arial"/>
              <a:buChar char="●"/>
            </a:pPr>
            <a:r>
              <a:rPr lang="ru-RU" dirty="0"/>
              <a:t>Настроить </a:t>
            </a:r>
            <a:r>
              <a:rPr lang="ru-RU" dirty="0" err="1"/>
              <a:t>дашборд</a:t>
            </a:r>
            <a:r>
              <a:rPr lang="ru-RU" dirty="0"/>
              <a:t> в </a:t>
            </a:r>
            <a:r>
              <a:rPr lang="en-US" dirty="0"/>
              <a:t>Grafana</a:t>
            </a:r>
          </a:p>
          <a:p>
            <a:pPr>
              <a:lnSpc>
                <a:spcPct val="120000"/>
              </a:lnSpc>
              <a:spcBef>
                <a:spcPts val="300"/>
              </a:spcBef>
              <a:buSzPts val="17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704" name="Google Shape;704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10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6" name="Google Shape;706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47459-09E5-7D4A-9A6A-3DA1DD47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7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AF64A-90C9-FF44-A28B-5B0C696F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3E303-28B7-D246-A7D8-5217AF7E098A}"/>
              </a:ext>
            </a:extLst>
          </p:cNvPr>
          <p:cNvSpPr txBox="1"/>
          <p:nvPr/>
        </p:nvSpPr>
        <p:spPr>
          <a:xfrm>
            <a:off x="500550" y="1224366"/>
            <a:ext cx="8391837" cy="31700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/>
              <a:t>Helm</a:t>
            </a:r>
            <a:endParaRPr lang="en-US" sz="16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Helm charts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3"/>
              </a:rPr>
              <a:t>Основы работы с </a:t>
            </a:r>
            <a:r>
              <a:rPr lang="en-US" dirty="0">
                <a:hlinkClick r:id="rId3"/>
              </a:rPr>
              <a:t>Helm charts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Kubernetes </a:t>
            </a:r>
            <a:r>
              <a:rPr lang="ru-RU" dirty="0">
                <a:hlinkClick r:id="rId4"/>
              </a:rPr>
              <a:t>для начинающих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Создаем кластер </a:t>
            </a:r>
            <a:r>
              <a:rPr lang="en-US" dirty="0">
                <a:hlinkClick r:id="rId5"/>
              </a:rPr>
              <a:t>Kubernetes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6"/>
              </a:rPr>
              <a:t>Разворачиваем веб-приложение в </a:t>
            </a:r>
            <a:r>
              <a:rPr lang="en-US" dirty="0">
                <a:hlinkClick r:id="rId6"/>
              </a:rPr>
              <a:t>Kubernetes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7"/>
              </a:rPr>
              <a:t>11 полезных плагинов для </a:t>
            </a:r>
            <a:r>
              <a:rPr lang="en-US" dirty="0">
                <a:hlinkClick r:id="rId7"/>
              </a:rPr>
              <a:t>kubectl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Kubernetes: </a:t>
            </a:r>
            <a:r>
              <a:rPr lang="ru-RU" dirty="0">
                <a:hlinkClick r:id="rId8"/>
              </a:rPr>
              <a:t>шпаргалка для собеседования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dirty="0"/>
              <a:t>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9"/>
              </a:rPr>
              <a:t>Обзор </a:t>
            </a:r>
            <a:r>
              <a:rPr lang="en-US" dirty="0">
                <a:hlinkClick r:id="rId9"/>
              </a:rPr>
              <a:t>Lens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Lens — IDE </a:t>
            </a:r>
            <a:r>
              <a:rPr lang="ru-RU" dirty="0">
                <a:hlinkClick r:id="rId10"/>
              </a:rPr>
              <a:t>для </a:t>
            </a:r>
            <a:r>
              <a:rPr lang="en-US" dirty="0">
                <a:hlinkClick r:id="rId10"/>
              </a:rPr>
              <a:t>Kubernetes</a:t>
            </a:r>
            <a:endParaRPr lang="en-US" dirty="0"/>
          </a:p>
          <a:p>
            <a:r>
              <a:rPr lang="en-US" sz="1600" dirty="0"/>
              <a:t>Prometheus + Grafana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11"/>
              </a:rPr>
              <a:t>Основы мониторинга </a:t>
            </a:r>
            <a:r>
              <a:rPr lang="en-US" dirty="0">
                <a:hlinkClick r:id="rId11"/>
              </a:rPr>
              <a:t>Prometheus +</a:t>
            </a:r>
            <a:r>
              <a:rPr lang="ru-RU" dirty="0">
                <a:hlinkClick r:id="rId11"/>
              </a:rPr>
              <a:t> </a:t>
            </a:r>
            <a:r>
              <a:rPr lang="en-US" dirty="0">
                <a:hlinkClick r:id="rId11"/>
              </a:rPr>
              <a:t>Grafana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12"/>
              </a:rPr>
              <a:t>Система визуализации и мониторинга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13"/>
              </a:rPr>
              <a:t>Человеческим языком про метрики</a:t>
            </a:r>
            <a:endParaRPr lang="en-US" dirty="0"/>
          </a:p>
          <a:p>
            <a:endParaRPr lang="en-US" sz="1600" dirty="0"/>
          </a:p>
          <a:p>
            <a:r>
              <a:rPr lang="en-US" sz="1600" dirty="0"/>
              <a:t>Yandex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14"/>
              </a:rPr>
              <a:t>Как разобраться с доступами в </a:t>
            </a:r>
            <a:r>
              <a:rPr lang="en-US" dirty="0">
                <a:hlinkClick r:id="rId14"/>
              </a:rPr>
              <a:t>Yandex Cloud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en-US" sz="1600" dirty="0" err="1"/>
              <a:t>Otus</a:t>
            </a:r>
            <a:r>
              <a:rPr lang="en-US" sz="1600" dirty="0"/>
              <a:t> journal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15"/>
              </a:rPr>
              <a:t>Работа с </a:t>
            </a:r>
            <a:r>
              <a:rPr lang="en-US" dirty="0">
                <a:hlinkClick r:id="rId15"/>
              </a:rPr>
              <a:t>Kubernetes: </a:t>
            </a:r>
            <a:r>
              <a:rPr lang="ru-RU" dirty="0">
                <a:hlinkClick r:id="rId15"/>
              </a:rPr>
              <a:t>подборка актуальных статей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8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7"/>
          <p:cNvSpPr txBox="1">
            <a:spLocks noGrp="1"/>
          </p:cNvSpPr>
          <p:nvPr>
            <p:ph type="title"/>
          </p:nvPr>
        </p:nvSpPr>
        <p:spPr>
          <a:xfrm>
            <a:off x="651424" y="396394"/>
            <a:ext cx="819539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5400" dirty="0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5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DA8010-AF1A-C64D-B944-F394235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BFEE-1DB2-A547-A62E-096AA5EDF365}"/>
              </a:ext>
            </a:extLst>
          </p:cNvPr>
          <p:cNvSpPr txBox="1"/>
          <p:nvPr/>
        </p:nvSpPr>
        <p:spPr>
          <a:xfrm>
            <a:off x="500550" y="1086232"/>
            <a:ext cx="75616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Запустим кластер в </a:t>
            </a:r>
            <a:r>
              <a:rPr lang="en-US" dirty="0"/>
              <a:t>Yandex Cloud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managed-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clusters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managed-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cluster start you-cluster-name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dirty="0"/>
              <a:t>Соединимся и проверим что мы его видим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cluster-info</a:t>
            </a:r>
          </a:p>
          <a:p>
            <a:endParaRPr lang="en-US" dirty="0"/>
          </a:p>
          <a:p>
            <a:r>
              <a:rPr lang="ru-RU" dirty="0"/>
              <a:t>Подключим репозиторий и установим </a:t>
            </a:r>
            <a:r>
              <a:rPr lang="en-US" dirty="0"/>
              <a:t>Prometheus </a:t>
            </a:r>
            <a:r>
              <a:rPr lang="ru-RU" dirty="0"/>
              <a:t>и </a:t>
            </a:r>
            <a:r>
              <a:rPr lang="en-US" dirty="0"/>
              <a:t>Grafana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repo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-community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https://prometheus-community.github.io/helm-charts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helm install monitoring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-community/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Развернем сервис </a:t>
            </a:r>
            <a:r>
              <a:rPr lang="en-US" dirty="0"/>
              <a:t>titanic </a:t>
            </a:r>
            <a:r>
              <a:rPr lang="ru-RU" dirty="0"/>
              <a:t>и соберем с него метрики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k8s/monitoring-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titanic.yml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k8s/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prom_rbac.yml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/>
              <a:t>Более подробно см файл </a:t>
            </a:r>
            <a:r>
              <a:rPr lang="en-US" i="1" dirty="0" err="1"/>
              <a:t>script.pdf</a:t>
            </a:r>
            <a:r>
              <a:rPr lang="en-US" i="1" dirty="0"/>
              <a:t>/</a:t>
            </a:r>
            <a:r>
              <a:rPr lang="en-US" i="1" dirty="0" err="1"/>
              <a:t>script.md</a:t>
            </a:r>
            <a:r>
              <a:rPr lang="en-US" i="1" dirty="0"/>
              <a:t> </a:t>
            </a:r>
            <a:r>
              <a:rPr lang="ru-RU" i="1" dirty="0"/>
              <a:t>в материалах урока.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352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2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3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endParaRPr dirty="0"/>
          </a:p>
        </p:txBody>
      </p:sp>
      <p:sp>
        <p:nvSpPr>
          <p:cNvPr id="749" name="Google Shape;749;p113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750" name="Google Shape;750;p113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;p48">
            <a:extLst>
              <a:ext uri="{FF2B5EF4-FFF2-40B4-BE49-F238E27FC236}">
                <a16:creationId xmlns:a16="http://schemas.microsoft.com/office/drawing/2014/main" id="{4086B244-0D79-564B-9701-EFD1FDA130F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42A9C4-D4D4-8C44-88E9-4EE093D69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Google Shape;208;p48">
            <a:extLst>
              <a:ext uri="{FF2B5EF4-FFF2-40B4-BE49-F238E27FC236}">
                <a16:creationId xmlns:a16="http://schemas.microsoft.com/office/drawing/2014/main" id="{9C472D46-57DE-3346-8C23-7FDA53A246FD}"/>
              </a:ext>
            </a:extLst>
          </p:cNvPr>
          <p:cNvSpPr txBox="1">
            <a:spLocks/>
          </p:cNvSpPr>
          <p:nvPr/>
        </p:nvSpPr>
        <p:spPr>
          <a:xfrm>
            <a:off x="500550" y="1454436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Font typeface="Roboto"/>
              <a:buNone/>
              <a:defRPr sz="23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/>
              <a:t>27.04 </a:t>
            </a:r>
            <a:r>
              <a:rPr lang="en-US" dirty="0"/>
              <a:t>- </a:t>
            </a:r>
            <a:r>
              <a:rPr lang="ru-RU" dirty="0"/>
              <a:t>Поиск отклонений и сдвигов в данных/</a:t>
            </a:r>
            <a:r>
              <a:rPr lang="en-US" dirty="0" err="1"/>
              <a:t>MLOps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k8s</a:t>
            </a:r>
            <a:endParaRPr lang="ru-RU" dirty="0"/>
          </a:p>
        </p:txBody>
      </p:sp>
      <p:sp>
        <p:nvSpPr>
          <p:cNvPr id="11" name="Google Shape;209;p48">
            <a:extLst>
              <a:ext uri="{FF2B5EF4-FFF2-40B4-BE49-F238E27FC236}">
                <a16:creationId xmlns:a16="http://schemas.microsoft.com/office/drawing/2014/main" id="{05BE3577-3C7D-6A4A-9D22-01A0FF5B385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/>
            <a:r>
              <a:rPr lang="ru-RU" sz="1150" b="1" dirty="0"/>
              <a:t>Руководитель курсов: </a:t>
            </a:r>
            <a:r>
              <a:rPr lang="en-US" sz="1150" b="1" dirty="0"/>
              <a:t>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br>
              <a:rPr lang="en-US" dirty="0"/>
            </a:br>
            <a:r>
              <a:rPr lang="ru-RU" sz="2400" dirty="0"/>
              <a:t>Инструменты и метрики. </a:t>
            </a:r>
            <a:r>
              <a:rPr lang="en-US" sz="2400" dirty="0"/>
              <a:t>Prometheus.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ABBDF15B-866B-E64C-AF21-19F358C4E05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/>
            <a:r>
              <a:rPr lang="ru-RU" sz="1150" b="1" dirty="0"/>
              <a:t>Руководитель курсов: </a:t>
            </a:r>
            <a:r>
              <a:rPr lang="en-US" sz="1150" b="1" dirty="0"/>
              <a:t>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3200" b="1"/>
              <a:t>Правила вебинара</a:t>
            </a:r>
            <a:endParaRPr sz="3200" b="1"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650" y="2171509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654524" y="2049300"/>
            <a:ext cx="2917475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</a:t>
            </a:r>
            <a:r>
              <a:rPr lang="ru-RU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обсуждаем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lang="en-US"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# OTUS ML Ops-2023-11</a:t>
            </a:r>
            <a:endParaRPr sz="15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Карта курса</a:t>
            </a:r>
            <a:endParaRPr dirty="0"/>
          </a:p>
        </p:txBody>
      </p:sp>
      <p:sp>
        <p:nvSpPr>
          <p:cNvPr id="179" name="Google Shape;179;p34"/>
          <p:cNvSpPr/>
          <p:nvPr/>
        </p:nvSpPr>
        <p:spPr>
          <a:xfrm>
            <a:off x="3142495" y="746824"/>
            <a:ext cx="2473200" cy="5793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Процессы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1236998" y="1668154"/>
            <a:ext cx="2203200" cy="5793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Инфраструктура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5166456" y="2471705"/>
            <a:ext cx="2970600" cy="5793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Моделирование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5541985" y="1664080"/>
            <a:ext cx="2473200" cy="5793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Подготовка данных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183" name="Google Shape;183;p34"/>
          <p:cNvCxnSpPr>
            <a:cxnSpLocks/>
            <a:stCxn id="179" idx="1"/>
            <a:endCxn id="180" idx="0"/>
          </p:cNvCxnSpPr>
          <p:nvPr/>
        </p:nvCxnSpPr>
        <p:spPr>
          <a:xfrm rot="10800000" flipV="1">
            <a:off x="2338599" y="1036474"/>
            <a:ext cx="803897" cy="63168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5" name="Google Shape;185;p34"/>
          <p:cNvSpPr/>
          <p:nvPr/>
        </p:nvSpPr>
        <p:spPr>
          <a:xfrm>
            <a:off x="654006" y="2471705"/>
            <a:ext cx="3083700" cy="5793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Валидация</a:t>
            </a:r>
          </a:p>
        </p:txBody>
      </p:sp>
      <p:cxnSp>
        <p:nvCxnSpPr>
          <p:cNvPr id="186" name="Google Shape;186;p34"/>
          <p:cNvCxnSpPr>
            <a:cxnSpLocks/>
            <a:stCxn id="180" idx="3"/>
            <a:endCxn id="182" idx="1"/>
          </p:cNvCxnSpPr>
          <p:nvPr/>
        </p:nvCxnSpPr>
        <p:spPr>
          <a:xfrm flipV="1">
            <a:off x="3440198" y="1953730"/>
            <a:ext cx="2101787" cy="40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34"/>
          <p:cNvCxnSpPr>
            <a:cxnSpLocks/>
            <a:stCxn id="182" idx="3"/>
            <a:endCxn id="181" idx="3"/>
          </p:cNvCxnSpPr>
          <p:nvPr/>
        </p:nvCxnSpPr>
        <p:spPr>
          <a:xfrm>
            <a:off x="8015185" y="1953730"/>
            <a:ext cx="121871" cy="807625"/>
          </a:xfrm>
          <a:prstGeom prst="curvedConnector3">
            <a:avLst>
              <a:gd name="adj1" fmla="val 28757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34"/>
          <p:cNvCxnSpPr>
            <a:cxnSpLocks/>
            <a:stCxn id="181" idx="1"/>
            <a:endCxn id="185" idx="3"/>
          </p:cNvCxnSpPr>
          <p:nvPr/>
        </p:nvCxnSpPr>
        <p:spPr>
          <a:xfrm rot="10800000">
            <a:off x="3737706" y="2761355"/>
            <a:ext cx="1428750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9" name="Google Shape;189;p34"/>
          <p:cNvSpPr/>
          <p:nvPr/>
        </p:nvSpPr>
        <p:spPr>
          <a:xfrm>
            <a:off x="705553" y="3376610"/>
            <a:ext cx="3083700" cy="5793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Развертывание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32" name="Google Shape;189;p34">
            <a:extLst>
              <a:ext uri="{FF2B5EF4-FFF2-40B4-BE49-F238E27FC236}">
                <a16:creationId xmlns:a16="http://schemas.microsoft.com/office/drawing/2014/main" id="{52C99CEE-600A-4040-873A-1F7CC7ABFF8F}"/>
              </a:ext>
            </a:extLst>
          </p:cNvPr>
          <p:cNvSpPr/>
          <p:nvPr/>
        </p:nvSpPr>
        <p:spPr>
          <a:xfrm>
            <a:off x="5109906" y="3365815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Мониторинг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34" name="Google Shape;189;p34">
            <a:extLst>
              <a:ext uri="{FF2B5EF4-FFF2-40B4-BE49-F238E27FC236}">
                <a16:creationId xmlns:a16="http://schemas.microsoft.com/office/drawing/2014/main" id="{1205F190-94C2-4A4C-B9ED-91A1F73E4D34}"/>
              </a:ext>
            </a:extLst>
          </p:cNvPr>
          <p:cNvSpPr/>
          <p:nvPr/>
        </p:nvSpPr>
        <p:spPr>
          <a:xfrm>
            <a:off x="2949241" y="4223417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Курсовой проект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" name="Google Shape;188;p34">
            <a:extLst>
              <a:ext uri="{FF2B5EF4-FFF2-40B4-BE49-F238E27FC236}">
                <a16:creationId xmlns:a16="http://schemas.microsoft.com/office/drawing/2014/main" id="{EB8517B5-119A-7442-825D-C15261576413}"/>
              </a:ext>
            </a:extLst>
          </p:cNvPr>
          <p:cNvCxnSpPr>
            <a:cxnSpLocks/>
            <a:stCxn id="189" idx="1"/>
            <a:endCxn id="185" idx="1"/>
          </p:cNvCxnSpPr>
          <p:nvPr/>
        </p:nvCxnSpPr>
        <p:spPr>
          <a:xfrm rot="10800000">
            <a:off x="654007" y="2761356"/>
            <a:ext cx="51547" cy="904905"/>
          </a:xfrm>
          <a:prstGeom prst="curvedConnector3">
            <a:avLst>
              <a:gd name="adj1" fmla="val 54347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8" name="Google Shape;188;p34">
            <a:extLst>
              <a:ext uri="{FF2B5EF4-FFF2-40B4-BE49-F238E27FC236}">
                <a16:creationId xmlns:a16="http://schemas.microsoft.com/office/drawing/2014/main" id="{F7B38074-28CA-DC44-8191-7A278B3DB050}"/>
              </a:ext>
            </a:extLst>
          </p:cNvPr>
          <p:cNvCxnSpPr>
            <a:cxnSpLocks/>
            <a:stCxn id="32" idx="1"/>
            <a:endCxn id="189" idx="3"/>
          </p:cNvCxnSpPr>
          <p:nvPr/>
        </p:nvCxnSpPr>
        <p:spPr>
          <a:xfrm rot="10800000" flipV="1">
            <a:off x="3789254" y="3655464"/>
            <a:ext cx="1320653" cy="1079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" name="Google Shape;188;p34">
            <a:extLst>
              <a:ext uri="{FF2B5EF4-FFF2-40B4-BE49-F238E27FC236}">
                <a16:creationId xmlns:a16="http://schemas.microsoft.com/office/drawing/2014/main" id="{A0B9D976-E244-BA43-8D84-FDEB5907DADF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rot="5400000">
            <a:off x="6058373" y="3919684"/>
            <a:ext cx="567952" cy="618815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1227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71;p44">
            <a:extLst>
              <a:ext uri="{FF2B5EF4-FFF2-40B4-BE49-F238E27FC236}">
                <a16:creationId xmlns:a16="http://schemas.microsoft.com/office/drawing/2014/main" id="{97290346-692E-064C-8312-9A26736D095B}"/>
              </a:ext>
            </a:extLst>
          </p:cNvPr>
          <p:cNvSpPr/>
          <p:nvPr/>
        </p:nvSpPr>
        <p:spPr>
          <a:xfrm>
            <a:off x="2226713" y="36601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Google Sans"/>
                <a:sym typeface="Roboto"/>
              </a:rPr>
              <a:t>Разбор ДЗ</a:t>
            </a:r>
            <a:endParaRPr sz="12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модуля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612467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  <a:sym typeface="Roboto"/>
              </a:rPr>
              <a:t>Мониторинг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2093043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22479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Google Sans"/>
                <a:sym typeface="Roboto"/>
              </a:rPr>
              <a:t>Инструменты и метрики</a:t>
            </a:r>
            <a:r>
              <a:rPr lang="ru-RU" sz="1200">
                <a:solidFill>
                  <a:srgbClr val="1F1F1F"/>
                </a:solidFill>
                <a:latin typeface="Google Sans"/>
                <a:sym typeface="Roboto"/>
              </a:rPr>
              <a:t>. </a:t>
            </a:r>
            <a:r>
              <a:rPr lang="en-US" sz="1200" dirty="0">
                <a:solidFill>
                  <a:srgbClr val="1F1F1F"/>
                </a:solidFill>
                <a:latin typeface="Google Sans"/>
                <a:sym typeface="Roboto"/>
              </a:rPr>
              <a:t>Prometheus</a:t>
            </a:r>
            <a:endParaRPr sz="12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61540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Google Sans"/>
                <a:sym typeface="Roboto"/>
              </a:rPr>
              <a:t>Поиск отклонений и сдвигов в данных/</a:t>
            </a:r>
            <a:r>
              <a:rPr lang="en-US" sz="1200" dirty="0" err="1">
                <a:solidFill>
                  <a:srgbClr val="1F1F1F"/>
                </a:solidFill>
                <a:latin typeface="Google Sans"/>
                <a:sym typeface="Roboto"/>
              </a:rPr>
              <a:t>MLOps</a:t>
            </a:r>
            <a:r>
              <a:rPr lang="en-US" sz="1200" dirty="0">
                <a:solidFill>
                  <a:srgbClr val="1F1F1F"/>
                </a:solidFill>
                <a:latin typeface="Google Sans"/>
                <a:sym typeface="Roboto"/>
              </a:rPr>
              <a:t> </a:t>
            </a:r>
            <a:r>
              <a:rPr lang="ru-RU" sz="1200" dirty="0">
                <a:solidFill>
                  <a:srgbClr val="1F1F1F"/>
                </a:solidFill>
                <a:latin typeface="Google Sans"/>
                <a:sym typeface="Roboto"/>
              </a:rPr>
              <a:t>в </a:t>
            </a:r>
            <a:r>
              <a:rPr lang="en-US" sz="1200" dirty="0">
                <a:solidFill>
                  <a:srgbClr val="1F1F1F"/>
                </a:solidFill>
                <a:latin typeface="Google Sans"/>
                <a:sym typeface="Roboto"/>
              </a:rPr>
              <a:t>k8s</a:t>
            </a:r>
          </a:p>
        </p:txBody>
      </p:sp>
      <p:sp>
        <p:nvSpPr>
          <p:cNvPr id="15" name="Google Shape;271;p44">
            <a:extLst>
              <a:ext uri="{FF2B5EF4-FFF2-40B4-BE49-F238E27FC236}">
                <a16:creationId xmlns:a16="http://schemas.microsoft.com/office/drawing/2014/main" id="{55C6BCEC-9B97-6546-93F2-CDA7BE006328}"/>
              </a:ext>
            </a:extLst>
          </p:cNvPr>
          <p:cNvSpPr/>
          <p:nvPr/>
        </p:nvSpPr>
        <p:spPr>
          <a:xfrm>
            <a:off x="2226713" y="3137769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Google Sans"/>
                <a:sym typeface="Roboto"/>
              </a:rPr>
              <a:t>Построение обратной петли</a:t>
            </a:r>
            <a:endParaRPr sz="12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21833" y="41824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 err="1">
                <a:solidFill>
                  <a:srgbClr val="1F1F1F"/>
                </a:solidFill>
                <a:latin typeface="Google Sans"/>
                <a:sym typeface="Roboto"/>
              </a:rPr>
              <a:t>Алертинг</a:t>
            </a:r>
            <a:endParaRPr sz="12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713086" y="1777416"/>
            <a:ext cx="607324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stCxn id="271" idx="2"/>
            <a:endCxn id="13" idx="1"/>
          </p:cNvCxnSpPr>
          <p:nvPr/>
        </p:nvCxnSpPr>
        <p:spPr>
          <a:xfrm rot="16200000" flipH="1">
            <a:off x="1451905" y="2038597"/>
            <a:ext cx="1129687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09552CD-5AFB-3C41-BD1B-73124950E9F0}"/>
              </a:ext>
            </a:extLst>
          </p:cNvPr>
          <p:cNvCxnSpPr>
            <a:stCxn id="271" idx="2"/>
            <a:endCxn id="15" idx="1"/>
          </p:cNvCxnSpPr>
          <p:nvPr/>
        </p:nvCxnSpPr>
        <p:spPr>
          <a:xfrm rot="16200000" flipH="1">
            <a:off x="1190723" y="2299779"/>
            <a:ext cx="1652050" cy="4199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stCxn id="271" idx="2"/>
            <a:endCxn id="16" idx="1"/>
          </p:cNvCxnSpPr>
          <p:nvPr/>
        </p:nvCxnSpPr>
        <p:spPr>
          <a:xfrm rot="16200000" flipH="1">
            <a:off x="665921" y="2824581"/>
            <a:ext cx="2696775" cy="4150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8300"/>
              </p:ext>
            </p:extLst>
          </p:nvPr>
        </p:nvGraphicFramePr>
        <p:xfrm>
          <a:off x="5097951" y="549114"/>
          <a:ext cx="2484727" cy="304800"/>
        </p:xfrm>
        <a:graphic>
          <a:graphicData uri="http://schemas.openxmlformats.org/drawingml/2006/table">
            <a:tbl>
              <a:tblPr firstRow="1" bandRow="1"/>
              <a:tblGrid>
                <a:gridCol w="354961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54961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54961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54961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54961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  <a:gridCol w="354961">
                  <a:extLst>
                    <a:ext uri="{9D8B030D-6E8A-4147-A177-3AD203B41FA5}">
                      <a16:colId xmlns:a16="http://schemas.microsoft.com/office/drawing/2014/main" val="3533516223"/>
                    </a:ext>
                  </a:extLst>
                </a:gridCol>
                <a:gridCol w="354961">
                  <a:extLst>
                    <a:ext uri="{9D8B030D-6E8A-4147-A177-3AD203B41FA5}">
                      <a16:colId xmlns:a16="http://schemas.microsoft.com/office/drawing/2014/main" val="1731136109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pic>
        <p:nvPicPr>
          <p:cNvPr id="34" name="Google Shape;225;p40">
            <a:extLst>
              <a:ext uri="{FF2B5EF4-FFF2-40B4-BE49-F238E27FC236}">
                <a16:creationId xmlns:a16="http://schemas.microsoft.com/office/drawing/2014/main" id="{B01DA89D-798E-854C-BF8E-15096ED7EB62}"/>
              </a:ext>
            </a:extLst>
          </p:cNvPr>
          <p:cNvPicPr preferRelativeResize="0"/>
          <p:nvPr/>
        </p:nvPicPr>
        <p:blipFill>
          <a:blip r:embed="rId3"/>
          <a:srcRect t="10511" b="10511"/>
          <a:stretch/>
        </p:blipFill>
        <p:spPr>
          <a:xfrm>
            <a:off x="683041" y="2024387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" name="Google Shape;225;p40">
            <a:extLst>
              <a:ext uri="{FF2B5EF4-FFF2-40B4-BE49-F238E27FC236}">
                <a16:creationId xmlns:a16="http://schemas.microsoft.com/office/drawing/2014/main" id="{D02DB568-53FD-254F-9422-1CE939A88CE5}"/>
              </a:ext>
            </a:extLst>
          </p:cNvPr>
          <p:cNvPicPr preferRelativeResize="0"/>
          <p:nvPr/>
        </p:nvPicPr>
        <p:blipFill>
          <a:blip r:embed="rId3"/>
          <a:srcRect t="10511" b="10511"/>
          <a:stretch/>
        </p:blipFill>
        <p:spPr>
          <a:xfrm>
            <a:off x="683041" y="3084429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8" name="Google Shape;234;p40">
            <a:extLst>
              <a:ext uri="{FF2B5EF4-FFF2-40B4-BE49-F238E27FC236}">
                <a16:creationId xmlns:a16="http://schemas.microsoft.com/office/drawing/2014/main" id="{A95012D4-9C1E-1A4E-B05B-DC3498710C55}"/>
              </a:ext>
            </a:extLst>
          </p:cNvPr>
          <p:cNvPicPr preferRelativeResize="0"/>
          <p:nvPr/>
        </p:nvPicPr>
        <p:blipFill>
          <a:blip r:embed="rId3"/>
          <a:srcRect t="10047" b="10047"/>
          <a:stretch/>
        </p:blipFill>
        <p:spPr>
          <a:xfrm>
            <a:off x="687921" y="2559554"/>
            <a:ext cx="415050" cy="39600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" name="Google Shape;231;p40">
            <a:extLst>
              <a:ext uri="{FF2B5EF4-FFF2-40B4-BE49-F238E27FC236}">
                <a16:creationId xmlns:a16="http://schemas.microsoft.com/office/drawing/2014/main" id="{C79E0705-4C11-6D4A-B6B0-568F2D5F94CA}"/>
              </a:ext>
            </a:extLst>
          </p:cNvPr>
          <p:cNvPicPr preferRelativeResize="0"/>
          <p:nvPr/>
        </p:nvPicPr>
        <p:blipFill>
          <a:blip r:embed="rId4"/>
          <a:srcRect t="10494" b="10494"/>
          <a:stretch/>
        </p:blipFill>
        <p:spPr>
          <a:xfrm>
            <a:off x="683041" y="4124129"/>
            <a:ext cx="415050" cy="39600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D10E68-0ACB-6348-82B0-9441EA33A550}"/>
              </a:ext>
            </a:extLst>
          </p:cNvPr>
          <p:cNvSpPr txBox="1"/>
          <p:nvPr/>
        </p:nvSpPr>
        <p:spPr>
          <a:xfrm>
            <a:off x="1154981" y="211775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23.</a:t>
            </a:r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4 -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23EE-4138-B744-B9DC-1258510E269A}"/>
              </a:ext>
            </a:extLst>
          </p:cNvPr>
          <p:cNvSpPr txBox="1"/>
          <p:nvPr/>
        </p:nvSpPr>
        <p:spPr>
          <a:xfrm>
            <a:off x="1154981" y="265006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27.</a:t>
            </a:r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4 -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3D3746-CD87-3841-9A96-88D1CB270FCA}"/>
              </a:ext>
            </a:extLst>
          </p:cNvPr>
          <p:cNvSpPr txBox="1"/>
          <p:nvPr/>
        </p:nvSpPr>
        <p:spPr>
          <a:xfrm>
            <a:off x="1159189" y="3177798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2.</a:t>
            </a:r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5 -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07B95-E4F8-254C-871B-1199DFE83B1E}"/>
              </a:ext>
            </a:extLst>
          </p:cNvPr>
          <p:cNvSpPr txBox="1"/>
          <p:nvPr/>
        </p:nvSpPr>
        <p:spPr>
          <a:xfrm>
            <a:off x="1144691" y="421464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kayaTelivigala" pitchFamily="2" charset="77"/>
                <a:cs typeface="AkayaTelivigala" pitchFamily="2" charset="77"/>
              </a:rPr>
              <a:t>07.</a:t>
            </a:r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5 -</a:t>
            </a:r>
          </a:p>
        </p:txBody>
      </p:sp>
      <p:pic>
        <p:nvPicPr>
          <p:cNvPr id="31" name="Google Shape;530;p82">
            <a:extLst>
              <a:ext uri="{FF2B5EF4-FFF2-40B4-BE49-F238E27FC236}">
                <a16:creationId xmlns:a16="http://schemas.microsoft.com/office/drawing/2014/main" id="{6A3C3A01-8FA9-5044-B844-67B828B9AE3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12037" y="4214640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2543060-81DC-D14A-972C-E308D4DE77DE}"/>
              </a:ext>
            </a:extLst>
          </p:cNvPr>
          <p:cNvSpPr txBox="1"/>
          <p:nvPr/>
        </p:nvSpPr>
        <p:spPr>
          <a:xfrm rot="20748746">
            <a:off x="7539933" y="41585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33" name="Google Shape;225;p40">
            <a:extLst>
              <a:ext uri="{FF2B5EF4-FFF2-40B4-BE49-F238E27FC236}">
                <a16:creationId xmlns:a16="http://schemas.microsoft.com/office/drawing/2014/main" id="{4B31EA49-DC7D-3F43-B6B4-82B3DA66C984}"/>
              </a:ext>
            </a:extLst>
          </p:cNvPr>
          <p:cNvPicPr preferRelativeResize="0"/>
          <p:nvPr/>
        </p:nvPicPr>
        <p:blipFill>
          <a:blip r:embed="rId6"/>
          <a:srcRect t="6408" b="6408"/>
          <a:stretch/>
        </p:blipFill>
        <p:spPr>
          <a:xfrm>
            <a:off x="4297654" y="1192794"/>
            <a:ext cx="419930" cy="3960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3155C-8D9E-FA46-B8F0-4066C48C83CF}"/>
              </a:ext>
            </a:extLst>
          </p:cNvPr>
          <p:cNvSpPr txBox="1"/>
          <p:nvPr/>
        </p:nvSpPr>
        <p:spPr>
          <a:xfrm>
            <a:off x="4717584" y="1127417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Игорь</a:t>
            </a:r>
            <a:br>
              <a:rPr lang="ru-RU" dirty="0"/>
            </a:br>
            <a:r>
              <a:rPr lang="ru-RU" dirty="0"/>
              <a:t>Стурейко</a:t>
            </a:r>
            <a:endParaRPr lang="en-US" dirty="0"/>
          </a:p>
        </p:txBody>
      </p:sp>
      <p:pic>
        <p:nvPicPr>
          <p:cNvPr id="25" name="Google Shape;231;p40">
            <a:extLst>
              <a:ext uri="{FF2B5EF4-FFF2-40B4-BE49-F238E27FC236}">
                <a16:creationId xmlns:a16="http://schemas.microsoft.com/office/drawing/2014/main" id="{E76A625E-3AAF-0449-8CB1-BF347E75A486}"/>
              </a:ext>
            </a:extLst>
          </p:cNvPr>
          <p:cNvPicPr preferRelativeResize="0"/>
          <p:nvPr/>
        </p:nvPicPr>
        <p:blipFill>
          <a:blip r:embed="rId4"/>
          <a:srcRect t="10494" b="10494"/>
          <a:stretch/>
        </p:blipFill>
        <p:spPr>
          <a:xfrm>
            <a:off x="5893714" y="1192794"/>
            <a:ext cx="415050" cy="39600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F20C2D-DB3B-4542-AC72-5ED1297EB6DD}"/>
              </a:ext>
            </a:extLst>
          </p:cNvPr>
          <p:cNvSpPr txBox="1"/>
          <p:nvPr/>
        </p:nvSpPr>
        <p:spPr>
          <a:xfrm>
            <a:off x="6387504" y="1121794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Николай</a:t>
            </a:r>
            <a:br>
              <a:rPr lang="ru-RU" dirty="0"/>
            </a:br>
            <a:r>
              <a:rPr lang="ru-RU" dirty="0"/>
              <a:t>Осипов</a:t>
            </a:r>
            <a:endParaRPr lang="en-US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1928F25-2C26-E840-9F20-E19ED35181CF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1184344" y="2815763"/>
            <a:ext cx="1664808" cy="419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oogle Shape;225;p40">
            <a:extLst>
              <a:ext uri="{FF2B5EF4-FFF2-40B4-BE49-F238E27FC236}">
                <a16:creationId xmlns:a16="http://schemas.microsoft.com/office/drawing/2014/main" id="{E341C731-0B4F-C84C-AE42-03B844744711}"/>
              </a:ext>
            </a:extLst>
          </p:cNvPr>
          <p:cNvPicPr preferRelativeResize="0"/>
          <p:nvPr/>
        </p:nvPicPr>
        <p:blipFill>
          <a:blip r:embed="rId3"/>
          <a:srcRect t="10511" b="10511"/>
          <a:stretch/>
        </p:blipFill>
        <p:spPr>
          <a:xfrm>
            <a:off x="683041" y="3594034"/>
            <a:ext cx="419930" cy="3960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7366420-8556-4B48-B5BE-90FC05422A20}"/>
              </a:ext>
            </a:extLst>
          </p:cNvPr>
          <p:cNvSpPr txBox="1"/>
          <p:nvPr/>
        </p:nvSpPr>
        <p:spPr>
          <a:xfrm>
            <a:off x="1159189" y="368740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3.</a:t>
            </a:r>
            <a:r>
              <a:rPr lang="ru-RU" dirty="0">
                <a:latin typeface="AkayaTelivigala" pitchFamily="2" charset="77"/>
                <a:cs typeface="AkayaTelivigala" pitchFamily="2" charset="77"/>
              </a:rPr>
              <a:t>0</a:t>
            </a:r>
            <a:r>
              <a:rPr lang="en-US" dirty="0">
                <a:latin typeface="AkayaTelivigala" pitchFamily="2" charset="77"/>
                <a:cs typeface="AkayaTelivigala" pitchFamily="2" charset="77"/>
              </a:rPr>
              <a:t>5 -</a:t>
            </a:r>
          </a:p>
        </p:txBody>
      </p:sp>
    </p:spTree>
    <p:extLst>
      <p:ext uri="{BB962C8B-B14F-4D97-AF65-F5344CB8AC3E}">
        <p14:creationId xmlns:p14="http://schemas.microsoft.com/office/powerpoint/2010/main" val="241606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Маршрут </a:t>
            </a:r>
            <a:r>
              <a:rPr lang="ru-RU" dirty="0" err="1"/>
              <a:t>вебинара</a:t>
            </a:r>
            <a:endParaRPr dirty="0"/>
          </a:p>
        </p:txBody>
      </p:sp>
      <p:sp>
        <p:nvSpPr>
          <p:cNvPr id="241" name="Google Shape;241;p37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Мотивация</a:t>
            </a:r>
            <a:endParaRPr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786524" y="354301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Метрики модели</a:t>
            </a:r>
          </a:p>
        </p:txBody>
      </p:sp>
      <p:sp>
        <p:nvSpPr>
          <p:cNvPr id="243" name="Google Shape;243;p37"/>
          <p:cNvSpPr/>
          <p:nvPr/>
        </p:nvSpPr>
        <p:spPr>
          <a:xfrm>
            <a:off x="786524" y="432218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>
              <a:buSzPts val="1600"/>
            </a:pPr>
            <a:r>
              <a:rPr lang="ru-RU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</a:p>
        </p:txBody>
      </p:sp>
      <p:sp>
        <p:nvSpPr>
          <p:cNvPr id="244" name="Google Shape;244;p37"/>
          <p:cNvSpPr/>
          <p:nvPr/>
        </p:nvSpPr>
        <p:spPr>
          <a:xfrm>
            <a:off x="792874" y="198468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Prometheus </a:t>
            </a:r>
            <a:r>
              <a:rPr lang="ru-RU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k8s</a:t>
            </a:r>
            <a:endParaRPr sz="1400" b="0" i="0" u="none" strike="noStrike" cap="none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44;p37">
            <a:extLst>
              <a:ext uri="{FF2B5EF4-FFF2-40B4-BE49-F238E27FC236}">
                <a16:creationId xmlns:a16="http://schemas.microsoft.com/office/drawing/2014/main" id="{D4AAFEF9-484D-CB49-9394-A6E1EE7A728B}"/>
              </a:ext>
            </a:extLst>
          </p:cNvPr>
          <p:cNvSpPr/>
          <p:nvPr/>
        </p:nvSpPr>
        <p:spPr>
          <a:xfrm>
            <a:off x="799225" y="276385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Метрики</a:t>
            </a:r>
            <a:r>
              <a:rPr lang="en-US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b="0" i="0" u="none" strike="noStrike" cap="none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сервиса</a:t>
            </a:r>
            <a:endParaRPr sz="1400" b="0" i="0" u="none" strike="noStrike" cap="none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251;p37">
            <a:extLst>
              <a:ext uri="{FF2B5EF4-FFF2-40B4-BE49-F238E27FC236}">
                <a16:creationId xmlns:a16="http://schemas.microsoft.com/office/drawing/2014/main" id="{7B6CD010-F979-3045-BA4E-6D37DE20CBA3}"/>
              </a:ext>
            </a:extLst>
          </p:cNvPr>
          <p:cNvCxnSpPr>
            <a:cxnSpLocks/>
            <a:stCxn id="242" idx="1"/>
            <a:endCxn id="243" idx="1"/>
          </p:cNvCxnSpPr>
          <p:nvPr/>
        </p:nvCxnSpPr>
        <p:spPr>
          <a:xfrm rot="10800000" flipV="1">
            <a:off x="786524" y="3731116"/>
            <a:ext cx="12700" cy="77916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" name="Google Shape;251;p37">
            <a:extLst>
              <a:ext uri="{FF2B5EF4-FFF2-40B4-BE49-F238E27FC236}">
                <a16:creationId xmlns:a16="http://schemas.microsoft.com/office/drawing/2014/main" id="{C7CECD3F-7C7A-0C41-9462-8A4F1E7A4EC0}"/>
              </a:ext>
            </a:extLst>
          </p:cNvPr>
          <p:cNvCxnSpPr>
            <a:cxnSpLocks/>
            <a:stCxn id="17" idx="1"/>
            <a:endCxn id="242" idx="1"/>
          </p:cNvCxnSpPr>
          <p:nvPr/>
        </p:nvCxnSpPr>
        <p:spPr>
          <a:xfrm rot="10800000" flipV="1">
            <a:off x="786525" y="2951953"/>
            <a:ext cx="12701" cy="779164"/>
          </a:xfrm>
          <a:prstGeom prst="curvedConnector3">
            <a:avLst>
              <a:gd name="adj1" fmla="val 189985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0" name="Google Shape;251;p37">
            <a:extLst>
              <a:ext uri="{FF2B5EF4-FFF2-40B4-BE49-F238E27FC236}">
                <a16:creationId xmlns:a16="http://schemas.microsoft.com/office/drawing/2014/main" id="{BA3B9846-A040-C54B-A46C-DB49CA464C1B}"/>
              </a:ext>
            </a:extLst>
          </p:cNvPr>
          <p:cNvCxnSpPr>
            <a:cxnSpLocks/>
            <a:stCxn id="244" idx="1"/>
            <a:endCxn id="17" idx="1"/>
          </p:cNvCxnSpPr>
          <p:nvPr/>
        </p:nvCxnSpPr>
        <p:spPr>
          <a:xfrm rot="10800000" flipH="1" flipV="1">
            <a:off x="792873" y="2172789"/>
            <a:ext cx="6351" cy="779164"/>
          </a:xfrm>
          <a:prstGeom prst="curvedConnector3">
            <a:avLst>
              <a:gd name="adj1" fmla="val -359943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" name="Google Shape;251;p37">
            <a:extLst>
              <a:ext uri="{FF2B5EF4-FFF2-40B4-BE49-F238E27FC236}">
                <a16:creationId xmlns:a16="http://schemas.microsoft.com/office/drawing/2014/main" id="{9E0304BD-7386-A943-A1FA-0F6E0449EEEA}"/>
              </a:ext>
            </a:extLst>
          </p:cNvPr>
          <p:cNvCxnSpPr>
            <a:cxnSpLocks/>
            <a:stCxn id="241" idx="1"/>
            <a:endCxn id="244" idx="1"/>
          </p:cNvCxnSpPr>
          <p:nvPr/>
        </p:nvCxnSpPr>
        <p:spPr>
          <a:xfrm rot="10800000" flipH="1" flipV="1">
            <a:off x="786524" y="1393625"/>
            <a:ext cx="6349" cy="779164"/>
          </a:xfrm>
          <a:prstGeom prst="curvedConnector3">
            <a:avLst>
              <a:gd name="adj1" fmla="val -360056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CC5A28-5D47-6F43-BBC3-B68D59AA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61" y="1017425"/>
            <a:ext cx="4225098" cy="3680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340692"/>
              </p:ext>
            </p:extLst>
          </p:nvPr>
        </p:nvGraphicFramePr>
        <p:xfrm>
          <a:off x="846750" y="1649963"/>
          <a:ext cx="7239000" cy="1382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Познакомимся с </a:t>
                      </a:r>
                      <a:r>
                        <a:rPr lang="en-US" sz="1300" dirty="0">
                          <a:sym typeface="Roboto"/>
                        </a:rPr>
                        <a:t>Prometheus – </a:t>
                      </a:r>
                      <a:r>
                        <a:rPr lang="ru-RU" sz="1300" dirty="0">
                          <a:sym typeface="Roboto"/>
                        </a:rPr>
                        <a:t>инструментом сбора метрик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Познакомимся с </a:t>
                      </a:r>
                      <a:r>
                        <a:rPr lang="en-US" sz="1300" dirty="0" err="1">
                          <a:sym typeface="Roboto"/>
                        </a:rPr>
                        <a:t>grafana</a:t>
                      </a:r>
                      <a:r>
                        <a:rPr lang="en-US" sz="1300" dirty="0">
                          <a:sym typeface="Roboto"/>
                        </a:rPr>
                        <a:t> – </a:t>
                      </a:r>
                      <a:r>
                        <a:rPr lang="ru-RU" sz="1300" dirty="0">
                          <a:sym typeface="Roboto"/>
                        </a:rPr>
                        <a:t>инструментом отображения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Поймем как добавить сбор собственных метрик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1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Познакомимся какие метрики можно собирать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075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601826204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Контролировать работу кластера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Собирать метрики и контролировать работу собственных моделей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686</Words>
  <Application>Microsoft Macintosh PowerPoint</Application>
  <PresentationFormat>On-screen Show (16:9)</PresentationFormat>
  <Paragraphs>196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Apple Chancery</vt:lpstr>
      <vt:lpstr>Google Sans</vt:lpstr>
      <vt:lpstr>AkayaTelivigala</vt:lpstr>
      <vt:lpstr>Roboto</vt:lpstr>
      <vt:lpstr>Светлая тема</vt:lpstr>
      <vt:lpstr>Светлая тема</vt:lpstr>
      <vt:lpstr>ML Ops Инструменты и метрики. Prometheus.</vt:lpstr>
      <vt:lpstr>Проверить, идет ли запись</vt:lpstr>
      <vt:lpstr>ML Ops Инструменты и метрики. Prometheus.</vt:lpstr>
      <vt:lpstr>Правила вебинара</vt:lpstr>
      <vt:lpstr>Карта курса</vt:lpstr>
      <vt:lpstr>Программа модуля</vt:lpstr>
      <vt:lpstr>Маршрут вебинара</vt:lpstr>
      <vt:lpstr>Цели вебинара</vt:lpstr>
      <vt:lpstr>Смысл</vt:lpstr>
      <vt:lpstr>MLOps</vt:lpstr>
      <vt:lpstr>MLOps = ML + Dev + Ops</vt:lpstr>
      <vt:lpstr>Monitoring</vt:lpstr>
      <vt:lpstr>Prometheus и k8s</vt:lpstr>
      <vt:lpstr>Prometheus</vt:lpstr>
      <vt:lpstr>Prometheus</vt:lpstr>
      <vt:lpstr>Метрики сервиса</vt:lpstr>
      <vt:lpstr>Подключение метрик FastAPI</vt:lpstr>
      <vt:lpstr>ServiceMonitor</vt:lpstr>
      <vt:lpstr>Метрики модели</vt:lpstr>
      <vt:lpstr>Библиотека prometheus_client</vt:lpstr>
      <vt:lpstr>Метрики модели</vt:lpstr>
      <vt:lpstr>Добавление метрик</vt:lpstr>
      <vt:lpstr>Вопросы?</vt:lpstr>
      <vt:lpstr>Материалы</vt:lpstr>
      <vt:lpstr>Дополнительные материалы</vt:lpstr>
      <vt:lpstr>Практика</vt:lpstr>
      <vt:lpstr>Практика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Advanced Kubernetes, контейнерная оркестрация</dc:title>
  <cp:lastModifiedBy>Стурейко Игорь Олегович</cp:lastModifiedBy>
  <cp:revision>73</cp:revision>
  <dcterms:modified xsi:type="dcterms:W3CDTF">2024-04-23T14:10:53Z</dcterms:modified>
</cp:coreProperties>
</file>