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  <p:ext uri="GoogleSlidesCustomDataVersion2">
      <go:slidesCustomData xmlns:go="http://customooxmlschemas.google.com/" r:id="rId47" roundtripDataSignature="AMtx7mim2GbEt3xTzYKr/AFfcMjNgC6l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4893CA-0EBD-4C9B-98FB-E9AD5BF45D8C}">
  <a:tblStyle styleId="{744893CA-0EBD-4C9B-98FB-E9AD5BF45D8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33"/>
        <p:guide pos="1002"/>
        <p:guide pos="17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Roboto-bold.fntdata"/><Relationship Id="rId21" Type="http://schemas.openxmlformats.org/officeDocument/2006/relationships/slide" Target="slides/slide15.xml"/><Relationship Id="rId43" Type="http://schemas.openxmlformats.org/officeDocument/2006/relationships/font" Target="fonts/Roboto-regular.fntdata"/><Relationship Id="rId24" Type="http://schemas.openxmlformats.org/officeDocument/2006/relationships/slide" Target="slides/slide18.xml"/><Relationship Id="rId46" Type="http://schemas.openxmlformats.org/officeDocument/2006/relationships/font" Target="fonts/Roboto-boldItalic.fntdata"/><Relationship Id="rId23" Type="http://schemas.openxmlformats.org/officeDocument/2006/relationships/slide" Target="slides/slide17.xml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customschemas.google.com/relationships/presentationmetadata" Target="meta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438f2a473_0_1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d438f2a47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b1daca778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b1daca7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b1daca778_0_3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b1daca77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b1daca778_0_9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b1daca77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0b1daca778_0_2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0b1daca77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b1daca778_0_4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b1daca77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b1daca778_0_4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b1daca77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b1daca778_0_2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b1daca77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b1daca778_0_5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0b1daca77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0b1daca778_0_6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0b1daca77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b1daca778_0_6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b1daca77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0b1daca778_0_8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0b1daca77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0b1daca778_0_9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0b1daca77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0b1daca778_0_7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0b1daca77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b1daca778_0_10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b1daca77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f214a253b2_0_4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2f214a253b2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d438f2a473_0_2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d438f2a47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f214a253b2_0_3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2f214a253b2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f218ce8da5_0_2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2f218ce8da5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0981c3f455_0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30981c3f45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f218ce8da5_0_3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2f218ce8da5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f214a253b2_0_4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2f214a253b2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f218ce8da5_0_3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2f218ce8da5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f214a253b2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2f214a253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f214a253b2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2f214a253b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218ce8da5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2f218ce8da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218ce8da5_0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f218ce8da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9"/>
          <p:cNvPicPr preferRelativeResize="0"/>
          <p:nvPr/>
        </p:nvPicPr>
        <p:blipFill rotWithShape="1">
          <a:blip r:embed="rId2">
            <a:alphaModFix/>
          </a:blip>
          <a:srcRect b="0" l="98" r="97" t="0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9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" name="Google Shape;12;p39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47"/>
          <p:cNvSpPr txBox="1"/>
          <p:nvPr>
            <p:ph idx="1" type="subTitle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47"/>
          <p:cNvSpPr txBox="1"/>
          <p:nvPr>
            <p:ph idx="2" type="subTitle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8"/>
          <p:cNvSpPr txBox="1"/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" name="Google Shape;55;p48"/>
          <p:cNvSpPr txBox="1"/>
          <p:nvPr>
            <p:ph idx="1" type="subTitle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56" name="Google Shape;56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115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57" name="Google Shape;5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0"/>
          <p:cNvSpPr txBox="1"/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" name="Google Shape;18;p41"/>
          <p:cNvSpPr txBox="1"/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0" name="Google Shape;20;p41"/>
          <p:cNvSpPr txBox="1"/>
          <p:nvPr>
            <p:ph idx="2" type="subTitle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1" name="Google Shape;21;p41"/>
          <p:cNvSpPr txBox="1"/>
          <p:nvPr>
            <p:ph idx="3" type="subTitle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1"/>
          <p:cNvSpPr txBox="1"/>
          <p:nvPr>
            <p:ph idx="4" type="subTitle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7" name="Google Shape;27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3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44"/>
          <p:cNvSpPr txBox="1"/>
          <p:nvPr>
            <p:ph idx="1" type="body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32" name="Google Shape;3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 1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f214a253b2_0_1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5" name="Google Shape;35;g2f214a253b2_0_140"/>
          <p:cNvSpPr txBox="1"/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g2f214a253b2_0_140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37" name="Google Shape;37;g2f214a253b2_0_140"/>
          <p:cNvSpPr txBox="1"/>
          <p:nvPr>
            <p:ph idx="2" type="subTitle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38" name="Google Shape;38;g2f214a253b2_0_140"/>
          <p:cNvSpPr txBox="1"/>
          <p:nvPr>
            <p:ph idx="3" type="subTitle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Google Shape;39;g2f214a253b2_0_140"/>
          <p:cNvSpPr txBox="1"/>
          <p:nvPr>
            <p:ph idx="4" type="subTitle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_5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6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5"/>
          <p:cNvSpPr txBox="1"/>
          <p:nvPr>
            <p:ph idx="1" type="body"/>
          </p:nvPr>
        </p:nvSpPr>
        <p:spPr>
          <a:xfrm>
            <a:off x="165100" y="736482"/>
            <a:ext cx="8578850" cy="39180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2400"/>
            </a:lvl1pPr>
            <a:lvl2pPr indent="-32385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2400"/>
            </a:lvl2pPr>
            <a:lvl3pPr indent="-31115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1115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800"/>
            </a:lvl4pPr>
            <a:lvl5pPr indent="-31115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800"/>
            </a:lvl5pPr>
            <a:lvl6pPr indent="-31115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800"/>
            </a:lvl6pPr>
            <a:lvl7pPr indent="-31115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800"/>
            </a:lvl7pPr>
            <a:lvl8pPr indent="-31115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800"/>
            </a:lvl8pPr>
            <a:lvl9pPr indent="-31115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800"/>
            </a:lvl9pPr>
          </a:lstStyle>
          <a:p/>
        </p:txBody>
      </p:sp>
      <p:sp>
        <p:nvSpPr>
          <p:cNvPr id="44" name="Google Shape;44;p45"/>
          <p:cNvSpPr txBox="1"/>
          <p:nvPr>
            <p:ph idx="11" type="ftr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45"/>
          <p:cNvSpPr txBox="1"/>
          <p:nvPr>
            <p:ph type="title"/>
          </p:nvPr>
        </p:nvSpPr>
        <p:spPr>
          <a:xfrm>
            <a:off x="165100" y="185639"/>
            <a:ext cx="3225800" cy="363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2400">
                <a:solidFill>
                  <a:srgbClr val="0230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45"/>
          <p:cNvSpPr/>
          <p:nvPr/>
        </p:nvSpPr>
        <p:spPr>
          <a:xfrm>
            <a:off x="203200" y="4387850"/>
            <a:ext cx="1676400" cy="552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5"/>
          <p:cNvSpPr txBox="1"/>
          <p:nvPr>
            <p:ph idx="12" type="sldNum"/>
          </p:nvPr>
        </p:nvSpPr>
        <p:spPr>
          <a:xfrm>
            <a:off x="8649222" y="4665946"/>
            <a:ext cx="498446" cy="4867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b="1" i="0" sz="3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38"/>
          <p:cNvSpPr txBox="1"/>
          <p:nvPr>
            <p:ph idx="1" type="body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b="0" i="0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115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115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1150" lvl="5" marL="2743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1150" lvl="8" marL="4114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kaggle.com/vijipai/code" TargetMode="External"/><Relationship Id="rId4" Type="http://schemas.openxmlformats.org/officeDocument/2006/relationships/hyperlink" Target="https://pyportfolioopt.readthedocs.io/en/latest/" TargetMode="External"/><Relationship Id="rId5" Type="http://schemas.openxmlformats.org/officeDocument/2006/relationships/hyperlink" Target="https://www.portfoliovisualizer.com/analysis" TargetMode="External"/><Relationship Id="rId6" Type="http://schemas.openxmlformats.org/officeDocument/2006/relationships/hyperlink" Target="https://journal.tinkoff.ru/mpt/" TargetMode="External"/><Relationship Id="rId7" Type="http://schemas.openxmlformats.org/officeDocument/2006/relationships/hyperlink" Target="https://finex.blog/koeffitsient_sharpa_ispolzovat_s_ostorozhnostyu/?ref=finex.blog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Relationship Id="rId4" Type="http://schemas.openxmlformats.org/officeDocument/2006/relationships/image" Target="../media/image26.png"/><Relationship Id="rId5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7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otus.ru</a:t>
            </a:r>
            <a:endParaRPr/>
          </a:p>
        </p:txBody>
      </p:sp>
      <p:sp>
        <p:nvSpPr>
          <p:cNvPr id="63" name="Google Shape;63;p1"/>
          <p:cNvSpPr txBox="1"/>
          <p:nvPr>
            <p:ph type="title"/>
          </p:nvPr>
        </p:nvSpPr>
        <p:spPr>
          <a:xfrm>
            <a:off x="944650" y="1471328"/>
            <a:ext cx="7839132" cy="2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/>
              <a:t>ML для финансового анализа</a:t>
            </a:r>
            <a:br>
              <a:rPr lang="ru-RU" sz="2000"/>
            </a:br>
            <a:br>
              <a:rPr lang="ru-RU" sz="2000"/>
            </a:br>
            <a:r>
              <a:rPr lang="ru-RU" sz="2000"/>
              <a:t>Работа с высокочастотными данными в финансах</a:t>
            </a:r>
            <a:endParaRPr b="0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438f2a473_0_12"/>
          <p:cNvSpPr txBox="1"/>
          <p:nvPr>
            <p:ph type="title"/>
          </p:nvPr>
        </p:nvSpPr>
        <p:spPr>
          <a:xfrm>
            <a:off x="500550" y="330725"/>
            <a:ext cx="85206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Преимущества и недостатки</a:t>
            </a:r>
            <a:endParaRPr/>
          </a:p>
        </p:txBody>
      </p:sp>
      <p:sp>
        <p:nvSpPr>
          <p:cNvPr id="156" name="Google Shape;156;g2d438f2a473_0_12"/>
          <p:cNvSpPr txBox="1"/>
          <p:nvPr>
            <p:ph idx="1" type="body"/>
          </p:nvPr>
        </p:nvSpPr>
        <p:spPr>
          <a:xfrm>
            <a:off x="500550" y="1158844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Преимущества: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241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-RU"/>
              <a:t>Улучшенная аналитика</a:t>
            </a:r>
            <a:r>
              <a:rPr lang="ru-RU"/>
              <a:t>: HFD позволяют получить более глубокое понимание динамических процессов и тенденций.</a:t>
            </a:r>
            <a:endParaRPr/>
          </a:p>
          <a:p>
            <a:pPr indent="-30241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-RU"/>
              <a:t>Точные прогнозы</a:t>
            </a:r>
            <a:r>
              <a:rPr lang="ru-RU"/>
              <a:t>: HFD способствуют разработке более точных прогнозных моделей.</a:t>
            </a:r>
            <a:endParaRPr/>
          </a:p>
          <a:p>
            <a:pPr indent="-30241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-RU"/>
              <a:t>Оперативное принятие решений</a:t>
            </a:r>
            <a:r>
              <a:rPr lang="ru-RU"/>
              <a:t>: HFD позволяют быстрее реагировать на события и принимать обоснованные решения.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Вызовы: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241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-RU"/>
              <a:t>Хранение и обработка</a:t>
            </a:r>
            <a:r>
              <a:rPr lang="ru-RU"/>
              <a:t>: HFD создают огромные объемы данных, требуя мощных систем хранения и обработки.</a:t>
            </a:r>
            <a:endParaRPr/>
          </a:p>
          <a:p>
            <a:pPr indent="-30241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-RU"/>
              <a:t>Анализ и интерпретация</a:t>
            </a:r>
            <a:r>
              <a:rPr lang="ru-RU"/>
              <a:t>:   Сложность и шумные данные требуют специальных методов обработки и анализа.</a:t>
            </a:r>
            <a:endParaRPr/>
          </a:p>
          <a:p>
            <a:pPr indent="-30241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-RU"/>
              <a:t>Безопасность и конфиденциальность</a:t>
            </a:r>
            <a:r>
              <a:rPr lang="ru-RU"/>
              <a:t>: HFD содержат ценную информацию, которую необходимо защитить.</a:t>
            </a:r>
            <a:endParaRPr/>
          </a:p>
          <a:p>
            <a:pPr indent="-30241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-RU"/>
              <a:t>Этические вопросы</a:t>
            </a:r>
            <a:r>
              <a:rPr lang="ru-RU"/>
              <a:t>: Использование HFD может поднимать этические вопросы, связанные с конфиденциальностью и дискриминацией.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b1daca778_0_0"/>
          <p:cNvSpPr txBox="1"/>
          <p:nvPr>
            <p:ph type="title"/>
          </p:nvPr>
        </p:nvSpPr>
        <p:spPr>
          <a:xfrm>
            <a:off x="500550" y="330725"/>
            <a:ext cx="8520600" cy="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HFT</a:t>
            </a:r>
            <a:endParaRPr/>
          </a:p>
        </p:txBody>
      </p:sp>
      <p:sp>
        <p:nvSpPr>
          <p:cNvPr id="162" name="Google Shape;162;g30b1daca778_0_0"/>
          <p:cNvSpPr txBox="1"/>
          <p:nvPr>
            <p:ph idx="1" type="body"/>
          </p:nvPr>
        </p:nvSpPr>
        <p:spPr>
          <a:xfrm>
            <a:off x="433650" y="23213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Одна операция стандартного HFT-алгоритма занимает долю миллисекунды, с чем не могут сравниться традиционные трейдеры, так как человек моргает примерно раз в 300 миллисекунд. По мере того, как HFT-алгоритмы конкурируют между собой, они сталкиваются с двумя проблемами: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ru-RU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Каждую микросекунду они обрабатывают большой объем данных;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ru-RU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Им нужно уметь очень быстро реагировать на основе этих данных, потому что прибыль, которую они могут извлечь из принимаемых ими сигналов, снижается очень быстро.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0000"/>
              </a:lnSpc>
              <a:spcBef>
                <a:spcPts val="1700"/>
              </a:spcBef>
              <a:spcAft>
                <a:spcPts val="1200"/>
              </a:spcAft>
              <a:buNone/>
            </a:pPr>
            <a:r>
              <a:rPr lang="ru-RU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Поэтому для высокочастотной торговли используют онлайн алгоритмы, которые способны за долю секунды принимать решение.</a:t>
            </a:r>
            <a:endParaRPr sz="1200"/>
          </a:p>
        </p:txBody>
      </p:sp>
      <p:pic>
        <p:nvPicPr>
          <p:cNvPr id="163" name="Google Shape;163;g30b1daca77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000" y="567503"/>
            <a:ext cx="6841574" cy="17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b1daca778_0_3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Синхронизация времени</a:t>
            </a:r>
            <a:endParaRPr/>
          </a:p>
        </p:txBody>
      </p:sp>
      <p:sp>
        <p:nvSpPr>
          <p:cNvPr id="169" name="Google Shape;169;g30b1daca778_0_33"/>
          <p:cNvSpPr txBox="1"/>
          <p:nvPr>
            <p:ph idx="1" type="body"/>
          </p:nvPr>
        </p:nvSpPr>
        <p:spPr>
          <a:xfrm>
            <a:off x="500550" y="3726396"/>
            <a:ext cx="85206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343F50"/>
                </a:solidFill>
                <a:highlight>
                  <a:schemeClr val="lt1"/>
                </a:highlight>
              </a:rPr>
              <a:t>Например, современное интернет-соединение в США, используемое в HFT, передает сигнал со скоростью 1000 км за 100 миллисекунд. Если первый робот размещен в 1000 км от сервера биржи, а второй – в 2000 км, заявки первого робота будут приходить на биржу в два раза быстрее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70" name="Google Shape;170;g30b1daca778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075" y="1340575"/>
            <a:ext cx="5404349" cy="22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0b1daca778_0_99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Синхронизация времени</a:t>
            </a:r>
            <a:endParaRPr/>
          </a:p>
        </p:txBody>
      </p:sp>
      <p:sp>
        <p:nvSpPr>
          <p:cNvPr id="176" name="Google Shape;176;g30b1daca778_0_99"/>
          <p:cNvSpPr txBox="1"/>
          <p:nvPr>
            <p:ph idx="1" type="body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/>
              <a:t>Представь себе, что ты хочешь как можно быстрее получить информацию о цене акций.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/>
              <a:t>1. </a:t>
            </a:r>
            <a:r>
              <a:rPr b="1" lang="ru-RU" sz="1300"/>
              <a:t>Быстрая доставка:</a:t>
            </a:r>
            <a:r>
              <a:rPr lang="ru-RU" sz="1300"/>
              <a:t> Оптоволоконный кабель - это как суперскоростной поезд, который доставляет информацию быстрее, чем обычный кабель. Но он не может прокладываться прямо по любой дороге, нужно учитывать рельеф, здания и другую инфраструктуру.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/>
              <a:t>2.</a:t>
            </a:r>
            <a:r>
              <a:rPr b="1" lang="ru-RU" sz="1300"/>
              <a:t> Ближе к источнику</a:t>
            </a:r>
            <a:r>
              <a:rPr lang="ru-RU" sz="1300"/>
              <a:t>: Колокация - это как сидеть в первом ряду на концерте. Сервера HFT фирм находятся прямо в здании биржи, чтобы получать информацию с минимальной задержкой.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/>
              <a:t>3. </a:t>
            </a:r>
            <a:r>
              <a:rPr b="1" lang="ru-RU" sz="1300"/>
              <a:t>Умные алгоритмы</a:t>
            </a:r>
            <a:r>
              <a:rPr lang="ru-RU" sz="1300"/>
              <a:t>: Программное обеспечение - это как мозг HFT ботов. Оно работает быстро и эффективно, чтобы анализировать данные и принимать решения за миллисекунды.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/>
              <a:t>В результате использования этих трех элементов HFT-трейдеры получают преимущество в скорости и могут реагировать на изменения цен практически мгновенно.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0b1daca778_0_27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Онлайн алгоритмы</a:t>
            </a:r>
            <a:endParaRPr/>
          </a:p>
        </p:txBody>
      </p:sp>
      <p:sp>
        <p:nvSpPr>
          <p:cNvPr id="182" name="Google Shape;182;g30b1daca778_0_27"/>
          <p:cNvSpPr txBox="1"/>
          <p:nvPr>
            <p:ph idx="1" type="body"/>
          </p:nvPr>
        </p:nvSpPr>
        <p:spPr>
          <a:xfrm>
            <a:off x="500550" y="114211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343F50"/>
                </a:solidFill>
              </a:rPr>
              <a:t>Сигналы технического анализа:</a:t>
            </a:r>
            <a:endParaRPr b="1" sz="1200">
              <a:solidFill>
                <a:srgbClr val="343F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43F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343F50"/>
                </a:solidFill>
              </a:rPr>
              <a:t>• HFT-бот анализирует технические индикаторы, такие как скользящие средние или осцилляторы.</a:t>
            </a:r>
            <a:endParaRPr sz="1200">
              <a:solidFill>
                <a:srgbClr val="343F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343F50"/>
                </a:solidFill>
              </a:rPr>
              <a:t>• При появлении сигнала (например, пересечение двух скользящих средних) бот мгновенно открывает позицию, опережая "ручных" трейдеров.</a:t>
            </a:r>
            <a:endParaRPr sz="1200">
              <a:solidFill>
                <a:srgbClr val="343F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343F50"/>
                </a:solidFill>
              </a:rPr>
              <a:t>• Он закрывает позицию, когда рынок реагирует на этот сигнал, зарабатывая на небольших ценовых колебаниях.</a:t>
            </a:r>
            <a:endParaRPr sz="1200">
              <a:solidFill>
                <a:srgbClr val="343F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43F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343F50"/>
                </a:solidFill>
              </a:rPr>
              <a:t>Отслеживание больших заявок:</a:t>
            </a:r>
            <a:endParaRPr b="1" sz="1200">
              <a:solidFill>
                <a:srgbClr val="343F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43F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343F50"/>
                </a:solidFill>
              </a:rPr>
              <a:t>•  HFT-бот наблюдает за большими заявками в "стакане" заказов.</a:t>
            </a:r>
            <a:endParaRPr sz="1200">
              <a:solidFill>
                <a:srgbClr val="343F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343F50"/>
                </a:solidFill>
              </a:rPr>
              <a:t>• "Киты" (крупные инвесторы) часто дробят свои заявки на несколько частей по близким ценам.</a:t>
            </a:r>
            <a:endParaRPr sz="1200">
              <a:solidFill>
                <a:srgbClr val="343F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343F50"/>
                </a:solidFill>
              </a:rPr>
              <a:t>• Бот может "вклиниться" между частями заявки и купить актив по нижней цене, предполагая, что большая заявка вызовет рост цены.</a:t>
            </a:r>
            <a:endParaRPr sz="1200">
              <a:solidFill>
                <a:srgbClr val="343F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43F50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b1daca778_0_4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Онлайн алгоритмы</a:t>
            </a:r>
            <a:endParaRPr/>
          </a:p>
        </p:txBody>
      </p:sp>
      <p:sp>
        <p:nvSpPr>
          <p:cNvPr id="188" name="Google Shape;188;g30b1daca778_0_42"/>
          <p:cNvSpPr txBox="1"/>
          <p:nvPr>
            <p:ph idx="1" type="body"/>
          </p:nvPr>
        </p:nvSpPr>
        <p:spPr>
          <a:xfrm>
            <a:off x="500550" y="1042701"/>
            <a:ext cx="8520600" cy="3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300"/>
              <a:t>Арбитраж</a:t>
            </a:r>
            <a:r>
              <a:rPr lang="ru-RU" sz="1300"/>
              <a:t>: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300"/>
              <a:t>• HFT-боты быстро обнаруживают неэффективности на рынке, например, разницу в ценах одного и того же актива на разных биржах.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300"/>
              <a:t>• Вместо переноса активов с одной биржи на другую, HFT-бот просто открывает позицию на бирже с более низкой ценой и закрывает ее на бирже с более высокой ценой.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300"/>
              <a:t>Пример: </a:t>
            </a:r>
            <a:r>
              <a:rPr lang="ru-RU" sz="1300"/>
              <a:t>Акция ABC торгуется в Лондоне и в Париже по разным ценам. HFT-бот замечает разницу и покупает акцию в Париже по более низкой цене. Он немедленно продаёт акцию в Лондоне по более высокой цене, зарабатывая на разнице.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300"/>
              <a:t>Маркетмейкинг</a:t>
            </a:r>
            <a:r>
              <a:rPr lang="ru-RU" sz="1300"/>
              <a:t>: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300"/>
              <a:t>• HFT-бот предоставляет ликвидность на рынке, выставляя заявки на покупку (Bid) и продажу (Ask) актива.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300"/>
              <a:t>• Он автоматически регулирует цены своих заявок, исходя из динамики рынка.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300"/>
              <a:t>• Зарабатывает на разнице между ценами Bid и Ask (спреде).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0b1daca778_0_4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Выводы</a:t>
            </a:r>
            <a:endParaRPr/>
          </a:p>
        </p:txBody>
      </p:sp>
      <p:sp>
        <p:nvSpPr>
          <p:cNvPr id="194" name="Google Shape;194;g30b1daca778_0_48"/>
          <p:cNvSpPr txBox="1"/>
          <p:nvPr>
            <p:ph idx="1" type="body"/>
          </p:nvPr>
        </p:nvSpPr>
        <p:spPr>
          <a:xfrm>
            <a:off x="500550" y="1158844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200"/>
              <a:t>Преимущества: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/>
              <a:t>• HFT-боты обеспечивают быструю реакцию на изменения на рынке и предоставляют ликвидность для других трейдеров.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/>
              <a:t>• Это способствует более эффективному функционированию рынка и снижению рисков для инвесторов.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200"/>
              <a:t>Важно</a:t>
            </a:r>
            <a:r>
              <a:rPr lang="ru-RU" sz="1200"/>
              <a:t>: HFT может быть как полезным, так и спорным явлениям. Важно понимать, что HFT боты могут быстро реагировать на изменения на рынке и получать прибыль за счет быстроты и автоматизации.</a:t>
            </a:r>
            <a:endParaRPr sz="12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g30b1daca778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050" y="3410272"/>
            <a:ext cx="5939149" cy="14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b1daca778_0_2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Онлайн алгоритмы</a:t>
            </a:r>
            <a:endParaRPr/>
          </a:p>
        </p:txBody>
      </p:sp>
      <p:sp>
        <p:nvSpPr>
          <p:cNvPr id="201" name="Google Shape;201;g30b1daca778_0_21"/>
          <p:cNvSpPr txBox="1"/>
          <p:nvPr>
            <p:ph idx="1" type="body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None/>
            </a:pPr>
            <a:r>
              <a:rPr b="1" lang="ru-RU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Онлайн-алгоритм для вычисления математического ожидания</a:t>
            </a:r>
            <a:r>
              <a:rPr lang="ru-RU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 Предназначен для отыскания параметра, на основе которого можно предсказать доступную ликвидность, вычисляемую как сумма размеров лучшего бида и аска, на фиксированном отрезке времени в будущем. Определение этой величины может помочь оценить размер заявки, которая, вероятнее всего, будет исполнена по лучшей цене с учетом данной задержки.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None/>
            </a:pPr>
            <a:r>
              <a:rPr b="1" lang="ru-RU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Онлайн-алгоритм для вычисления дисперсии</a:t>
            </a:r>
            <a:r>
              <a:rPr lang="ru-RU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 Предназначен для отыскания параметра, на основе которого можно предсказать реализованную волатильность на фиксированном отрезке времени в будущем. Определение этой величины может помочь оценить краткосрочный риск хранения запасов.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None/>
            </a:pPr>
            <a:r>
              <a:rPr b="1" lang="ru-RU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Онлайн-алгоритм для вычисления коэффициента регрессии</a:t>
            </a:r>
            <a:r>
              <a:rPr lang="ru-RU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 Предназначен для отыскания параметра, на основе которого можно предсказать ожидаемую прибыль с удержания длинной и короткой позиций пары связанных активов. Определение этой величины может помочь при создании сигнала, который подается в случае, когда длинная и короткая позиции, вероятнее всего, принесут прибыль.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ct val="10909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b1daca778_0_54"/>
          <p:cNvSpPr txBox="1"/>
          <p:nvPr>
            <p:ph type="title"/>
          </p:nvPr>
        </p:nvSpPr>
        <p:spPr>
          <a:xfrm>
            <a:off x="500550" y="330725"/>
            <a:ext cx="85206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Поведенческие виды трейдеров</a:t>
            </a:r>
            <a:endParaRPr/>
          </a:p>
        </p:txBody>
      </p:sp>
      <p:pic>
        <p:nvPicPr>
          <p:cNvPr id="207" name="Google Shape;207;g30b1daca778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50" y="1375750"/>
            <a:ext cx="8839201" cy="2995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0b1daca778_0_60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Поведенческие виды трейдеров</a:t>
            </a:r>
            <a:endParaRPr/>
          </a:p>
        </p:txBody>
      </p:sp>
      <p:pic>
        <p:nvPicPr>
          <p:cNvPr id="213" name="Google Shape;213;g30b1daca778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275" y="1499500"/>
            <a:ext cx="4944150" cy="14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30b1daca778_0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275" y="2877450"/>
            <a:ext cx="4831609" cy="173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100"/>
              <a:t>Проверить, идет ли запись</a:t>
            </a:r>
            <a:endParaRPr sz="2100"/>
          </a:p>
        </p:txBody>
      </p:sp>
      <p:sp>
        <p:nvSpPr>
          <p:cNvPr id="69" name="Google Shape;69;p2"/>
          <p:cNvSpPr txBox="1"/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000"/>
              <a:t>Меня хорошо видно</a:t>
            </a:r>
            <a:endParaRPr sz="4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-RU" sz="4000"/>
              <a:t>&amp;&amp; слышно?</a:t>
            </a:r>
            <a:endParaRPr sz="4000"/>
          </a:p>
        </p:txBody>
      </p:sp>
      <p:pic>
        <p:nvPicPr>
          <p:cNvPr id="70" name="Google Shape;70;p2"/>
          <p:cNvPicPr preferRelativeResize="0"/>
          <p:nvPr/>
        </p:nvPicPr>
        <p:blipFill rotWithShape="1">
          <a:blip r:embed="rId3">
            <a:alphaModFix/>
          </a:blip>
          <a:srcRect b="0" l="98" r="97" t="0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b="0" i="0" lang="ru-RU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ru-RU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0b1daca778_0_67"/>
          <p:cNvSpPr txBox="1"/>
          <p:nvPr>
            <p:ph type="title"/>
          </p:nvPr>
        </p:nvSpPr>
        <p:spPr>
          <a:xfrm>
            <a:off x="500550" y="330725"/>
            <a:ext cx="85206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Как трейдеры влияют на рынок?</a:t>
            </a:r>
            <a:endParaRPr/>
          </a:p>
        </p:txBody>
      </p:sp>
      <p:sp>
        <p:nvSpPr>
          <p:cNvPr id="220" name="Google Shape;220;g30b1daca778_0_67"/>
          <p:cNvSpPr txBox="1"/>
          <p:nvPr>
            <p:ph idx="1" type="body"/>
          </p:nvPr>
        </p:nvSpPr>
        <p:spPr>
          <a:xfrm>
            <a:off x="500550" y="1133744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lang="ru-RU"/>
              <a:t>Ликвидность</a:t>
            </a:r>
            <a:r>
              <a:rPr lang="ru-RU"/>
              <a:t>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ru-RU"/>
              <a:t>• </a:t>
            </a:r>
            <a:r>
              <a:rPr i="1" lang="ru-RU" u="sng"/>
              <a:t>Положительное влияние</a:t>
            </a:r>
            <a:r>
              <a:rPr lang="ru-RU"/>
              <a:t>: HFT-трейдеры часто действуют как маркетмейкеры, размещая заявки на покупку и продажу активов, что увеличивает ликвидность рынка. Это делает торговлю более эффективной и уменьшает спред между ценами покупки и продажи.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ru-RU"/>
              <a:t>• </a:t>
            </a:r>
            <a:r>
              <a:rPr i="1" lang="ru-RU" u="sng"/>
              <a:t>Отрицательное влияние:</a:t>
            </a:r>
            <a:r>
              <a:rPr lang="ru-RU"/>
              <a:t> В периоды высокой волатильности HFT-боты могут быстро выводить ликвидность с рынка, что увеличивает спред и делает торговлю более рискованной.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lang="ru-RU"/>
              <a:t>Волатильность: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ru-RU"/>
              <a:t>•</a:t>
            </a:r>
            <a:r>
              <a:rPr i="1" lang="ru-RU" u="sng"/>
              <a:t> Положительное влияние</a:t>
            </a:r>
            <a:r>
              <a:rPr lang="ru-RU"/>
              <a:t>: HFT может сглаживать краткосрочную волатильность за счет быстрой реакции на изменения в спросе и предложении. Это помогает сохранять более стабильные цены.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ru-RU"/>
              <a:t>• </a:t>
            </a:r>
            <a:r>
              <a:rPr i="1" lang="ru-RU" u="sng"/>
              <a:t>Отрицательное влияние:</a:t>
            </a:r>
            <a:r>
              <a:rPr lang="ru-RU"/>
              <a:t> HFT может усиливать краткосрочную волатильность за счет быстрого выполнения ордеров и "охоты за пенни". Это может привести к непредсказуемым и резким колебаниям цен.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lang="ru-RU"/>
              <a:t>Дополнительные факторы: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ru-RU"/>
              <a:t>• </a:t>
            </a:r>
            <a:r>
              <a:rPr i="1" lang="ru-RU" u="sng"/>
              <a:t>Объем торгов</a:t>
            </a:r>
            <a:r>
              <a:rPr lang="ru-RU"/>
              <a:t>: HFT значительно увеличивает объем торгов, что может как увеличивать, так и уменьшать волатильность.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• </a:t>
            </a:r>
            <a:r>
              <a:rPr i="1" lang="ru-RU" u="sng"/>
              <a:t>Скорость</a:t>
            </a:r>
            <a:r>
              <a:rPr lang="ru-RU"/>
              <a:t>: HFT действует с молниеносной скоростью, что может приводить к перегибам в ценах и неожиданным колебаниям.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b1daca778_0_87"/>
          <p:cNvSpPr txBox="1"/>
          <p:nvPr>
            <p:ph type="title"/>
          </p:nvPr>
        </p:nvSpPr>
        <p:spPr>
          <a:xfrm>
            <a:off x="500550" y="330725"/>
            <a:ext cx="85206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Сделки в направлении тренда</a:t>
            </a:r>
            <a:endParaRPr/>
          </a:p>
        </p:txBody>
      </p:sp>
      <p:sp>
        <p:nvSpPr>
          <p:cNvPr id="226" name="Google Shape;226;g30b1daca778_0_87"/>
          <p:cNvSpPr txBox="1"/>
          <p:nvPr>
            <p:ph idx="1" type="body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ru-RU"/>
              <a:t>1.</a:t>
            </a:r>
            <a:r>
              <a:rPr b="1" lang="ru-RU"/>
              <a:t> Сделки в направлении тренда</a:t>
            </a:r>
            <a:r>
              <a:rPr lang="ru-RU"/>
              <a:t>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ru-RU"/>
              <a:t>• </a:t>
            </a:r>
            <a:r>
              <a:rPr i="1" lang="ru-RU" u="sng"/>
              <a:t>Увеличение волатильности</a:t>
            </a:r>
            <a:r>
              <a:rPr lang="ru-RU"/>
              <a:t>: Трейдеры, совершающие сделки в направлении тренда, подпитывают его, увеличивая объем торгов и ускоряя движение цены. Это приводит к более резким и частым колебаниям в краткосрочной перспективе.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Пример: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ru-RU"/>
              <a:t>Если рынок находится в повышательном тренде и многие трейдеры открывают длинные позиции (покупают актив), то это усиливает повышательное движение цены и приводит к более резким скачкам.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ru-RU"/>
              <a:t>Сделки против тренда: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ru-RU"/>
              <a:t>• </a:t>
            </a:r>
            <a:r>
              <a:rPr i="1" lang="ru-RU" u="sng"/>
              <a:t>Уменьшение волатильности</a:t>
            </a:r>
            <a:r>
              <a:rPr lang="ru-RU"/>
              <a:t>: Трейдеры, открывающие позиции против тренда, пытаются "замедлить" или "остановить" его движение. Это может сгладить колебания цены и сделать рынок более стабильным.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Пример: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ru-RU"/>
              <a:t> Если рынок находится в понижательном тренде и некоторые трейдеры открывают длинные позиции (покупают актив), то это может привести к замедлению падения цены или даже к кратковременному росту.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0b1daca778_0_9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Как трейдеры влияют на рынок?</a:t>
            </a:r>
            <a:endParaRPr/>
          </a:p>
        </p:txBody>
      </p:sp>
      <p:sp>
        <p:nvSpPr>
          <p:cNvPr id="232" name="Google Shape;232;g30b1daca778_0_94"/>
          <p:cNvSpPr txBox="1"/>
          <p:nvPr>
            <p:ph idx="1" type="body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Дополнительные факторы: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• </a:t>
            </a:r>
            <a:r>
              <a:rPr i="1" lang="ru-RU" u="sng"/>
              <a:t>Объем сделок:</a:t>
            </a:r>
            <a:r>
              <a:rPr lang="ru-RU"/>
              <a:t> Чем больше объем сделок в направлении тренда, тем сильнее будет усиливаться волатильность.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• </a:t>
            </a:r>
            <a:r>
              <a:rPr i="1" lang="ru-RU" u="sng"/>
              <a:t>Скорость</a:t>
            </a:r>
            <a:r>
              <a:rPr lang="ru-RU"/>
              <a:t>: Быстрые сделки в направлении тренда могут усилить волатильность более резко, чем медленные сделки.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• </a:t>
            </a:r>
            <a:r>
              <a:rPr i="1" lang="ru-RU" u="sng"/>
              <a:t>Уровень уверенности</a:t>
            </a:r>
            <a:r>
              <a:rPr lang="ru-RU"/>
              <a:t>: Если трейдеры уверены в продолжении тренда, то они могут совершать более крупные сделки, что увеличивает волатильность.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0b1daca778_0_79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Термины</a:t>
            </a:r>
            <a:endParaRPr/>
          </a:p>
        </p:txBody>
      </p:sp>
      <p:sp>
        <p:nvSpPr>
          <p:cNvPr id="238" name="Google Shape;238;g30b1daca778_0_79"/>
          <p:cNvSpPr txBox="1"/>
          <p:nvPr>
            <p:ph idx="1" type="body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/>
              <a:t>PLI (Price Level Indicator)</a:t>
            </a:r>
            <a:r>
              <a:rPr lang="ru-RU"/>
              <a:t> показывает, насколько "глубокий" рынок, то есть насколько много заявок на покупку или продажу есть поблизости от текущей цены.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• Высокий PLI: Много заявок = стабильный и глубокий рынок, резкие скачки цены маловероятны.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• Низкий PLI: Мало заявок = тонкий и волатильный рынок, цена может резко измениться.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PLI помогает понять, насколько легко двигать цену на рынке.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g30b1daca778_0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725" y="945175"/>
            <a:ext cx="5577650" cy="38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30b1daca778_0_106"/>
          <p:cNvSpPr txBox="1"/>
          <p:nvPr>
            <p:ph type="title"/>
          </p:nvPr>
        </p:nvSpPr>
        <p:spPr>
          <a:xfrm>
            <a:off x="416925" y="221999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Когда hft это выгодно?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f214a253b2_0_420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4900"/>
              <a:t>Вопросы?</a:t>
            </a:r>
            <a:endParaRPr/>
          </a:p>
        </p:txBody>
      </p:sp>
      <p:pic>
        <p:nvPicPr>
          <p:cNvPr id="250" name="Google Shape;250;g2f214a253b2_0_4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2f214a253b2_0_420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2" name="Google Shape;252;g2f214a253b2_0_4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2f214a253b2_0_420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/>
              <a:t>Методы обработки высокочастотных данных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d438f2a473_0_26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2d438f2a473_0_26"/>
          <p:cNvSpPr txBox="1"/>
          <p:nvPr>
            <p:ph idx="1" type="body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ru-RU"/>
              <a:t>Модель garch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ru-RU"/>
              <a:t>Преобразование Фурье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ru-RU"/>
              <a:t>Спектральный анализ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f214a253b2_0_352"/>
          <p:cNvSpPr txBox="1"/>
          <p:nvPr>
            <p:ph type="title"/>
          </p:nvPr>
        </p:nvSpPr>
        <p:spPr>
          <a:xfrm>
            <a:off x="100600" y="3648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4900"/>
              <a:t>Вопросы?</a:t>
            </a:r>
            <a:endParaRPr/>
          </a:p>
        </p:txBody>
      </p:sp>
      <p:pic>
        <p:nvPicPr>
          <p:cNvPr id="270" name="Google Shape;270;g2f214a253b2_0_3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2f214a253b2_0_352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2" name="Google Shape;272;g2f214a253b2_0_3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2f214a253b2_0_352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7200"/>
              <a:t>Live</a:t>
            </a:r>
            <a:endParaRPr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"/>
          <p:cNvSpPr txBox="1"/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/>
              <a:t>Работа с высокочастотными данными в финансах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</p:txBody>
      </p:sp>
      <p:sp>
        <p:nvSpPr>
          <p:cNvPr id="79" name="Google Shape;79;p3"/>
          <p:cNvSpPr txBox="1"/>
          <p:nvPr>
            <p:ph idx="2" type="subTitle"/>
          </p:nvPr>
        </p:nvSpPr>
        <p:spPr>
          <a:xfrm>
            <a:off x="3082400" y="2359694"/>
            <a:ext cx="58563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ru-RU"/>
              <a:t>Кирилл Бухтеев</a:t>
            </a:r>
            <a:endParaRPr/>
          </a:p>
        </p:txBody>
      </p:sp>
      <p:sp>
        <p:nvSpPr>
          <p:cNvPr id="80" name="Google Shape;80;p3"/>
          <p:cNvSpPr txBox="1"/>
          <p:nvPr>
            <p:ph idx="3" type="subTitle"/>
          </p:nvPr>
        </p:nvSpPr>
        <p:spPr>
          <a:xfrm>
            <a:off x="3082400" y="2756594"/>
            <a:ext cx="5095500" cy="1930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ru-RU" sz="1200"/>
              <a:t>Lead ML Engineer</a:t>
            </a:r>
            <a:endParaRPr b="1"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ru-RU" sz="1200"/>
              <a:t>Об опыте: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-RU" sz="1200"/>
              <a:t>5 лет опыта в качестве Data Scientist, Data Analyst и Data Engineer.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-RU" sz="1200"/>
              <a:t>Кандидат физико-математических наук.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-RU" sz="1200"/>
              <a:t>Руководитель ML Engineers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b="1" lang="ru-RU" sz="1050">
                <a:solidFill>
                  <a:srgbClr val="013D85"/>
                </a:solidFill>
              </a:rPr>
              <a:t>telegram: @bboybayking</a:t>
            </a:r>
            <a:endParaRPr b="1" sz="1600">
              <a:solidFill>
                <a:srgbClr val="000000"/>
              </a:solidFill>
            </a:endParaRPr>
          </a:p>
        </p:txBody>
      </p:sp>
      <p:pic>
        <p:nvPicPr>
          <p:cNvPr id="81" name="Google Shape;8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74" y="2950614"/>
            <a:ext cx="1488600" cy="14886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82" name="Google Shape;82;p3"/>
          <p:cNvSpPr txBox="1"/>
          <p:nvPr/>
        </p:nvSpPr>
        <p:spPr>
          <a:xfrm>
            <a:off x="563900" y="411925"/>
            <a:ext cx="49782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500" u="none" cap="none" strike="noStrike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Тема вебинара</a:t>
            </a:r>
            <a:endParaRPr b="0" i="0" sz="1500" u="none" cap="none" strike="noStrike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f218ce8da5_0_239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0981c3f455_0_116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Цели вебинара</a:t>
            </a:r>
            <a:endParaRPr/>
          </a:p>
        </p:txBody>
      </p:sp>
      <p:graphicFrame>
        <p:nvGraphicFramePr>
          <p:cNvPr id="289" name="Google Shape;289;g30981c3f455_0_116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{744893CA-0EBD-4C9B-98FB-E9AD5BF45D8C}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-RU" sz="1300" u="none" cap="none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 u="none" cap="none" strike="noStrike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5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Познакомиться с методами разработки торговых стратегий и оптимизации портфеля</a:t>
                      </a:r>
                      <a:endParaRPr sz="13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-RU" sz="1300" u="none" cap="none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 u="none" cap="none" strike="noStrike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5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Научиться применять машинное обучение для улучшения торговых решений</a:t>
                      </a:r>
                      <a:endParaRPr sz="13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0" name="Google Shape;290;g30981c3f455_0_116"/>
          <p:cNvSpPr txBox="1"/>
          <p:nvPr>
            <p:ph idx="4294967295" type="subTitle"/>
          </p:nvPr>
        </p:nvSpPr>
        <p:spPr>
          <a:xfrm>
            <a:off x="500550" y="85736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None/>
            </a:pPr>
            <a:r>
              <a:rPr b="1" i="0" lang="ru-RU" sz="1500" u="none" cap="none" strike="noStrike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К концу занятия вы сможете:</a:t>
            </a:r>
            <a:endParaRPr b="1" i="0" sz="1500" u="none" cap="none" strike="noStrike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f218ce8da5_0_30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Рефлексия</a:t>
            </a:r>
            <a:endParaRPr/>
          </a:p>
        </p:txBody>
      </p:sp>
      <p:sp>
        <p:nvSpPr>
          <p:cNvPr id="296" name="Google Shape;296;g2f218ce8da5_0_303"/>
          <p:cNvSpPr txBox="1"/>
          <p:nvPr/>
        </p:nvSpPr>
        <p:spPr>
          <a:xfrm>
            <a:off x="2009165" y="2565804"/>
            <a:ext cx="4672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Продолжите высказывание: теперь я знаю или умею...</a:t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g2f218ce8da5_0_303"/>
          <p:cNvSpPr txBox="1"/>
          <p:nvPr/>
        </p:nvSpPr>
        <p:spPr>
          <a:xfrm>
            <a:off x="2020340" y="3483639"/>
            <a:ext cx="4996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планируете использовать в работе?</a:t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g2f218ce8da5_0_303"/>
          <p:cNvSpPr txBox="1"/>
          <p:nvPr/>
        </p:nvSpPr>
        <p:spPr>
          <a:xfrm>
            <a:off x="2000365" y="1326392"/>
            <a:ext cx="4672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Отправьте в чат эмодзи, который отражает ваше настроение после занятия.</a:t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9" name="Google Shape;299;g2f218ce8da5_0_3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033" y="12358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g2f218ce8da5_0_3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2014" y="34084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2f218ce8da5_0_3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0684" y="2359550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f214a253b2_0_49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Список материалов для изучения</a:t>
            </a:r>
            <a:endParaRPr/>
          </a:p>
        </p:txBody>
      </p:sp>
      <p:sp>
        <p:nvSpPr>
          <p:cNvPr id="307" name="Google Shape;307;g2f214a253b2_0_498"/>
          <p:cNvSpPr txBox="1"/>
          <p:nvPr/>
        </p:nvSpPr>
        <p:spPr>
          <a:xfrm>
            <a:off x="630000" y="4200700"/>
            <a:ext cx="73134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g2f214a253b2_0_498"/>
          <p:cNvSpPr txBox="1"/>
          <p:nvPr/>
        </p:nvSpPr>
        <p:spPr>
          <a:xfrm>
            <a:off x="821075" y="1443575"/>
            <a:ext cx="4770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AutoNum type="arabicPeriod"/>
            </a:pPr>
            <a:r>
              <a:rPr b="0" i="0" lang="ru-RU" sz="1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Демонстрация базовых подходов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0" i="0" lang="ru-RU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Библиотека python для работы с инструментами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0" i="0" lang="ru-RU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Готовый инструмент анализа портфеля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0" i="0" lang="ru-RU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Статья о портфелях от тинткофф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0" i="0" lang="ru-RU" sz="1100" u="sng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Коэффициент Шарпа Использовать с осторожностью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f218ce8da5_0_379"/>
          <p:cNvSpPr txBox="1"/>
          <p:nvPr>
            <p:ph type="title"/>
          </p:nvPr>
        </p:nvSpPr>
        <p:spPr>
          <a:xfrm>
            <a:off x="500550" y="330725"/>
            <a:ext cx="85206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Следующий вебинар</a:t>
            </a:r>
            <a:endParaRPr/>
          </a:p>
        </p:txBody>
      </p:sp>
      <p:sp>
        <p:nvSpPr>
          <p:cNvPr id="314" name="Google Shape;314;g2f218ce8da5_0_379"/>
          <p:cNvSpPr txBox="1"/>
          <p:nvPr/>
        </p:nvSpPr>
        <p:spPr>
          <a:xfrm>
            <a:off x="1915425" y="1502825"/>
            <a:ext cx="682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14 октября 2024</a:t>
            </a:r>
            <a:endParaRPr b="0" i="0" sz="1500" u="none" cap="none" strike="noStrike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g2f218ce8da5_0_379"/>
          <p:cNvSpPr txBox="1"/>
          <p:nvPr/>
        </p:nvSpPr>
        <p:spPr>
          <a:xfrm>
            <a:off x="1915425" y="1826708"/>
            <a:ext cx="615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Работа с высокочастотными данными в финансах</a:t>
            </a:r>
            <a:endParaRPr b="1" i="0" sz="2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6" name="Google Shape;316;g2f218ce8da5_0_3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500" y="1558024"/>
            <a:ext cx="760725" cy="76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2f218ce8da5_0_379"/>
          <p:cNvSpPr txBox="1"/>
          <p:nvPr/>
        </p:nvSpPr>
        <p:spPr>
          <a:xfrm>
            <a:off x="1179775" y="3660425"/>
            <a:ext cx="2056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Ссылка на вебинар будет в ЛК за 15 минут</a:t>
            </a:r>
            <a:endParaRPr b="0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g2f218ce8da5_0_379"/>
          <p:cNvSpPr txBox="1"/>
          <p:nvPr/>
        </p:nvSpPr>
        <p:spPr>
          <a:xfrm>
            <a:off x="3844125" y="3660413"/>
            <a:ext cx="1766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Материалы</a:t>
            </a:r>
            <a:endParaRPr b="0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 занятию в ЛК — можно изучать</a:t>
            </a:r>
            <a:endParaRPr b="0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g2f218ce8da5_0_379"/>
          <p:cNvSpPr txBox="1"/>
          <p:nvPr/>
        </p:nvSpPr>
        <p:spPr>
          <a:xfrm>
            <a:off x="6101125" y="3660413"/>
            <a:ext cx="2100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Обязательный материал обозначен красной лентой</a:t>
            </a:r>
            <a:endParaRPr b="0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0" name="Google Shape;320;g2f218ce8da5_0_3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5150" y="3750544"/>
            <a:ext cx="214313" cy="21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2f218ce8da5_0_3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3250" y="3692869"/>
            <a:ext cx="329663" cy="329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2f218ce8da5_0_3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80775" y="3692869"/>
            <a:ext cx="329663" cy="329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f214a253b2_0_6"/>
          <p:cNvSpPr txBox="1"/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800"/>
              <a:t>Заполните, пожалуйста,</a:t>
            </a:r>
            <a:endParaRPr sz="3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3800"/>
              <a:t>опрос о занятии</a:t>
            </a:r>
            <a:endParaRPr sz="3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3800"/>
              <a:t>по ссылке в чате</a:t>
            </a:r>
            <a:endParaRPr sz="3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f214a253b2_0_70"/>
          <p:cNvSpPr txBox="1"/>
          <p:nvPr>
            <p:ph type="title"/>
          </p:nvPr>
        </p:nvSpPr>
        <p:spPr>
          <a:xfrm>
            <a:off x="500550" y="821221"/>
            <a:ext cx="8520600" cy="13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/>
              <a:t>Приходите на следующие вебинары</a:t>
            </a:r>
            <a:endParaRPr/>
          </a:p>
        </p:txBody>
      </p:sp>
      <p:sp>
        <p:nvSpPr>
          <p:cNvPr id="333" name="Google Shape;333;g2f214a253b2_0_70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ru-RU"/>
              <a:t>Спасибо за внимание!</a:t>
            </a:r>
            <a:endParaRPr/>
          </a:p>
        </p:txBody>
      </p:sp>
      <p:sp>
        <p:nvSpPr>
          <p:cNvPr id="334" name="Google Shape;334;g2f214a253b2_0_70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g2f214a253b2_0_70"/>
          <p:cNvPicPr preferRelativeResize="0"/>
          <p:nvPr/>
        </p:nvPicPr>
        <p:blipFill rotWithShape="1">
          <a:blip r:embed="rId3">
            <a:alphaModFix/>
          </a:blip>
          <a:srcRect b="651" l="0" r="0" t="660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36" name="Google Shape;336;g2f214a253b2_0_70"/>
          <p:cNvSpPr txBox="1"/>
          <p:nvPr>
            <p:ph idx="2" type="subTitle"/>
          </p:nvPr>
        </p:nvSpPr>
        <p:spPr>
          <a:xfrm>
            <a:off x="2983300" y="1866425"/>
            <a:ext cx="38646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ru-RU"/>
              <a:t>Бухтеев Кирилл</a:t>
            </a:r>
            <a:endParaRPr/>
          </a:p>
        </p:txBody>
      </p:sp>
      <p:sp>
        <p:nvSpPr>
          <p:cNvPr id="337" name="Google Shape;337;g2f214a253b2_0_70"/>
          <p:cNvSpPr txBox="1"/>
          <p:nvPr>
            <p:ph idx="2" type="subTitle"/>
          </p:nvPr>
        </p:nvSpPr>
        <p:spPr>
          <a:xfrm>
            <a:off x="2983300" y="2635444"/>
            <a:ext cx="50955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ru-RU" sz="1200"/>
              <a:t>Lead ML Engineer</a:t>
            </a:r>
            <a:endParaRPr b="1"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-RU" sz="1200"/>
              <a:t>Руководитель ML Engineers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b="1" lang="ru-RU" sz="1050">
                <a:solidFill>
                  <a:srgbClr val="013D85"/>
                </a:solidFill>
              </a:rPr>
              <a:t>telegram: @bboybayking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218ce8da5_0_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b="1" lang="ru-RU" sz="3200"/>
              <a:t>Правила вебинара</a:t>
            </a:r>
            <a:endParaRPr b="1" sz="3200"/>
          </a:p>
        </p:txBody>
      </p:sp>
      <p:pic>
        <p:nvPicPr>
          <p:cNvPr id="88" name="Google Shape;88;g2f218ce8da5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650" y="39512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2f218ce8da5_0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650" y="1281613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2f218ce8da5_0_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7651" y="3061406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2f218ce8da5_0_4"/>
          <p:cNvSpPr txBox="1"/>
          <p:nvPr/>
        </p:nvSpPr>
        <p:spPr>
          <a:xfrm>
            <a:off x="1654525" y="12522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g2f218ce8da5_0_4"/>
          <p:cNvSpPr txBox="1"/>
          <p:nvPr/>
        </p:nvSpPr>
        <p:spPr>
          <a:xfrm>
            <a:off x="1654525" y="306641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чат или голосом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g2f218ce8da5_0_4"/>
          <p:cNvSpPr txBox="1"/>
          <p:nvPr/>
        </p:nvSpPr>
        <p:spPr>
          <a:xfrm>
            <a:off x="1654525" y="39750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g2f218ce8da5_0_4"/>
          <p:cNvSpPr txBox="1"/>
          <p:nvPr/>
        </p:nvSpPr>
        <p:spPr>
          <a:xfrm>
            <a:off x="1654525" y="2049300"/>
            <a:ext cx="2475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Off-topic обсуждаем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учебной группе 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b="1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ML-Finance-2024-07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g2f218ce8da5_0_4"/>
          <p:cNvSpPr/>
          <p:nvPr/>
        </p:nvSpPr>
        <p:spPr>
          <a:xfrm>
            <a:off x="6046275" y="-8050"/>
            <a:ext cx="30975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2f218ce8da5_0_4"/>
          <p:cNvSpPr txBox="1"/>
          <p:nvPr/>
        </p:nvSpPr>
        <p:spPr>
          <a:xfrm>
            <a:off x="6344063" y="1052963"/>
            <a:ext cx="2044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Условные 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обозначения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g2f218ce8da5_0_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38593" y="1912032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2f218ce8da5_0_4"/>
          <p:cNvSpPr txBox="1"/>
          <p:nvPr/>
        </p:nvSpPr>
        <p:spPr>
          <a:xfrm>
            <a:off x="6829363" y="1898744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Индивидуально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g2f218ce8da5_0_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38593" y="2392126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f218ce8da5_0_4"/>
          <p:cNvSpPr txBox="1"/>
          <p:nvPr/>
        </p:nvSpPr>
        <p:spPr>
          <a:xfrm>
            <a:off x="6829363" y="2291099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Время, необходимое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 активность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g2f218ce8da5_0_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38593" y="2872220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2f218ce8da5_0_4"/>
          <p:cNvSpPr txBox="1"/>
          <p:nvPr/>
        </p:nvSpPr>
        <p:spPr>
          <a:xfrm>
            <a:off x="6829363" y="2873300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Пишем в чат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g2f218ce8da5_0_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38593" y="3352314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2f218ce8da5_0_4"/>
          <p:cNvSpPr txBox="1"/>
          <p:nvPr/>
        </p:nvSpPr>
        <p:spPr>
          <a:xfrm>
            <a:off x="6829363" y="3359347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Говорим голосом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g2f218ce8da5_0_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438593" y="3832409"/>
            <a:ext cx="330301" cy="33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2f218ce8da5_0_4"/>
          <p:cNvSpPr txBox="1"/>
          <p:nvPr/>
        </p:nvSpPr>
        <p:spPr>
          <a:xfrm>
            <a:off x="6829363" y="3827568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Документ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g2f218ce8da5_0_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438593" y="4312503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f218ce8da5_0_4"/>
          <p:cNvSpPr txBox="1"/>
          <p:nvPr/>
        </p:nvSpPr>
        <p:spPr>
          <a:xfrm>
            <a:off x="6829363" y="4223086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Ответьте себе или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задайте вопрос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g2f218ce8da5_0_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37650" y="2171500"/>
            <a:ext cx="692625" cy="6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218ce8da5_0_9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Маршрут вебинара</a:t>
            </a:r>
            <a:endParaRPr/>
          </a:p>
        </p:txBody>
      </p:sp>
      <p:sp>
        <p:nvSpPr>
          <p:cNvPr id="115" name="Google Shape;115;g2f218ce8da5_0_91"/>
          <p:cNvSpPr/>
          <p:nvPr/>
        </p:nvSpPr>
        <p:spPr>
          <a:xfrm>
            <a:off x="786525" y="1205525"/>
            <a:ext cx="34800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Introdaction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g2f218ce8da5_0_91"/>
          <p:cNvSpPr/>
          <p:nvPr/>
        </p:nvSpPr>
        <p:spPr>
          <a:xfrm>
            <a:off x="787125" y="1795025"/>
            <a:ext cx="34800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Введение в высокочастотные данные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g2f218ce8da5_0_91"/>
          <p:cNvSpPr/>
          <p:nvPr/>
        </p:nvSpPr>
        <p:spPr>
          <a:xfrm>
            <a:off x="787125" y="2372043"/>
            <a:ext cx="34800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ru-RU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Методы обработки высокочастотных данных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g2f218ce8da5_0_91"/>
          <p:cNvSpPr/>
          <p:nvPr/>
        </p:nvSpPr>
        <p:spPr>
          <a:xfrm>
            <a:off x="787125" y="3456907"/>
            <a:ext cx="34800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Live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g2f218ce8da5_0_91"/>
          <p:cNvSpPr/>
          <p:nvPr/>
        </p:nvSpPr>
        <p:spPr>
          <a:xfrm>
            <a:off x="787125" y="3999323"/>
            <a:ext cx="34800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Рефлексия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" name="Google Shape;120;g2f218ce8da5_0_91"/>
          <p:cNvCxnSpPr>
            <a:stCxn id="115" idx="1"/>
            <a:endCxn id="116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1" name="Google Shape;121;g2f218ce8da5_0_91"/>
          <p:cNvCxnSpPr>
            <a:stCxn id="116" idx="1"/>
            <a:endCxn id="117" idx="1"/>
          </p:cNvCxnSpPr>
          <p:nvPr/>
        </p:nvCxnSpPr>
        <p:spPr>
          <a:xfrm>
            <a:off x="787125" y="1983125"/>
            <a:ext cx="600" cy="5769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2" name="Google Shape;122;g2f218ce8da5_0_91"/>
          <p:cNvCxnSpPr>
            <a:stCxn id="117" idx="1"/>
            <a:endCxn id="123" idx="1"/>
          </p:cNvCxnSpPr>
          <p:nvPr/>
        </p:nvCxnSpPr>
        <p:spPr>
          <a:xfrm>
            <a:off x="787125" y="2560143"/>
            <a:ext cx="600" cy="5424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4" name="Google Shape;124;g2f218ce8da5_0_91"/>
          <p:cNvCxnSpPr>
            <a:stCxn id="118" idx="1"/>
            <a:endCxn id="119" idx="1"/>
          </p:cNvCxnSpPr>
          <p:nvPr/>
        </p:nvCxnSpPr>
        <p:spPr>
          <a:xfrm>
            <a:off x="787125" y="3645007"/>
            <a:ext cx="600" cy="5424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3" name="Google Shape;123;g2f218ce8da5_0_91"/>
          <p:cNvSpPr/>
          <p:nvPr/>
        </p:nvSpPr>
        <p:spPr>
          <a:xfrm>
            <a:off x="787125" y="2914468"/>
            <a:ext cx="34800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Анализ высокочастотных данных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" name="Google Shape;125;g2f218ce8da5_0_91"/>
          <p:cNvCxnSpPr>
            <a:stCxn id="123" idx="1"/>
            <a:endCxn id="118" idx="1"/>
          </p:cNvCxnSpPr>
          <p:nvPr/>
        </p:nvCxnSpPr>
        <p:spPr>
          <a:xfrm>
            <a:off x="787125" y="3102568"/>
            <a:ext cx="600" cy="5424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Цели вебинара</a:t>
            </a:r>
            <a:endParaRPr/>
          </a:p>
        </p:txBody>
      </p:sp>
      <p:graphicFrame>
        <p:nvGraphicFramePr>
          <p:cNvPr id="131" name="Google Shape;131;p4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{744893CA-0EBD-4C9B-98FB-E9AD5BF45D8C}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-RU" sz="1300" u="none" cap="none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 u="none" cap="none" strike="noStrike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Познакомиться с особенностями работы с высокочастотными данными</a:t>
                      </a:r>
                      <a:endParaRPr sz="13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-RU" sz="1300" u="none" cap="none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 u="none" cap="none" strike="noStrike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Изучить методы обработки и анализа высокочастотных данных</a:t>
                      </a:r>
                      <a:endParaRPr sz="13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2" name="Google Shape;132;p4"/>
          <p:cNvSpPr txBox="1"/>
          <p:nvPr>
            <p:ph idx="4294967295" type="subTitle"/>
          </p:nvPr>
        </p:nvSpPr>
        <p:spPr>
          <a:xfrm>
            <a:off x="500550" y="85736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None/>
            </a:pPr>
            <a:r>
              <a:rPr b="1" i="0" lang="ru-RU" sz="1500" u="none" cap="none" strike="noStrike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К концу занятия вы сможете:</a:t>
            </a:r>
            <a:endParaRPr b="1" i="0" sz="1500" u="none" cap="none" strike="noStrike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/>
              <a:t>Введение в высокочастотные данные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268308" y="263268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Высокочастотные данные</a:t>
            </a:r>
            <a:endParaRPr/>
          </a:p>
        </p:txBody>
      </p:sp>
      <p:sp>
        <p:nvSpPr>
          <p:cNvPr id="143" name="Google Shape;143;p28"/>
          <p:cNvSpPr txBox="1"/>
          <p:nvPr/>
        </p:nvSpPr>
        <p:spPr>
          <a:xfrm>
            <a:off x="191200" y="1090975"/>
            <a:ext cx="806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ru-RU" sz="1200">
                <a:solidFill>
                  <a:srgbClr val="333333"/>
                </a:solidFill>
              </a:rPr>
              <a:t>Высокочастотные данные</a:t>
            </a:r>
            <a:r>
              <a:rPr b="0" i="0" lang="ru-RU" sz="12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ru-RU" sz="1200">
                <a:solidFill>
                  <a:srgbClr val="333333"/>
                </a:solidFill>
                <a:highlight>
                  <a:srgbClr val="FFFFFF"/>
                </a:highlight>
              </a:rPr>
              <a:t>это данные, собираемые с очень высокой скоростью, обычно в реальном времени. Интервалы сбора данных могут варьироваться от часа до миллисекунд, в зависимости от приложения.  </a:t>
            </a:r>
            <a:r>
              <a:rPr b="0" i="0" lang="ru-RU" sz="12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8"/>
          <p:cNvSpPr txBox="1"/>
          <p:nvPr/>
        </p:nvSpPr>
        <p:spPr>
          <a:xfrm>
            <a:off x="197700" y="1731250"/>
            <a:ext cx="8748600" cy="27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latin typeface="Roboto"/>
                <a:ea typeface="Roboto"/>
                <a:cs typeface="Roboto"/>
                <a:sym typeface="Roboto"/>
              </a:rPr>
              <a:t>Характеристики: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latin typeface="Roboto"/>
                <a:ea typeface="Roboto"/>
                <a:cs typeface="Roboto"/>
                <a:sym typeface="Roboto"/>
              </a:rPr>
              <a:t>* </a:t>
            </a:r>
            <a:r>
              <a:rPr b="1" lang="ru-RU" sz="1300">
                <a:latin typeface="Roboto"/>
                <a:ea typeface="Roboto"/>
                <a:cs typeface="Roboto"/>
                <a:sym typeface="Roboto"/>
              </a:rPr>
              <a:t>Частота</a:t>
            </a:r>
            <a:r>
              <a:rPr lang="ru-RU" sz="1300">
                <a:latin typeface="Roboto"/>
                <a:ea typeface="Roboto"/>
                <a:cs typeface="Roboto"/>
                <a:sym typeface="Roboto"/>
              </a:rPr>
              <a:t>: Основная характеристика HFD - это высокая частота сбора данных.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latin typeface="Roboto"/>
                <a:ea typeface="Roboto"/>
                <a:cs typeface="Roboto"/>
                <a:sym typeface="Roboto"/>
              </a:rPr>
              <a:t>* </a:t>
            </a:r>
            <a:r>
              <a:rPr b="1" lang="ru-RU" sz="1300">
                <a:latin typeface="Roboto"/>
                <a:ea typeface="Roboto"/>
                <a:cs typeface="Roboto"/>
                <a:sym typeface="Roboto"/>
              </a:rPr>
              <a:t>Изменчивость</a:t>
            </a:r>
            <a:r>
              <a:rPr lang="ru-RU" sz="1300">
                <a:latin typeface="Roboto"/>
                <a:ea typeface="Roboto"/>
                <a:cs typeface="Roboto"/>
                <a:sym typeface="Roboto"/>
              </a:rPr>
              <a:t>: Данные часто бывают шумными и нестабильными, требуя специальных методов обработки и анализа.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latin typeface="Roboto"/>
                <a:ea typeface="Roboto"/>
                <a:cs typeface="Roboto"/>
                <a:sym typeface="Roboto"/>
              </a:rPr>
              <a:t>* </a:t>
            </a:r>
            <a:r>
              <a:rPr b="1" lang="ru-RU" sz="1300">
                <a:latin typeface="Roboto"/>
                <a:ea typeface="Roboto"/>
                <a:cs typeface="Roboto"/>
                <a:sym typeface="Roboto"/>
              </a:rPr>
              <a:t>Сложность</a:t>
            </a:r>
            <a:r>
              <a:rPr lang="ru-RU" sz="1300">
                <a:latin typeface="Roboto"/>
                <a:ea typeface="Roboto"/>
                <a:cs typeface="Roboto"/>
                <a:sym typeface="Roboto"/>
              </a:rPr>
              <a:t>: Из-за высокой скорости и объема данных требуется сложные алгоритмы для обработки и анализа HFD.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latin typeface="Roboto"/>
                <a:ea typeface="Roboto"/>
                <a:cs typeface="Roboto"/>
                <a:sym typeface="Roboto"/>
              </a:rPr>
              <a:t>* </a:t>
            </a:r>
            <a:r>
              <a:rPr b="1" lang="ru-RU" sz="1300">
                <a:latin typeface="Roboto"/>
                <a:ea typeface="Roboto"/>
                <a:cs typeface="Roboto"/>
                <a:sym typeface="Roboto"/>
              </a:rPr>
              <a:t>Реальное время</a:t>
            </a:r>
            <a:r>
              <a:rPr lang="ru-RU" sz="1300">
                <a:latin typeface="Roboto"/>
                <a:ea typeface="Roboto"/>
                <a:cs typeface="Roboto"/>
                <a:sym typeface="Roboto"/>
              </a:rPr>
              <a:t>: HFD часто связаны с приложениями, где информация должна обрабатываться в реальном времени для принятия решений.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latin typeface="Roboto"/>
                <a:ea typeface="Roboto"/>
                <a:cs typeface="Roboto"/>
                <a:sym typeface="Roboto"/>
              </a:rPr>
              <a:t>* </a:t>
            </a:r>
            <a:r>
              <a:rPr b="1" lang="ru-RU" sz="1300">
                <a:latin typeface="Roboto"/>
                <a:ea typeface="Roboto"/>
                <a:cs typeface="Roboto"/>
                <a:sym typeface="Roboto"/>
              </a:rPr>
              <a:t>Разнообразие</a:t>
            </a:r>
            <a:r>
              <a:rPr lang="ru-RU" sz="1300">
                <a:latin typeface="Roboto"/>
                <a:ea typeface="Roboto"/>
                <a:cs typeface="Roboto"/>
                <a:sym typeface="Roboto"/>
              </a:rPr>
              <a:t>: HFD могут собираться из различных источников, таких как датчики, системы мониторинга, финансовые рынки, социальные сети и другие</a:t>
            </a:r>
            <a:r>
              <a:rPr lang="ru-RU"/>
              <a:t> и самое главное, </a:t>
            </a:r>
            <a:r>
              <a:rPr b="1" lang="ru-RU"/>
              <a:t>приходить с разной частотой.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/>
          <p:nvPr>
            <p:ph idx="4294967295" type="subTitle"/>
          </p:nvPr>
        </p:nvSpPr>
        <p:spPr>
          <a:xfrm>
            <a:off x="2630075" y="1737729"/>
            <a:ext cx="61257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None/>
            </a:pPr>
            <a:r>
              <a:rPr lang="ru-RU" sz="1200">
                <a:solidFill>
                  <a:srgbClr val="013D85"/>
                </a:solidFill>
              </a:rPr>
              <a:t>Как думаете, какие преимущества и недостатки у таких данных?</a:t>
            </a:r>
            <a:endParaRPr b="1" i="0" sz="1500" u="none" cap="none" strike="noStrike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490" y="1426613"/>
            <a:ext cx="1414775" cy="14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Кирилл Бухтеев</dc:creator>
</cp:coreProperties>
</file>