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2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311" r:id="rId11"/>
    <p:sldId id="267" r:id="rId12"/>
    <p:sldId id="344" r:id="rId13"/>
    <p:sldId id="339" r:id="rId14"/>
    <p:sldId id="351" r:id="rId15"/>
    <p:sldId id="352" r:id="rId16"/>
    <p:sldId id="353" r:id="rId17"/>
    <p:sldId id="354" r:id="rId18"/>
    <p:sldId id="350" r:id="rId19"/>
    <p:sldId id="348" r:id="rId20"/>
    <p:sldId id="278" r:id="rId21"/>
    <p:sldId id="279" r:id="rId22"/>
    <p:sldId id="280" r:id="rId23"/>
    <p:sldId id="281" r:id="rId24"/>
    <p:sldId id="282" r:id="rId25"/>
    <p:sldId id="283" r:id="rId26"/>
    <p:sldId id="345" r:id="rId27"/>
    <p:sldId id="287" r:id="rId28"/>
    <p:sldId id="289" r:id="rId29"/>
    <p:sldId id="265" r:id="rId30"/>
    <p:sldId id="337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Helvetica Neue" panose="02000503000000020004" pitchFamily="2" charset="0"/>
      <p:regular r:id="rId34"/>
      <p:bold r:id="rId35"/>
      <p:italic r:id="rId36"/>
      <p:boldItalic r:id="rId37"/>
    </p:embeddedFont>
    <p:embeddedFont>
      <p:font typeface="PTSerif" panose="020A0603040505020204" pitchFamily="18" charset="7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2"/>
    <p:restoredTop sz="97146"/>
  </p:normalViewPr>
  <p:slideViewPr>
    <p:cSldViewPr snapToGrid="0">
      <p:cViewPr varScale="1">
        <p:scale>
          <a:sx n="171" d="100"/>
          <a:sy n="171" d="100"/>
        </p:scale>
        <p:origin x="600" y="168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33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45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6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1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01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61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53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5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inforcement-learning-frameworks-e349de4f645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t.me/c/1530284868/2747" TargetMode="External"/><Relationship Id="rId4" Type="http://schemas.openxmlformats.org/officeDocument/2006/relationships/hyperlink" Target="https://github.com/aikorea/awesome-r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Policy Gradient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Markov Property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/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RU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7D8152-6035-4242-A2B0-D3B47DE2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" y="878674"/>
                <a:ext cx="4172722" cy="738664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100"/>
                  <a:buFont typeface="Roboto"/>
                  <a:buNone/>
                  <a:defRPr sz="31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Roboto"/>
                  <a:buNone/>
                  <a:defRPr sz="28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dirty="0"/>
                  <a:t>Markov Decision Process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Google Shape;310;p57">
                <a:extLst>
                  <a:ext uri="{FF2B5EF4-FFF2-40B4-BE49-F238E27FC236}">
                    <a16:creationId xmlns:a16="http://schemas.microsoft.com/office/drawing/2014/main" id="{A5E7ADB9-6693-0344-980A-1869E5A6D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695236"/>
                <a:ext cx="8520600" cy="547950"/>
              </a:xfrm>
              <a:prstGeom prst="rect">
                <a:avLst/>
              </a:prstGeom>
              <a:blipFill>
                <a:blip r:embed="rId4"/>
                <a:stretch>
                  <a:fillRect l="-1786" t="-4545" b="-4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/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 infinite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set of final states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infinite (|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|=</a:t>
                </a:r>
                <a:r>
                  <a:rPr lang="en-US" sz="16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action space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function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600" dirty="0"/>
                  <a:t>=</a:t>
                </a:r>
                <a:r>
                  <a:rPr lang="el-G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state probability function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is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unknown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reward function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⇔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Symbol" pitchFamily="2" charset="2"/>
                    <a:ea typeface="Cambria Math" panose="02040503050406030204" pitchFamily="18" charset="0"/>
                  </a:rPr>
                  <a:t>[0, 1]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is a discount coefficient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1A4F26-59DB-FE47-9D15-7B4DEF0E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8" y="2243186"/>
                <a:ext cx="4938821" cy="2637710"/>
              </a:xfrm>
              <a:prstGeom prst="rect">
                <a:avLst/>
              </a:prstGeom>
              <a:blipFill>
                <a:blip r:embed="rId5"/>
                <a:stretch>
                  <a:fillRect l="-2308" t="-1435" r="-769" b="-382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REINFORCE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8"/>
                <a:ext cx="8801144" cy="36991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Задача – максимизировать суммарную награду агента, </a:t>
                </a:r>
                <a:r>
                  <a:rPr lang="ru-RU" sz="16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т.е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максимизировать мат ожидание награды при текущей политике:</a:t>
                </a: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Алгоритм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Q-learning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(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DQN) –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искали приближение оптимальной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Q-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функции.</a:t>
                </a: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Вместо приближения 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Q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функции – будем сразу искать оптимальную политику. </a:t>
                </a:r>
                <a:endParaRPr lang="ru-RU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8"/>
                <a:ext cx="8801144" cy="3699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37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Задача – максимизировать суммарную награду агента,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т.е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максимизировать мат ожидание награды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при какой-то политике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ru-RU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Поскольку политика есть отображение пространства действий на пространство состояний то можем представить эту награду в виде суммы всех наград по текущей политике, в случае непрерывного пространства состояний – интегралом: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u-RU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  <a:blipFill>
                <a:blip r:embed="rId3"/>
                <a:stretch>
                  <a:fillRect r="-288" b="-2472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18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u-RU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Приблизим политику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нейросетью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 Обновляем веса: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:r>
                  <a:rPr lang="ru-RU" sz="1400" dirty="0">
                    <a:solidFill>
                      <a:srgbClr val="C00000"/>
                    </a:solidFill>
                    <a:latin typeface="Helvetica Neue" panose="02000503000000020004" pitchFamily="2" charset="0"/>
                  </a:rPr>
                  <a:t>Внимание!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sz="1400" dirty="0">
                    <a:solidFill>
                      <a:srgbClr val="C00000"/>
                    </a:solidFill>
                    <a:latin typeface="Helvetica Neue" panose="02000503000000020004" pitchFamily="2" charset="0"/>
                  </a:rPr>
                  <a:t> не является функцией плотности распределения вероятностей!</a:t>
                </a:r>
              </a:p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Не можем воспользоваться методами </a:t>
                </a:r>
                <a:r>
                  <a:rPr lang="ru-RU" sz="14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семплирования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для стохастического интеграла.</a:t>
                </a:r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  <a:blipFill>
                <a:blip r:embed="rId3"/>
                <a:stretch>
                  <a:fillRect t="-16000" b="-109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18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- </a:t>
            </a:r>
            <a:r>
              <a:rPr lang="en-US" sz="3200" dirty="0">
                <a:solidFill>
                  <a:srgbClr val="000000"/>
                </a:solidFill>
                <a:latin typeface="Helvetica Neue" panose="02000503000000020004" pitchFamily="2" charset="0"/>
              </a:rPr>
              <a:t>Policy gradient theorem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Введем обозначение: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nary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</a:t>
                </a: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e>
                          </m:eqAr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 algn="ctr">
                  <a:buNone/>
                </a:pP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Оценка методом Монте-Карло: 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ru-RU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ru-RU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  <a:blipFill>
                <a:blip r:embed="rId3"/>
                <a:stretch>
                  <a:fillRect b="-2472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91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 -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алгоритм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2294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Задаем начальное приближение политики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Запускаем обучение. Для каждого эпизода:</a:t>
                </a:r>
              </a:p>
              <a:p>
                <a:pPr lvl="1"/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Действуя по текущей политике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получаем траекторию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, награды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и определяем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</a:p>
              <a:p>
                <a:pPr marL="603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Следуя по траектории обновляем веса модели по правилу:</a:t>
                </a:r>
              </a:p>
              <a:p>
                <a:pPr marL="603250" lvl="1" indent="0">
                  <a:buNone/>
                </a:pPr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603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2294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8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 c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базой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9654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ru-RU" sz="1600" dirty="0"/>
                  <a:t>В силу стохастичности стратегии в одном и том же состоянии в разных эпизодах могут выбираться разные действия. Это может запутать обучение, потому что один пример требует увеличить вероятность выбора некоторого действия, а другой – уменьшить ее. </a:t>
                </a:r>
              </a:p>
              <a:p>
                <a:pPr marL="133350" indent="0">
                  <a:buNone/>
                </a:pPr>
                <a:endParaRPr lang="en-US" sz="1600" dirty="0"/>
              </a:p>
              <a:p>
                <a:pPr marL="133350" indent="0">
                  <a:buNone/>
                </a:pPr>
                <a:r>
                  <a:rPr lang="ru-RU" sz="1600" dirty="0"/>
                  <a:t>Вводится функция ценности состояния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1800" dirty="0">
                  <a:latin typeface="PTSerif" panose="020A0603040505020204" pitchFamily="18" charset="77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133350" indent="0">
                  <a:buNone/>
                </a:pPr>
                <a:endParaRPr lang="en-US" sz="1600" dirty="0"/>
              </a:p>
              <a:p>
                <a:pPr marL="133350" indent="0">
                  <a:buNone/>
                </a:pPr>
                <a:r>
                  <a:rPr lang="ru-RU" sz="1600" dirty="0"/>
                  <a:t>Тогда обновление весов модели производится по формуле: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/>
              </a:p>
              <a:p>
                <a:pPr marL="133350" indent="0">
                  <a:buNone/>
                </a:pPr>
                <a:r>
                  <a:rPr lang="ru-RU" sz="1600" dirty="0"/>
                  <a:t>Введение ценности позволяет откалибровать вознаграждения относительно среднего действия в данном состоянии</a:t>
                </a:r>
                <a:r>
                  <a:rPr lang="ru-RU" sz="1800" dirty="0">
                    <a:effectLst/>
                    <a:latin typeface="PTSerif" panose="020A0603040505020204" pitchFamily="18" charset="77"/>
                  </a:rPr>
                  <a:t>. </a:t>
                </a:r>
                <a:endParaRPr lang="ru-RU" sz="1600" dirty="0"/>
              </a:p>
              <a:p>
                <a:pPr marL="133350" indent="0">
                  <a:buNone/>
                </a:pPr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965426"/>
              </a:xfrm>
              <a:prstGeom prst="rect">
                <a:avLst/>
              </a:prstGeom>
              <a:blipFill>
                <a:blip r:embed="rId3"/>
                <a:stretch>
                  <a:fillRect r="-720" b="-319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8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Algorithms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AC6D5-07DF-4C46-8ABA-99100720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81" y="1068918"/>
            <a:ext cx="7321337" cy="36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4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537074096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 c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базой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440205247"/>
              </p:ext>
            </p:extLst>
          </p:nvPr>
        </p:nvGraphicFramePr>
        <p:xfrm>
          <a:off x="952500" y="1372744"/>
          <a:ext cx="7239000" cy="100581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Сформировать класс для алгоритма </a:t>
                      </a:r>
                      <a:r>
                        <a:rPr lang="en-US" sz="1300" dirty="0"/>
                        <a:t>REINFORCE </a:t>
                      </a:r>
                      <a:r>
                        <a:rPr lang="ru-RU" sz="1300" dirty="0"/>
                        <a:t>или </a:t>
                      </a:r>
                      <a:r>
                        <a:rPr lang="en-US" sz="1300" dirty="0"/>
                        <a:t>REINFORCE </a:t>
                      </a:r>
                      <a:r>
                        <a:rPr lang="ru-RU" sz="1300" dirty="0"/>
                        <a:t>с базой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Реализовать обучение для любой среды кроме </a:t>
                      </a:r>
                      <a:r>
                        <a:rPr lang="en-US" sz="1300" dirty="0" err="1"/>
                        <a:t>CartPole</a:t>
                      </a:r>
                      <a:endParaRPr lang="ru-RU" sz="13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2658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Прогнать оптимизацию </a:t>
                      </a:r>
                      <a:r>
                        <a:rPr lang="ru-RU" sz="1300" dirty="0" err="1"/>
                        <a:t>гиперпараметров</a:t>
                      </a:r>
                      <a:r>
                        <a:rPr lang="ru-RU" sz="1300" dirty="0"/>
                        <a:t> на сетке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1901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en-GB" sz="1300" dirty="0">
                <a:hlinkClick r:id="rId3"/>
              </a:rPr>
              <a:t>Reinforcement Learning frameworks</a:t>
            </a: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dirty="0">
                <a:hlinkClick r:id="rId4"/>
              </a:rPr>
              <a:t>Список ресурсов</a:t>
            </a:r>
            <a:endParaRPr lang="en-US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dirty="0" err="1"/>
              <a:t>Лю</a:t>
            </a:r>
            <a:r>
              <a:rPr lang="ru-RU" sz="1300" dirty="0"/>
              <a:t> Ю. (Х.) Обучение с подкреплением на </a:t>
            </a:r>
            <a:r>
              <a:rPr lang="en-GB" sz="1300" dirty="0" err="1"/>
              <a:t>PyTorch</a:t>
            </a:r>
            <a:r>
              <a:rPr lang="en-GB" sz="1300" dirty="0"/>
              <a:t>: </a:t>
            </a:r>
            <a:r>
              <a:rPr lang="ru-RU" sz="1300" dirty="0"/>
              <a:t>сборник рецептов / пер. с англ. А. А. </a:t>
            </a:r>
            <a:r>
              <a:rPr lang="ru-RU" sz="1300" dirty="0" err="1"/>
              <a:t>Слинкина</a:t>
            </a:r>
            <a:r>
              <a:rPr lang="ru-RU" sz="1300" dirty="0"/>
              <a:t>. – М.: ДМК Пресс, 2020. – 282 с. </a:t>
            </a:r>
            <a:r>
              <a:rPr lang="en-US" sz="1300" dirty="0">
                <a:hlinkClick r:id="rId5"/>
              </a:rPr>
              <a:t>link</a:t>
            </a: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09083591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 задачам с непрерывным пространством действий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718144" y="1613081"/>
            <a:ext cx="6125700" cy="104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FF9900"/>
                </a:solidFill>
              </a:rPr>
              <a:t>Знакомы ли вы с работой в </a:t>
            </a:r>
            <a:r>
              <a:rPr lang="en-US" sz="1600" dirty="0">
                <a:solidFill>
                  <a:srgbClr val="FF9900"/>
                </a:solidFill>
              </a:rPr>
              <a:t>google </a:t>
            </a:r>
            <a:r>
              <a:rPr lang="en-US" sz="1600" dirty="0" err="1">
                <a:solidFill>
                  <a:srgbClr val="FF9900"/>
                </a:solidFill>
              </a:rPr>
              <a:t>colab</a:t>
            </a:r>
            <a:r>
              <a:rPr lang="ru-RU" sz="1600" dirty="0">
                <a:solidFill>
                  <a:srgbClr val="FF9900"/>
                </a:solidFill>
              </a:rPr>
              <a:t>?</a:t>
            </a: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588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274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28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.08.23 –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Actor-Critic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алгоритм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en-US" dirty="0"/>
              <a:t>Policy Gradient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Deep 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Продвинутые темы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Reinforcement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Проблема непрерывного пространства действий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Алгоритм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REINFORCE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Улучшение алгоритма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1349036696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 задачам с непрерывным пространством действий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 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650789172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Программировать задачи обучения с подкреплением для окружений большой размерности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непрерывного пространства действий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базу для перехода к реальным задачам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Постановка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930</Words>
  <Application>Microsoft Macintosh PowerPoint</Application>
  <PresentationFormat>On-screen Show (16:9)</PresentationFormat>
  <Paragraphs>188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Google Sans</vt:lpstr>
      <vt:lpstr>Helvetica Neue</vt:lpstr>
      <vt:lpstr>Symbol</vt:lpstr>
      <vt:lpstr>STIXMathJax_Normal-italic</vt:lpstr>
      <vt:lpstr>Roboto</vt:lpstr>
      <vt:lpstr>Cambria Math</vt:lpstr>
      <vt:lpstr>PTSerif</vt:lpstr>
      <vt:lpstr>Arial</vt:lpstr>
      <vt:lpstr>Courier New</vt:lpstr>
      <vt:lpstr>Светлая тема</vt:lpstr>
      <vt:lpstr>Светлая тема</vt:lpstr>
      <vt:lpstr>Reinforcement learning Policy Gradient</vt:lpstr>
      <vt:lpstr>Проверить, идет ли запись</vt:lpstr>
      <vt:lpstr>Правила вебинара</vt:lpstr>
      <vt:lpstr>Reinforcement learning. Policy Gradient </vt:lpstr>
      <vt:lpstr>Карта курса</vt:lpstr>
      <vt:lpstr>Маршрут вебинара</vt:lpstr>
      <vt:lpstr>Цели вебинара</vt:lpstr>
      <vt:lpstr>Смысл</vt:lpstr>
      <vt:lpstr>Постановка задачи</vt:lpstr>
      <vt:lpstr>Markov Property</vt:lpstr>
      <vt:lpstr>Алгоритм REINFORCE</vt:lpstr>
      <vt:lpstr>REINFORCE</vt:lpstr>
      <vt:lpstr>REINFORCE</vt:lpstr>
      <vt:lpstr>REINFORCE</vt:lpstr>
      <vt:lpstr>REINFORCE - Policy gradient theorem</vt:lpstr>
      <vt:lpstr>REINFORCE - алгоритм</vt:lpstr>
      <vt:lpstr>REINFORCE c базой</vt:lpstr>
      <vt:lpstr>Algorithms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PowerPoint Presentation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49</cp:revision>
  <dcterms:modified xsi:type="dcterms:W3CDTF">2023-08-19T14:15:01Z</dcterms:modified>
</cp:coreProperties>
</file>