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26.jpg" ContentType="image/jpe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334" r:id="rId4"/>
    <p:sldId id="259" r:id="rId5"/>
    <p:sldId id="260" r:id="rId6"/>
    <p:sldId id="305" r:id="rId7"/>
    <p:sldId id="371" r:id="rId8"/>
    <p:sldId id="393" r:id="rId9"/>
    <p:sldId id="342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4" r:id="rId19"/>
    <p:sldId id="485" r:id="rId20"/>
    <p:sldId id="403" r:id="rId21"/>
    <p:sldId id="402" r:id="rId22"/>
    <p:sldId id="405" r:id="rId23"/>
    <p:sldId id="472" r:id="rId24"/>
    <p:sldId id="473" r:id="rId25"/>
    <p:sldId id="453" r:id="rId26"/>
    <p:sldId id="474" r:id="rId27"/>
    <p:sldId id="475" r:id="rId28"/>
    <p:sldId id="476" r:id="rId29"/>
    <p:sldId id="477" r:id="rId30"/>
    <p:sldId id="480" r:id="rId31"/>
    <p:sldId id="479" r:id="rId32"/>
    <p:sldId id="483" r:id="rId33"/>
    <p:sldId id="478" r:id="rId34"/>
    <p:sldId id="482" r:id="rId35"/>
    <p:sldId id="481" r:id="rId36"/>
    <p:sldId id="391" r:id="rId37"/>
    <p:sldId id="300" r:id="rId38"/>
    <p:sldId id="484" r:id="rId39"/>
    <p:sldId id="364" r:id="rId40"/>
    <p:sldId id="281" r:id="rId41"/>
    <p:sldId id="377" r:id="rId42"/>
    <p:sldId id="301" r:id="rId43"/>
    <p:sldId id="302" r:id="rId44"/>
    <p:sldId id="335" r:id="rId45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5"/>
    <p:restoredTop sz="94719"/>
  </p:normalViewPr>
  <p:slideViewPr>
    <p:cSldViewPr>
      <p:cViewPr varScale="1">
        <p:scale>
          <a:sx n="196" d="100"/>
          <a:sy n="196" d="100"/>
        </p:scale>
        <p:origin x="736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D4DEE-AA18-4B6A-845C-60AFD9463AA2}" type="datetimeFigureOut">
              <a:rPr lang="ru-RU" smtClean="0"/>
              <a:t>19.10.2024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5BB5-C319-4CC0-9F8F-8FE78AD35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87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740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394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f6222e6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f6222e6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305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118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638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24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03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820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86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3575" y="388001"/>
            <a:ext cx="7996849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27549" y="1317655"/>
            <a:ext cx="2095500" cy="320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17087" y="1115827"/>
            <a:ext cx="1866265" cy="3535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Тема вебинара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33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Разделительный слайд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933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Заголовок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586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574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696200" y="4876800"/>
            <a:ext cx="1295399" cy="152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554" y="388000"/>
            <a:ext cx="8718890" cy="970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799" y="1421874"/>
            <a:ext cx="8535035" cy="191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linkedin.com/in/igor-stureiko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linkedin.com/in/igor-stureik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7674" y="4414306"/>
            <a:ext cx="164932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otus.ru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674" y="1745501"/>
            <a:ext cx="7516726" cy="1333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555"/>
              </a:lnSpc>
              <a:spcBef>
                <a:spcPts val="100"/>
              </a:spcBef>
            </a:pPr>
            <a:r>
              <a:rPr lang="en-US" sz="5600" spc="-35" dirty="0">
                <a:solidFill>
                  <a:srgbClr val="FFFFFF"/>
                </a:solidFill>
              </a:rPr>
              <a:t>Python </a:t>
            </a:r>
            <a:r>
              <a:rPr lang="ru-RU" sz="5600" spc="-35" dirty="0">
                <a:solidFill>
                  <a:srgbClr val="FFFFFF"/>
                </a:solidFill>
              </a:rPr>
              <a:t>для Аналитики</a:t>
            </a:r>
            <a:endParaRPr sz="5600" dirty="0"/>
          </a:p>
          <a:p>
            <a:pPr marL="12700" marR="5080">
              <a:lnSpc>
                <a:spcPts val="3350"/>
              </a:lnSpc>
              <a:spcBef>
                <a:spcPts val="254"/>
              </a:spcBef>
            </a:pPr>
            <a:r>
              <a:rPr lang="ru-RU" spc="-10" dirty="0">
                <a:solidFill>
                  <a:srgbClr val="FFFFFF"/>
                </a:solidFill>
              </a:rPr>
              <a:t>Основы статистики</a:t>
            </a:r>
            <a:endParaRPr lang="en-US" spc="-1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6EB4-0F15-CE45-856A-EC3EBA60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Ложь, наглая ложь и статистика</a:t>
            </a:r>
            <a:endParaRPr lang="en-US" dirty="0"/>
          </a:p>
        </p:txBody>
      </p:sp>
      <p:pic>
        <p:nvPicPr>
          <p:cNvPr id="2050" name="Picture 2" descr="Statistics Authority | Government of the Turks and Caicos Islands">
            <a:extLst>
              <a:ext uri="{FF2B5EF4-FFF2-40B4-BE49-F238E27FC236}">
                <a16:creationId xmlns:a16="http://schemas.microsoft.com/office/drawing/2014/main" id="{B9416DA6-7A80-E646-A432-AD008FCFE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76350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8F76F3-F5AD-CA49-AAC3-1F40043EF4B9}"/>
              </a:ext>
            </a:extLst>
          </p:cNvPr>
          <p:cNvSpPr txBox="1"/>
          <p:nvPr/>
        </p:nvSpPr>
        <p:spPr>
          <a:xfrm>
            <a:off x="500550" y="1276350"/>
            <a:ext cx="43762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Статистика</a:t>
            </a:r>
            <a:r>
              <a:rPr lang="ru-RU" dirty="0"/>
              <a:t> – это наука, изучающая общие вопросы сбора, измерения, мониторинга, анализа количественных или качественных данных и их сравнение</a:t>
            </a:r>
          </a:p>
          <a:p>
            <a:endParaRPr lang="ru-RU" dirty="0"/>
          </a:p>
          <a:p>
            <a:r>
              <a:rPr lang="ru-RU" b="1" dirty="0"/>
              <a:t>Математическая статистика </a:t>
            </a:r>
            <a:r>
              <a:rPr lang="ru-RU" dirty="0"/>
              <a:t>– наука о математических методах систематизации и использования статистических данных для научных и практических выводов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44C60-8648-634D-BE52-3D61A352C0AF}"/>
              </a:ext>
            </a:extLst>
          </p:cNvPr>
          <p:cNvSpPr txBox="1"/>
          <p:nvPr/>
        </p:nvSpPr>
        <p:spPr>
          <a:xfrm>
            <a:off x="500550" y="4006985"/>
            <a:ext cx="852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Принято выделять описательную статистику, теорию оценивания и теорию проверки гипотез</a:t>
            </a:r>
          </a:p>
        </p:txBody>
      </p:sp>
    </p:spTree>
    <p:extLst>
      <p:ext uri="{BB962C8B-B14F-4D97-AF65-F5344CB8AC3E}">
        <p14:creationId xmlns:p14="http://schemas.microsoft.com/office/powerpoint/2010/main" val="171587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01EB3B-1118-A045-8172-6730A5064C04}"/>
              </a:ext>
            </a:extLst>
          </p:cNvPr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86EB4-0F15-CE45-856A-EC3EBA601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30724"/>
            <a:ext cx="8487750" cy="1095900"/>
          </a:xfrm>
        </p:spPr>
        <p:txBody>
          <a:bodyPr/>
          <a:lstStyle/>
          <a:p>
            <a:r>
              <a:rPr lang="ru-RU" dirty="0"/>
              <a:t>Статистика		 </a:t>
            </a:r>
            <a:r>
              <a:rPr lang="en-US" dirty="0"/>
              <a:t>vs </a:t>
            </a:r>
            <a:r>
              <a:rPr lang="ru-RU" dirty="0"/>
              <a:t>		Аналитика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0E6D0-00E7-0346-9E19-84F25AC67013}"/>
              </a:ext>
            </a:extLst>
          </p:cNvPr>
          <p:cNvSpPr txBox="1"/>
          <p:nvPr/>
        </p:nvSpPr>
        <p:spPr>
          <a:xfrm>
            <a:off x="533400" y="1581150"/>
            <a:ext cx="396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Область </a:t>
            </a:r>
            <a:r>
              <a:rPr lang="ru-RU" b="1" dirty="0"/>
              <a:t>статистики</a:t>
            </a:r>
            <a:r>
              <a:rPr lang="ru-RU" dirty="0"/>
              <a:t> связана со сбором, анализом, интерпретацией и представлением данных</a:t>
            </a:r>
          </a:p>
          <a:p>
            <a:endParaRPr lang="ru-RU" dirty="0"/>
          </a:p>
          <a:p>
            <a:r>
              <a:rPr lang="ru-RU" dirty="0"/>
              <a:t>Статистик, скорее всего, будет работать в максимально </a:t>
            </a:r>
            <a:r>
              <a:rPr lang="ru-RU" b="1" dirty="0"/>
              <a:t>исследовательских</a:t>
            </a:r>
            <a:r>
              <a:rPr lang="ru-RU" dirty="0"/>
              <a:t> условиях, где чаще используются дизайн исследования, проверка гипотез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D27E0F-80CD-BB44-80DB-3B93D407BBAA}"/>
              </a:ext>
            </a:extLst>
          </p:cNvPr>
          <p:cNvSpPr txBox="1"/>
          <p:nvPr/>
        </p:nvSpPr>
        <p:spPr>
          <a:xfrm>
            <a:off x="4953000" y="1584185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Область </a:t>
            </a:r>
            <a:r>
              <a:rPr lang="ru-RU" b="1" dirty="0"/>
              <a:t>аналитики</a:t>
            </a:r>
            <a:r>
              <a:rPr lang="ru-RU" dirty="0"/>
              <a:t> связана с применением статистических методов к практическим бизнес-задачам</a:t>
            </a:r>
          </a:p>
          <a:p>
            <a:endParaRPr lang="ru-RU" dirty="0"/>
          </a:p>
          <a:p>
            <a:r>
              <a:rPr lang="ru-RU" dirty="0"/>
              <a:t>Аналитик, скорее всего, будет работать в </a:t>
            </a:r>
            <a:r>
              <a:rPr lang="ru-RU" b="1" dirty="0"/>
              <a:t>бизнес-среде</a:t>
            </a:r>
            <a:r>
              <a:rPr lang="ru-RU" dirty="0"/>
              <a:t>, где чаще используются описательная статистика, визуализация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48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01EB3B-1118-A045-8172-6730A5064C04}"/>
              </a:ext>
            </a:extLst>
          </p:cNvPr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86EB4-0F15-CE45-856A-EC3EBA601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30724"/>
            <a:ext cx="8487750" cy="1095900"/>
          </a:xfrm>
        </p:spPr>
        <p:txBody>
          <a:bodyPr/>
          <a:lstStyle/>
          <a:p>
            <a:r>
              <a:rPr lang="ru-RU" dirty="0"/>
              <a:t>Статистика		 </a:t>
            </a:r>
            <a:r>
              <a:rPr lang="en-US" dirty="0"/>
              <a:t>vs </a:t>
            </a:r>
            <a:r>
              <a:rPr lang="ru-RU" dirty="0"/>
              <a:t>		Аналитика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0E6D0-00E7-0346-9E19-84F25AC67013}"/>
              </a:ext>
            </a:extLst>
          </p:cNvPr>
          <p:cNvSpPr txBox="1"/>
          <p:nvPr/>
        </p:nvSpPr>
        <p:spPr>
          <a:xfrm>
            <a:off x="533400" y="1581150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Статистика</a:t>
            </a:r>
            <a:r>
              <a:rPr lang="ru-RU" dirty="0"/>
              <a:t> помогает вам проверить гипотезы. </a:t>
            </a:r>
          </a:p>
          <a:p>
            <a:endParaRPr lang="ru-RU" dirty="0"/>
          </a:p>
          <a:p>
            <a:r>
              <a:rPr lang="ru-RU" dirty="0"/>
              <a:t>Это улучшает качество ваших </a:t>
            </a:r>
            <a:br>
              <a:rPr lang="ru-RU" dirty="0"/>
            </a:br>
            <a:r>
              <a:rPr lang="ru-RU" b="1" dirty="0"/>
              <a:t>ответов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Статистик помогает понять стоит ли воспринимать эту информацию как феномен, применимый за пределами этого набора данных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D27E0F-80CD-BB44-80DB-3B93D407BBAA}"/>
              </a:ext>
            </a:extLst>
          </p:cNvPr>
          <p:cNvSpPr txBox="1"/>
          <p:nvPr/>
        </p:nvSpPr>
        <p:spPr>
          <a:xfrm>
            <a:off x="4953000" y="1584185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Аналитика</a:t>
            </a:r>
            <a:r>
              <a:rPr lang="ru-RU" dirty="0"/>
              <a:t> помогает вам сформулировать гипотезы. </a:t>
            </a:r>
          </a:p>
          <a:p>
            <a:endParaRPr lang="ru-RU" dirty="0"/>
          </a:p>
          <a:p>
            <a:r>
              <a:rPr lang="ru-RU" dirty="0"/>
              <a:t>Это улучшает качество ваших </a:t>
            </a:r>
            <a:r>
              <a:rPr lang="ru-RU" b="1" dirty="0"/>
              <a:t>вопросов.</a:t>
            </a:r>
          </a:p>
          <a:p>
            <a:endParaRPr lang="ru-RU" dirty="0"/>
          </a:p>
          <a:p>
            <a:r>
              <a:rPr lang="ru-RU" dirty="0"/>
              <a:t>Аналитик добывает информацию в конкретном наборе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90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Генеральная совокупность</a:t>
            </a:r>
          </a:p>
        </p:txBody>
      </p:sp>
    </p:spTree>
    <p:extLst>
      <p:ext uri="{BB962C8B-B14F-4D97-AF65-F5344CB8AC3E}">
        <p14:creationId xmlns:p14="http://schemas.microsoft.com/office/powerpoint/2010/main" val="1499920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6EB4-0F15-CE45-856A-EC3EBA601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30724"/>
            <a:ext cx="8487750" cy="1095900"/>
          </a:xfrm>
        </p:spPr>
        <p:txBody>
          <a:bodyPr/>
          <a:lstStyle/>
          <a:p>
            <a:r>
              <a:rPr lang="ru-RU" dirty="0"/>
              <a:t>Генеральная совокупность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0E6D0-00E7-0346-9E19-84F25AC67013}"/>
              </a:ext>
            </a:extLst>
          </p:cNvPr>
          <p:cNvSpPr txBox="1"/>
          <p:nvPr/>
        </p:nvSpPr>
        <p:spPr>
          <a:xfrm>
            <a:off x="533400" y="1123950"/>
            <a:ext cx="3962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Генеральная совокупность </a:t>
            </a:r>
            <a:r>
              <a:rPr lang="ru-RU" dirty="0"/>
              <a:t>– совокупность всех объектов, которые предполагается проанализировать</a:t>
            </a:r>
          </a:p>
          <a:p>
            <a:r>
              <a:rPr lang="ru-RU" sz="1200" dirty="0"/>
              <a:t>Суммарная численность объектов наблюдения,</a:t>
            </a:r>
          </a:p>
          <a:p>
            <a:r>
              <a:rPr lang="ru-RU" sz="1200" dirty="0"/>
              <a:t>обладающих определенным набором признаков</a:t>
            </a:r>
          </a:p>
          <a:p>
            <a:r>
              <a:rPr lang="ru-RU" sz="1200" dirty="0"/>
              <a:t>(пол, возраст, доход, численность, оборот и т.д.),</a:t>
            </a:r>
          </a:p>
          <a:p>
            <a:r>
              <a:rPr lang="ru-RU" sz="1200" dirty="0"/>
              <a:t>ограниченная в пространстве и времени</a:t>
            </a:r>
          </a:p>
          <a:p>
            <a:endParaRPr lang="ru-RU" dirty="0"/>
          </a:p>
          <a:p>
            <a:r>
              <a:rPr lang="ru-RU" dirty="0"/>
              <a:t>Давайте представим, что мы хотим что-то узнать о российских сноубордистах. Например, размер ноги, рост, вес, средние затраты на снаряжение.</a:t>
            </a:r>
            <a:endParaRPr lang="en-US" dirty="0"/>
          </a:p>
        </p:txBody>
      </p:sp>
      <p:pic>
        <p:nvPicPr>
          <p:cNvPr id="4100" name="Picture 4" descr="SG PRO TEAM - Sigi Grabner">
            <a:extLst>
              <a:ext uri="{FF2B5EF4-FFF2-40B4-BE49-F238E27FC236}">
                <a16:creationId xmlns:a16="http://schemas.microsoft.com/office/drawing/2014/main" id="{16460FBE-58D3-4541-A6F1-BE87033EB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123950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6F75A-9CCD-9241-99CF-216C311430DB}"/>
              </a:ext>
            </a:extLst>
          </p:cNvPr>
          <p:cNvSpPr txBox="1"/>
          <p:nvPr/>
        </p:nvSpPr>
        <p:spPr>
          <a:xfrm>
            <a:off x="4876800" y="3867150"/>
            <a:ext cx="4144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Опросив пятьсот человек, можем ли мы</a:t>
            </a:r>
            <a:endParaRPr lang="en-US" sz="1400" dirty="0"/>
          </a:p>
          <a:p>
            <a:r>
              <a:rPr lang="ru-RU" sz="1400" dirty="0"/>
              <a:t>сказать</a:t>
            </a:r>
            <a:r>
              <a:rPr lang="en-US" sz="1400" dirty="0"/>
              <a:t>, </a:t>
            </a:r>
            <a:r>
              <a:rPr lang="ru-RU" sz="1400" dirty="0"/>
              <a:t>что полученные результаты</a:t>
            </a:r>
            <a:r>
              <a:rPr lang="en-US" sz="1400" dirty="0"/>
              <a:t> </a:t>
            </a:r>
            <a:r>
              <a:rPr lang="ru-RU" sz="1400" dirty="0"/>
              <a:t>полностью</a:t>
            </a:r>
            <a:endParaRPr lang="en-US" sz="1400" dirty="0"/>
          </a:p>
          <a:p>
            <a:r>
              <a:rPr lang="ru-RU" sz="1400" dirty="0"/>
              <a:t>репрезентативны</a:t>
            </a:r>
            <a:r>
              <a:rPr lang="en-US" sz="1400" dirty="0"/>
              <a:t>? </a:t>
            </a:r>
            <a:endParaRPr lang="ru-RU" sz="1400" dirty="0"/>
          </a:p>
          <a:p>
            <a:r>
              <a:rPr lang="ru-RU" sz="1400" dirty="0"/>
              <a:t>А если тысячу?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383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6EB4-0F15-CE45-856A-EC3EBA601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30724"/>
            <a:ext cx="8487750" cy="1095900"/>
          </a:xfrm>
        </p:spPr>
        <p:txBody>
          <a:bodyPr/>
          <a:lstStyle/>
          <a:p>
            <a:r>
              <a:rPr lang="ru-RU" dirty="0"/>
              <a:t>Выборка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0E6D0-00E7-0346-9E19-84F25AC67013}"/>
              </a:ext>
            </a:extLst>
          </p:cNvPr>
          <p:cNvSpPr txBox="1"/>
          <p:nvPr/>
        </p:nvSpPr>
        <p:spPr>
          <a:xfrm>
            <a:off x="533400" y="1123950"/>
            <a:ext cx="396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Выборка </a:t>
            </a:r>
            <a:r>
              <a:rPr lang="ru-RU" dirty="0"/>
              <a:t>— часть генеральной совокупности элементов, которая доступна исследователю в ходе анализа</a:t>
            </a:r>
          </a:p>
          <a:p>
            <a:endParaRPr lang="ru-RU" dirty="0"/>
          </a:p>
          <a:p>
            <a:r>
              <a:rPr lang="ru-RU" dirty="0"/>
              <a:t>Характеристики выборки: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Качественная</a:t>
            </a:r>
            <a:r>
              <a:rPr lang="ru-RU" dirty="0"/>
              <a:t> – что именно мы выбираем и какие способы построения выборки мы для этого используем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Количественная</a:t>
            </a:r>
            <a:r>
              <a:rPr lang="ru-RU" dirty="0"/>
              <a:t> – сколько элементов мы выбираем, другими словами – объём выборки</a:t>
            </a:r>
            <a:endParaRPr lang="en-US" dirty="0"/>
          </a:p>
        </p:txBody>
      </p:sp>
      <p:pic>
        <p:nvPicPr>
          <p:cNvPr id="6146" name="Picture 2" descr="Sampling — Statistical approach in Machine learning | by Suresha HP |  Analytics Vidhya | Jan, 2021 | Medium | Analytics Vidhya">
            <a:extLst>
              <a:ext uri="{FF2B5EF4-FFF2-40B4-BE49-F238E27FC236}">
                <a16:creationId xmlns:a16="http://schemas.microsoft.com/office/drawing/2014/main" id="{05363B68-6F77-EC42-8CDB-8DE72673F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275" y="403892"/>
            <a:ext cx="3962400" cy="2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AE8A92-F687-1C49-8282-F02A5E701C65}"/>
              </a:ext>
            </a:extLst>
          </p:cNvPr>
          <p:cNvSpPr txBox="1"/>
          <p:nvPr/>
        </p:nvSpPr>
        <p:spPr>
          <a:xfrm>
            <a:off x="4777275" y="2571750"/>
            <a:ext cx="4243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 генеральной совокупности</a:t>
            </a:r>
            <a:r>
              <a:rPr lang="ru-RU" dirty="0"/>
              <a:t>:</a:t>
            </a:r>
          </a:p>
          <a:p>
            <a:r>
              <a:rPr lang="ru-RU" dirty="0"/>
              <a:t>Парни Москвы в возрасте 27-35 лет, занимающиеся сноубордингом</a:t>
            </a:r>
          </a:p>
          <a:p>
            <a:endParaRPr lang="ru-RU" dirty="0"/>
          </a:p>
          <a:p>
            <a:r>
              <a:rPr lang="ru-RU" b="1" dirty="0"/>
              <a:t>Пример выборки:</a:t>
            </a:r>
          </a:p>
          <a:p>
            <a:r>
              <a:rPr lang="ru-RU" dirty="0"/>
              <a:t>Парни Москвы в возрасте 27-35 лет, занимающиеся сноубордингом, </a:t>
            </a:r>
            <a:br>
              <a:rPr lang="ru-RU" dirty="0"/>
            </a:br>
            <a:r>
              <a:rPr lang="ru-RU" dirty="0"/>
              <a:t>которых получилось опросить =)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95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6EB4-0F15-CE45-856A-EC3EBA601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30724"/>
            <a:ext cx="8487750" cy="1095900"/>
          </a:xfrm>
        </p:spPr>
        <p:txBody>
          <a:bodyPr/>
          <a:lstStyle/>
          <a:p>
            <a:r>
              <a:rPr lang="ru-RU" dirty="0"/>
              <a:t>Особенности выборок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0E6D0-00E7-0346-9E19-84F25AC67013}"/>
              </a:ext>
            </a:extLst>
          </p:cNvPr>
          <p:cNvSpPr txBox="1"/>
          <p:nvPr/>
        </p:nvSpPr>
        <p:spPr>
          <a:xfrm>
            <a:off x="533400" y="1581150"/>
            <a:ext cx="84877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Репрезентативность</a:t>
            </a:r>
            <a:r>
              <a:rPr lang="ru-RU" dirty="0"/>
              <a:t> – соответствие характеристик выборки характеристикам генеральной совокупности в целом.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При сравнении двух (и более) выборок важным параметром является их </a:t>
            </a:r>
            <a:r>
              <a:rPr lang="ru-RU" b="1" dirty="0"/>
              <a:t>зависимость.</a:t>
            </a:r>
          </a:p>
          <a:p>
            <a:r>
              <a:rPr lang="ru-RU" sz="1200" dirty="0"/>
              <a:t>Если можно установить четкую пару для каждого случая в двух выборках, такие выборки называются зависимыми.</a:t>
            </a:r>
          </a:p>
          <a:p>
            <a:r>
              <a:rPr lang="ru-RU" sz="1200" dirty="0"/>
              <a:t>Следовательно, зависимые выборки всегда имеют одинаковый объём, а объём независимых может отличаться.</a:t>
            </a:r>
          </a:p>
          <a:p>
            <a:endParaRPr lang="ru-RU" dirty="0"/>
          </a:p>
          <a:p>
            <a:r>
              <a:rPr lang="ru-RU" b="1" dirty="0"/>
              <a:t>Рандомизация</a:t>
            </a:r>
            <a:r>
              <a:rPr lang="ru-RU" dirty="0"/>
              <a:t>, или случайный отбор,</a:t>
            </a:r>
            <a:r>
              <a:rPr lang="en-US" dirty="0"/>
              <a:t> </a:t>
            </a:r>
            <a:r>
              <a:rPr lang="ru-RU" dirty="0"/>
              <a:t>часто</a:t>
            </a:r>
            <a:r>
              <a:rPr lang="en-US" dirty="0"/>
              <a:t> </a:t>
            </a:r>
            <a:r>
              <a:rPr lang="ru-RU" dirty="0"/>
              <a:t>используется для создания простых случайных выборок.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5064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Меры центральной тенденции</a:t>
            </a:r>
          </a:p>
        </p:txBody>
      </p:sp>
    </p:spTree>
    <p:extLst>
      <p:ext uri="{BB962C8B-B14F-4D97-AF65-F5344CB8AC3E}">
        <p14:creationId xmlns:p14="http://schemas.microsoft.com/office/powerpoint/2010/main" val="295365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6EB4-0F15-CE45-856A-EC3EBA601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30724"/>
            <a:ext cx="8487750" cy="1095900"/>
          </a:xfrm>
        </p:spPr>
        <p:txBody>
          <a:bodyPr/>
          <a:lstStyle/>
          <a:p>
            <a:r>
              <a:rPr lang="ru-RU" dirty="0"/>
              <a:t>Меры центральной тенденции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0E6D0-00E7-0346-9E19-84F25AC67013}"/>
              </a:ext>
            </a:extLst>
          </p:cNvPr>
          <p:cNvSpPr txBox="1"/>
          <p:nvPr/>
        </p:nvSpPr>
        <p:spPr>
          <a:xfrm>
            <a:off x="533400" y="1276350"/>
            <a:ext cx="848775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Статистические показатели, которые характеризуют "центральное" или "типичное" значение в наборе данных. Они позволяют описать, где находится центр распределения данных, и понять общее расположение данных. </a:t>
            </a:r>
          </a:p>
          <a:p>
            <a:r>
              <a:rPr lang="ru-RU" dirty="0"/>
              <a:t>Основными мерами центральной тенденции являются </a:t>
            </a:r>
            <a:r>
              <a:rPr lang="ru-RU" b="1" dirty="0"/>
              <a:t>среднее, медиана и мода</a:t>
            </a:r>
            <a:r>
              <a:rPr lang="ru-RU" dirty="0"/>
              <a:t>.</a:t>
            </a:r>
          </a:p>
          <a:p>
            <a:endParaRPr lang="ru-RU" dirty="0"/>
          </a:p>
          <a:p>
            <a:pPr>
              <a:spcAft>
                <a:spcPts val="1200"/>
              </a:spcAft>
            </a:pPr>
            <a:r>
              <a:rPr lang="ru-RU" sz="1400" b="1" dirty="0"/>
              <a:t>Медианой</a:t>
            </a:r>
            <a:r>
              <a:rPr lang="ru-RU" sz="1400" dirty="0"/>
              <a:t> упорядоченной последовательности чисел с нечетным числом членов называется число, находящееся посередине (для четного - среднее арифметическое двух чисел, находящихся посередине) последовательности.</a:t>
            </a:r>
          </a:p>
          <a:p>
            <a:pPr>
              <a:spcAft>
                <a:spcPts val="1200"/>
              </a:spcAft>
            </a:pPr>
            <a:r>
              <a:rPr lang="ru-RU" sz="1400" b="1" dirty="0"/>
              <a:t>Среднее арифметическое </a:t>
            </a:r>
            <a:r>
              <a:rPr lang="ru-RU" sz="1400" dirty="0"/>
              <a:t>нескольких величин – это отношение суммы величин к их количеству.</a:t>
            </a:r>
          </a:p>
          <a:p>
            <a:pPr>
              <a:spcAft>
                <a:spcPts val="1200"/>
              </a:spcAft>
            </a:pPr>
            <a:r>
              <a:rPr lang="ru-RU" sz="1400" b="1" dirty="0"/>
              <a:t>Мода</a:t>
            </a:r>
            <a:r>
              <a:rPr lang="ru-RU" sz="1400" dirty="0"/>
              <a:t> последовательности чисел – это число, которое встречается в упорядоченной последовательности чисел чаще других.</a:t>
            </a:r>
          </a:p>
          <a:p>
            <a:pPr>
              <a:spcAft>
                <a:spcPts val="1200"/>
              </a:spcAft>
            </a:pPr>
            <a:r>
              <a:rPr lang="ru-RU" sz="1400" b="1" dirty="0"/>
              <a:t>Разброс</a:t>
            </a:r>
            <a:r>
              <a:rPr lang="ru-RU" sz="1400" dirty="0"/>
              <a:t> (размах) – разность между максимальной и минимальной величинами.</a:t>
            </a:r>
          </a:p>
        </p:txBody>
      </p:sp>
    </p:spTree>
    <p:extLst>
      <p:ext uri="{BB962C8B-B14F-4D97-AF65-F5344CB8AC3E}">
        <p14:creationId xmlns:p14="http://schemas.microsoft.com/office/powerpoint/2010/main" val="144659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6EB4-0F15-CE45-856A-EC3EBA601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30724"/>
            <a:ext cx="8487750" cy="1095900"/>
          </a:xfrm>
        </p:spPr>
        <p:txBody>
          <a:bodyPr/>
          <a:lstStyle/>
          <a:p>
            <a:r>
              <a:rPr lang="ru-RU" dirty="0"/>
              <a:t>Меры центральной тенденции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FB045-55B0-4640-B618-B6CF40C66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4" t="7541" r="8847"/>
          <a:stretch/>
        </p:blipFill>
        <p:spPr>
          <a:xfrm>
            <a:off x="1562100" y="1123950"/>
            <a:ext cx="6019800" cy="39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8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899" y="1009637"/>
            <a:ext cx="34277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/>
              <a:t>Проверить, </a:t>
            </a:r>
            <a:r>
              <a:rPr sz="2100" spc="-25" dirty="0"/>
              <a:t>идет</a:t>
            </a:r>
            <a:r>
              <a:rPr sz="2100" spc="-10" dirty="0"/>
              <a:t> </a:t>
            </a:r>
            <a:r>
              <a:rPr sz="2100" spc="5" dirty="0"/>
              <a:t>ли</a:t>
            </a:r>
            <a:r>
              <a:rPr sz="2100" spc="-5" dirty="0"/>
              <a:t> </a:t>
            </a:r>
            <a:r>
              <a:rPr sz="2100" spc="-20" dirty="0"/>
              <a:t>запись</a:t>
            </a:r>
            <a:endParaRPr sz="2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825" y="1032407"/>
            <a:ext cx="642317" cy="3211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2375" y="3520050"/>
            <a:ext cx="525599" cy="525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9750" y="1810429"/>
            <a:ext cx="5484850" cy="219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10" dirty="0">
                <a:latin typeface="Roboto"/>
                <a:cs typeface="Roboto"/>
              </a:rPr>
              <a:t>Меня</a:t>
            </a:r>
            <a:r>
              <a:rPr sz="4000" b="1" spc="-40" dirty="0">
                <a:latin typeface="Roboto"/>
                <a:cs typeface="Roboto"/>
              </a:rPr>
              <a:t> </a:t>
            </a:r>
            <a:r>
              <a:rPr sz="4000" b="1" spc="-20" dirty="0">
                <a:latin typeface="Roboto"/>
                <a:cs typeface="Roboto"/>
              </a:rPr>
              <a:t>хорошо</a:t>
            </a:r>
            <a:r>
              <a:rPr sz="4000" b="1" spc="-30" dirty="0">
                <a:latin typeface="Roboto"/>
                <a:cs typeface="Roboto"/>
              </a:rPr>
              <a:t> </a:t>
            </a:r>
            <a:r>
              <a:rPr sz="4000" b="1" spc="-35" dirty="0">
                <a:latin typeface="Roboto"/>
                <a:cs typeface="Roboto"/>
              </a:rPr>
              <a:t>видно </a:t>
            </a:r>
            <a:r>
              <a:rPr sz="4000" b="1" spc="-980" dirty="0">
                <a:latin typeface="Roboto"/>
                <a:cs typeface="Roboto"/>
              </a:rPr>
              <a:t> </a:t>
            </a:r>
            <a:r>
              <a:rPr sz="4000" b="1" spc="-10" dirty="0">
                <a:latin typeface="Roboto"/>
                <a:cs typeface="Roboto"/>
              </a:rPr>
              <a:t>&amp;&amp; </a:t>
            </a:r>
            <a:r>
              <a:rPr sz="4000" b="1" dirty="0">
                <a:latin typeface="Roboto"/>
                <a:cs typeface="Roboto"/>
              </a:rPr>
              <a:t>слышно?</a:t>
            </a:r>
            <a:endParaRPr sz="4000" dirty="0">
              <a:latin typeface="Roboto"/>
              <a:cs typeface="Roboto"/>
            </a:endParaRPr>
          </a:p>
          <a:p>
            <a:pPr marL="760095" marR="1526540">
              <a:lnSpc>
                <a:spcPct val="100000"/>
              </a:lnSpc>
              <a:spcBef>
                <a:spcPts val="3900"/>
              </a:spcBef>
            </a:pPr>
            <a:r>
              <a:rPr sz="1500" spc="-10" dirty="0">
                <a:latin typeface="Roboto"/>
                <a:cs typeface="Roboto"/>
              </a:rPr>
              <a:t>Ставим </a:t>
            </a:r>
            <a:r>
              <a:rPr sz="1500" spc="-25" dirty="0">
                <a:latin typeface="Roboto"/>
                <a:cs typeface="Roboto"/>
              </a:rPr>
              <a:t>“+”, </a:t>
            </a:r>
            <a:r>
              <a:rPr sz="1500" spc="10" dirty="0">
                <a:latin typeface="Roboto"/>
                <a:cs typeface="Roboto"/>
              </a:rPr>
              <a:t>если </a:t>
            </a:r>
            <a:r>
              <a:rPr sz="1500" dirty="0">
                <a:latin typeface="Roboto"/>
                <a:cs typeface="Roboto"/>
              </a:rPr>
              <a:t>все </a:t>
            </a:r>
            <a:r>
              <a:rPr sz="1500" spc="-10" dirty="0">
                <a:latin typeface="Roboto"/>
                <a:cs typeface="Roboto"/>
              </a:rPr>
              <a:t>хорошо </a:t>
            </a:r>
            <a:r>
              <a:rPr sz="1500" spc="-360" dirty="0">
                <a:latin typeface="Roboto"/>
                <a:cs typeface="Roboto"/>
              </a:rPr>
              <a:t> </a:t>
            </a:r>
            <a:r>
              <a:rPr sz="1500" spc="-105" dirty="0">
                <a:latin typeface="Roboto"/>
                <a:cs typeface="Roboto"/>
              </a:rPr>
              <a:t>“-”</a:t>
            </a:r>
            <a:r>
              <a:rPr sz="1500" spc="-50" dirty="0">
                <a:latin typeface="Roboto"/>
                <a:cs typeface="Roboto"/>
              </a:rPr>
              <a:t>,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5" dirty="0">
                <a:latin typeface="Roboto"/>
                <a:cs typeface="Roboto"/>
              </a:rPr>
              <a:t>есл</a:t>
            </a:r>
            <a:r>
              <a:rPr sz="1500" spc="15" dirty="0">
                <a:latin typeface="Roboto"/>
                <a:cs typeface="Roboto"/>
              </a:rPr>
              <a:t>и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ест</a:t>
            </a:r>
            <a:r>
              <a:rPr sz="1500" spc="-10" dirty="0">
                <a:latin typeface="Roboto"/>
                <a:cs typeface="Roboto"/>
              </a:rPr>
              <a:t>ь</a:t>
            </a:r>
            <a:r>
              <a:rPr sz="1500" spc="-5" dirty="0">
                <a:latin typeface="Roboto"/>
                <a:cs typeface="Roboto"/>
              </a:rPr>
              <a:t> проблемы</a:t>
            </a:r>
            <a:endParaRPr sz="15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Точечные и интервальные оценки</a:t>
            </a:r>
          </a:p>
        </p:txBody>
      </p:sp>
    </p:spTree>
    <p:extLst>
      <p:ext uri="{BB962C8B-B14F-4D97-AF65-F5344CB8AC3E}">
        <p14:creationId xmlns:p14="http://schemas.microsoft.com/office/powerpoint/2010/main" val="2901618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6EB4-0F15-CE45-856A-EC3EBA601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30724"/>
            <a:ext cx="8487750" cy="1095900"/>
          </a:xfrm>
        </p:spPr>
        <p:txBody>
          <a:bodyPr/>
          <a:lstStyle/>
          <a:p>
            <a:r>
              <a:rPr lang="ru-RU" dirty="0"/>
              <a:t>Точечные и интервальные оценки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0E6D0-00E7-0346-9E19-84F25AC67013}"/>
              </a:ext>
            </a:extLst>
          </p:cNvPr>
          <p:cNvSpPr txBox="1"/>
          <p:nvPr/>
        </p:nvSpPr>
        <p:spPr>
          <a:xfrm>
            <a:off x="533400" y="1123950"/>
            <a:ext cx="848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Точечная оценка</a:t>
            </a:r>
            <a:r>
              <a:rPr lang="ru-RU" dirty="0"/>
              <a:t> – точное «единственное» значение</a:t>
            </a:r>
          </a:p>
          <a:p>
            <a:r>
              <a:rPr lang="ru-RU" b="1" dirty="0"/>
              <a:t>Интервальная оценка </a:t>
            </a:r>
            <a:r>
              <a:rPr lang="ru-RU" dirty="0"/>
              <a:t>– нахождение величины в некотором диапазоне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AF6FDC-FE66-F94A-8F85-34BB255B3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69060"/>
            <a:ext cx="3441700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93E8BC-28F2-FC4D-B0CD-B5BB0AEE0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869060"/>
            <a:ext cx="3441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13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Центральная предельная теорема</a:t>
            </a:r>
          </a:p>
        </p:txBody>
      </p:sp>
    </p:spTree>
    <p:extLst>
      <p:ext uri="{BB962C8B-B14F-4D97-AF65-F5344CB8AC3E}">
        <p14:creationId xmlns:p14="http://schemas.microsoft.com/office/powerpoint/2010/main" val="1050821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80ED6A-50AD-F748-A6F5-48852325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Кондорсе (1784 г.)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9BFFA-EA10-D44F-A889-614CF281F46A}"/>
              </a:ext>
            </a:extLst>
          </p:cNvPr>
          <p:cNvSpPr txBox="1"/>
          <p:nvPr/>
        </p:nvSpPr>
        <p:spPr>
          <a:xfrm>
            <a:off x="609600" y="1276350"/>
            <a:ext cx="8305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Если вероятность правильного решения одним членом жюри (алгоритмом) больше или равна 0.5 то с увеличением числа членов жюри вероятность правильного ответа возрастает и стремиться к 1 по мере увеличения их количества.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Если вероятность правильного решения одним членом жюри (алгоритмом) меньше 0.5 то с увеличением числа членов жюри вероятность правильного ответа стремиться к 0 по мере увеличения их количества.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045A54-96D2-8B42-AE1C-2754546FFD90}"/>
                  </a:ext>
                </a:extLst>
              </p:cNvPr>
              <p:cNvSpPr txBox="1"/>
              <p:nvPr/>
            </p:nvSpPr>
            <p:spPr>
              <a:xfrm>
                <a:off x="2133600" y="3773826"/>
                <a:ext cx="2444131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045A54-96D2-8B42-AE1C-2754546FF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773826"/>
                <a:ext cx="2444131" cy="779124"/>
              </a:xfrm>
              <a:prstGeom prst="rect">
                <a:avLst/>
              </a:prstGeom>
              <a:blipFill>
                <a:blip r:embed="rId2"/>
                <a:stretch>
                  <a:fillRect l="-16580" t="-11129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5A1603-FA86-0148-B591-439F67257ED2}"/>
                  </a:ext>
                </a:extLst>
              </p:cNvPr>
              <p:cNvSpPr txBox="1"/>
              <p:nvPr/>
            </p:nvSpPr>
            <p:spPr>
              <a:xfrm>
                <a:off x="4760850" y="3840222"/>
                <a:ext cx="23668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&gt;0.5 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→∞,⇒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5A1603-FA86-0148-B591-439F6725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850" y="3840222"/>
                <a:ext cx="2366866" cy="646331"/>
              </a:xfrm>
              <a:prstGeom prst="rect">
                <a:avLst/>
              </a:prstGeom>
              <a:blipFill>
                <a:blip r:embed="rId3"/>
                <a:stretch>
                  <a:fillRect l="-1596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860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7B93-6AFD-4D44-BFDD-33F05F28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 </a:t>
            </a:r>
            <a:r>
              <a:rPr lang="ru-RU" dirty="0" err="1"/>
              <a:t>Гальтона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A2E09B-2E98-8B40-98A7-C2B72EDD2481}"/>
              </a:ext>
            </a:extLst>
          </p:cNvPr>
          <p:cNvSpPr txBox="1"/>
          <p:nvPr/>
        </p:nvSpPr>
        <p:spPr>
          <a:xfrm>
            <a:off x="490582" y="1657350"/>
            <a:ext cx="407835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На ярмарке около 800 человек пытались угадать вес быка. Бык весил 1198 фунтов.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Ни один из участников не дал точного ответа.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Среднее предсказание по всем ответам оказалось 1197 фунтов.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CF9DA-0961-4B4E-B4FB-2DAC3C57A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7" r="8953"/>
          <a:stretch/>
        </p:blipFill>
        <p:spPr>
          <a:xfrm>
            <a:off x="4953000" y="1200150"/>
            <a:ext cx="35052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90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52C96D-D565-6E4E-BF35-7CF04C59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814558-B860-2946-B661-F469412C4B7A}"/>
              </a:ext>
            </a:extLst>
          </p:cNvPr>
          <p:cNvGrpSpPr/>
          <p:nvPr/>
        </p:nvGrpSpPr>
        <p:grpSpPr>
          <a:xfrm>
            <a:off x="1143000" y="1047750"/>
            <a:ext cx="5638800" cy="3293276"/>
            <a:chOff x="838200" y="878674"/>
            <a:chExt cx="5638800" cy="3293276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FD77A3E0-0E9B-C743-BF92-DF18E8ABE39D}"/>
                </a:ext>
              </a:extLst>
            </p:cNvPr>
            <p:cNvPicPr/>
            <p:nvPr/>
          </p:nvPicPr>
          <p:blipFill rotWithShape="1">
            <a:blip r:embed="rId2" cstate="print"/>
            <a:srcRect r="25252" b="17794"/>
            <a:stretch/>
          </p:blipFill>
          <p:spPr>
            <a:xfrm>
              <a:off x="838200" y="878674"/>
              <a:ext cx="5638800" cy="329327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C11745-E226-8C4C-9988-9AB592159A6E}"/>
                </a:ext>
              </a:extLst>
            </p:cNvPr>
            <p:cNvSpPr txBox="1"/>
            <p:nvPr/>
          </p:nvSpPr>
          <p:spPr>
            <a:xfrm>
              <a:off x="2971800" y="1581150"/>
              <a:ext cx="876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/>
                <a:t>Выбор с </a:t>
              </a:r>
            </a:p>
            <a:p>
              <a:pPr algn="ctr"/>
              <a:r>
                <a:rPr lang="ru-RU" sz="1200" dirty="0"/>
                <a:t>возвратом</a:t>
              </a:r>
              <a:endParaRPr lang="en-US" sz="1200" dirty="0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63FA5F6B-A2B9-B442-A00C-9A2B747EEEE5}"/>
                </a:ext>
              </a:extLst>
            </p:cNvPr>
            <p:cNvSpPr/>
            <p:nvPr/>
          </p:nvSpPr>
          <p:spPr>
            <a:xfrm rot="6324136">
              <a:off x="2974724" y="1822241"/>
              <a:ext cx="717211" cy="668142"/>
            </a:xfrm>
            <a:prstGeom prst="arc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3D3566D3-B8E9-E34D-8539-AB7DBBB512C8}"/>
                </a:ext>
              </a:extLst>
            </p:cNvPr>
            <p:cNvSpPr/>
            <p:nvPr/>
          </p:nvSpPr>
          <p:spPr>
            <a:xfrm rot="8480726">
              <a:off x="3101908" y="2336769"/>
              <a:ext cx="717211" cy="668142"/>
            </a:xfrm>
            <a:prstGeom prst="arc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95CE3C8D-CF06-AC49-B891-DB0344A7D35D}"/>
                </a:ext>
              </a:extLst>
            </p:cNvPr>
            <p:cNvSpPr/>
            <p:nvPr/>
          </p:nvSpPr>
          <p:spPr>
            <a:xfrm rot="10029697">
              <a:off x="3101908" y="2855767"/>
              <a:ext cx="717211" cy="668142"/>
            </a:xfrm>
            <a:prstGeom prst="arc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4E32F87-9D17-034A-AD5D-0189CE17C046}"/>
              </a:ext>
            </a:extLst>
          </p:cNvPr>
          <p:cNvSpPr txBox="1"/>
          <p:nvPr/>
        </p:nvSpPr>
        <p:spPr>
          <a:xfrm>
            <a:off x="1447800" y="434102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= 0.5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E041B7-C4D1-264D-B54D-1675E1F49596}"/>
              </a:ext>
            </a:extLst>
          </p:cNvPr>
          <p:cNvSpPr txBox="1"/>
          <p:nvPr/>
        </p:nvSpPr>
        <p:spPr>
          <a:xfrm>
            <a:off x="6771176" y="202722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  <a:r>
              <a:rPr lang="en-US" baseline="-25000" dirty="0"/>
              <a:t>1</a:t>
            </a:r>
            <a:r>
              <a:rPr lang="en-US" dirty="0"/>
              <a:t> = 0.51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D3164-75AC-9843-9D55-EA6A3BDFFCFB}"/>
              </a:ext>
            </a:extLst>
          </p:cNvPr>
          <p:cNvSpPr txBox="1"/>
          <p:nvPr/>
        </p:nvSpPr>
        <p:spPr>
          <a:xfrm>
            <a:off x="6781800" y="275984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  <a:r>
              <a:rPr lang="en-US" baseline="-25000" dirty="0"/>
              <a:t>2</a:t>
            </a:r>
            <a:r>
              <a:rPr lang="en-US" dirty="0"/>
              <a:t> = 0.48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83DF8-9A6B-D64F-A595-815B578D9D72}"/>
              </a:ext>
            </a:extLst>
          </p:cNvPr>
          <p:cNvSpPr txBox="1"/>
          <p:nvPr/>
        </p:nvSpPr>
        <p:spPr>
          <a:xfrm>
            <a:off x="6771176" y="339498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  <a:r>
              <a:rPr lang="en-US" baseline="-25000" dirty="0"/>
              <a:t>3</a:t>
            </a:r>
            <a:r>
              <a:rPr lang="en-US" dirty="0"/>
              <a:t> = 0.52</a:t>
            </a:r>
          </a:p>
        </p:txBody>
      </p:sp>
    </p:spTree>
    <p:extLst>
      <p:ext uri="{BB962C8B-B14F-4D97-AF65-F5344CB8AC3E}">
        <p14:creationId xmlns:p14="http://schemas.microsoft.com/office/powerpoint/2010/main" val="3933421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52C96D-D565-6E4E-BF35-7CF04C59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FD77A3E0-0E9B-C743-BF92-DF18E8ABE39D}"/>
              </a:ext>
            </a:extLst>
          </p:cNvPr>
          <p:cNvPicPr/>
          <p:nvPr/>
        </p:nvPicPr>
        <p:blipFill rotWithShape="1">
          <a:blip r:embed="rId2" cstate="print"/>
          <a:srcRect r="36399" b="17794"/>
          <a:stretch/>
        </p:blipFill>
        <p:spPr>
          <a:xfrm>
            <a:off x="148065" y="1047750"/>
            <a:ext cx="4347735" cy="32932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C11745-E226-8C4C-9988-9AB592159A6E}"/>
              </a:ext>
            </a:extLst>
          </p:cNvPr>
          <p:cNvSpPr txBox="1"/>
          <p:nvPr/>
        </p:nvSpPr>
        <p:spPr>
          <a:xfrm>
            <a:off x="2081478" y="1750226"/>
            <a:ext cx="794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Выбор с </a:t>
            </a:r>
          </a:p>
          <a:p>
            <a:pPr algn="ctr"/>
            <a:r>
              <a:rPr lang="ru-RU" sz="1200" dirty="0"/>
              <a:t>возвратом</a:t>
            </a:r>
            <a:endParaRPr lang="en-US" sz="1200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63FA5F6B-A2B9-B442-A00C-9A2B747EEEE5}"/>
              </a:ext>
            </a:extLst>
          </p:cNvPr>
          <p:cNvSpPr/>
          <p:nvPr/>
        </p:nvSpPr>
        <p:spPr>
          <a:xfrm rot="6324136">
            <a:off x="2050481" y="2022661"/>
            <a:ext cx="717211" cy="605453"/>
          </a:xfrm>
          <a:prstGeom prst="arc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3D3566D3-B8E9-E34D-8539-AB7DBBB512C8}"/>
              </a:ext>
            </a:extLst>
          </p:cNvPr>
          <p:cNvSpPr/>
          <p:nvPr/>
        </p:nvSpPr>
        <p:spPr>
          <a:xfrm rot="8480726">
            <a:off x="2199379" y="2505845"/>
            <a:ext cx="649918" cy="668142"/>
          </a:xfrm>
          <a:prstGeom prst="arc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5CE3C8D-CF06-AC49-B891-DB0344A7D35D}"/>
              </a:ext>
            </a:extLst>
          </p:cNvPr>
          <p:cNvSpPr/>
          <p:nvPr/>
        </p:nvSpPr>
        <p:spPr>
          <a:xfrm rot="10029697">
            <a:off x="2199379" y="3024843"/>
            <a:ext cx="649918" cy="668142"/>
          </a:xfrm>
          <a:prstGeom prst="arc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E32F87-9D17-034A-AD5D-0189CE17C046}"/>
              </a:ext>
            </a:extLst>
          </p:cNvPr>
          <p:cNvSpPr txBox="1"/>
          <p:nvPr/>
        </p:nvSpPr>
        <p:spPr>
          <a:xfrm>
            <a:off x="457200" y="430738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= 0.5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E041B7-C4D1-264D-B54D-1675E1F49596}"/>
              </a:ext>
            </a:extLst>
          </p:cNvPr>
          <p:cNvSpPr txBox="1"/>
          <p:nvPr/>
        </p:nvSpPr>
        <p:spPr>
          <a:xfrm>
            <a:off x="4419600" y="1886255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  <a:p>
            <a:r>
              <a:rPr lang="en-US" dirty="0"/>
              <a:t>0.51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D3164-75AC-9843-9D55-EA6A3BDFFCFB}"/>
              </a:ext>
            </a:extLst>
          </p:cNvPr>
          <p:cNvSpPr txBox="1"/>
          <p:nvPr/>
        </p:nvSpPr>
        <p:spPr>
          <a:xfrm>
            <a:off x="4446048" y="2633706"/>
            <a:ext cx="795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  <a:r>
              <a:rPr lang="en-US" baseline="-25000" dirty="0"/>
              <a:t>2</a:t>
            </a:r>
          </a:p>
          <a:p>
            <a:r>
              <a:rPr lang="en-US" dirty="0"/>
              <a:t>0.48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83DF8-9A6B-D64F-A595-815B578D9D72}"/>
              </a:ext>
            </a:extLst>
          </p:cNvPr>
          <p:cNvSpPr txBox="1"/>
          <p:nvPr/>
        </p:nvSpPr>
        <p:spPr>
          <a:xfrm>
            <a:off x="4414386" y="3319075"/>
            <a:ext cx="795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  <a:r>
              <a:rPr lang="en-US" baseline="-25000" dirty="0"/>
              <a:t>3</a:t>
            </a:r>
          </a:p>
          <a:p>
            <a:r>
              <a:rPr lang="en-US" dirty="0"/>
              <a:t>0.52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E3B6F3-7365-2A47-ADC2-F310967C76DB}"/>
              </a:ext>
            </a:extLst>
          </p:cNvPr>
          <p:cNvCxnSpPr>
            <a:cxnSpLocks/>
          </p:cNvCxnSpPr>
          <p:nvPr/>
        </p:nvCxnSpPr>
        <p:spPr>
          <a:xfrm>
            <a:off x="4343400" y="2228509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D5A117-EF5F-E04D-B791-A83FD9984ACE}"/>
              </a:ext>
            </a:extLst>
          </p:cNvPr>
          <p:cNvCxnSpPr>
            <a:cxnSpLocks/>
          </p:cNvCxnSpPr>
          <p:nvPr/>
        </p:nvCxnSpPr>
        <p:spPr>
          <a:xfrm>
            <a:off x="4343400" y="2960988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15BA43-CED6-DC4A-9A52-77BF520D5DC9}"/>
              </a:ext>
            </a:extLst>
          </p:cNvPr>
          <p:cNvCxnSpPr>
            <a:cxnSpLocks/>
          </p:cNvCxnSpPr>
          <p:nvPr/>
        </p:nvCxnSpPr>
        <p:spPr>
          <a:xfrm>
            <a:off x="4343400" y="3638550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F03A7B65-C8CE-B347-9535-5D30FB173C5C}"/>
              </a:ext>
            </a:extLst>
          </p:cNvPr>
          <p:cNvSpPr/>
          <p:nvPr/>
        </p:nvSpPr>
        <p:spPr>
          <a:xfrm>
            <a:off x="5206106" y="2038350"/>
            <a:ext cx="164449" cy="18288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ED2745-CE4E-2F41-908D-82A5C0EDACDB}"/>
              </a:ext>
            </a:extLst>
          </p:cNvPr>
          <p:cNvGrpSpPr/>
          <p:nvPr/>
        </p:nvGrpSpPr>
        <p:grpSpPr>
          <a:xfrm>
            <a:off x="5942802" y="1796226"/>
            <a:ext cx="2708184" cy="2329523"/>
            <a:chOff x="5899005" y="1529926"/>
            <a:chExt cx="2708184" cy="232952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AC6ECB6-CBDD-0447-AF0A-088430709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9005" y="1979952"/>
              <a:ext cx="2708184" cy="1879497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FB94DAD-2D8F-3C43-B5C9-2D183EFE53CC}"/>
                </a:ext>
              </a:extLst>
            </p:cNvPr>
            <p:cNvCxnSpPr/>
            <p:nvPr/>
          </p:nvCxnSpPr>
          <p:spPr>
            <a:xfrm>
              <a:off x="7253097" y="1908437"/>
              <a:ext cx="0" cy="137160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D7B2A7-68C5-6C41-B30C-32BBB157AE5D}"/>
                </a:ext>
              </a:extLst>
            </p:cNvPr>
            <p:cNvSpPr txBox="1"/>
            <p:nvPr/>
          </p:nvSpPr>
          <p:spPr>
            <a:xfrm>
              <a:off x="6638185" y="1529926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mean = 0.5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1201AD-CF49-5A4C-B754-8312B718E328}"/>
              </a:ext>
            </a:extLst>
          </p:cNvPr>
          <p:cNvCxnSpPr>
            <a:cxnSpLocks/>
          </p:cNvCxnSpPr>
          <p:nvPr/>
        </p:nvCxnSpPr>
        <p:spPr>
          <a:xfrm>
            <a:off x="5562600" y="2961525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89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52C96D-D565-6E4E-BF35-7CF04C59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Центральная предельная теорема</a:t>
            </a: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9858195-1863-5743-B532-46E593920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66950"/>
            <a:ext cx="6324600" cy="266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CD1656-F935-FC41-848F-91D38DB4FD15}"/>
              </a:ext>
            </a:extLst>
          </p:cNvPr>
          <p:cNvSpPr txBox="1"/>
          <p:nvPr/>
        </p:nvSpPr>
        <p:spPr>
          <a:xfrm>
            <a:off x="500550" y="1019522"/>
            <a:ext cx="852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Какова бы ни была форма распределения генеральной совокупности, распределение выборочного среднего стремится к нормальному, а его дисперсия определяется величиной выборки.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25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Распределения случайных величин</a:t>
            </a:r>
          </a:p>
        </p:txBody>
      </p:sp>
    </p:spTree>
    <p:extLst>
      <p:ext uri="{BB962C8B-B14F-4D97-AF65-F5344CB8AC3E}">
        <p14:creationId xmlns:p14="http://schemas.microsoft.com/office/powerpoint/2010/main" val="2125564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52C96D-D565-6E4E-BF35-7CF04C59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Нормальное распределение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CD1656-F935-FC41-848F-91D38DB4FD15}"/>
                  </a:ext>
                </a:extLst>
              </p:cNvPr>
              <p:cNvSpPr txBox="1"/>
              <p:nvPr/>
            </p:nvSpPr>
            <p:spPr>
              <a:xfrm>
                <a:off x="500550" y="1886626"/>
                <a:ext cx="2928450" cy="1516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 err="1"/>
                  <a:t>мат.ожидание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дисперсия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CD1656-F935-FC41-848F-91D38DB4F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50" y="1886626"/>
                <a:ext cx="2928450" cy="1516121"/>
              </a:xfrm>
              <a:prstGeom prst="rect">
                <a:avLst/>
              </a:prstGeom>
              <a:blipFill>
                <a:blip r:embed="rId2"/>
                <a:stretch>
                  <a:fillRect b="-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F604370-1D2C-C649-AAE9-1E91AFB87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581150"/>
            <a:ext cx="53721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2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Python </a:t>
            </a:r>
            <a:r>
              <a:rPr lang="ru-RU" dirty="0"/>
              <a:t>для аналитики</a:t>
            </a:r>
            <a:br>
              <a:rPr lang="en-US" dirty="0"/>
            </a:br>
            <a:r>
              <a:rPr lang="ru-RU" sz="3200" b="1" dirty="0">
                <a:latin typeface="Roboto"/>
                <a:ea typeface="Roboto"/>
                <a:cs typeface="Roboto"/>
                <a:sym typeface="Roboto"/>
              </a:rPr>
              <a:t>Основы статистики</a:t>
            </a: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215E3-7B5E-BC4F-9DA6-F65D728D8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Google Shape;209;p48">
            <a:extLst>
              <a:ext uri="{FF2B5EF4-FFF2-40B4-BE49-F238E27FC236}">
                <a16:creationId xmlns:a16="http://schemas.microsoft.com/office/drawing/2014/main" id="{ED965473-BBD3-AB44-A950-B109F48DEFA0}"/>
              </a:ext>
            </a:extLst>
          </p:cNvPr>
          <p:cNvSpPr txBox="1">
            <a:spLocks/>
          </p:cNvSpPr>
          <p:nvPr/>
        </p:nvSpPr>
        <p:spPr>
          <a:xfrm>
            <a:off x="3082400" y="2701811"/>
            <a:ext cx="5938750" cy="213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0025" indent="-1465263">
              <a:tabLst>
                <a:tab pos="1465263" algn="l"/>
              </a:tabLst>
            </a:pPr>
            <a:r>
              <a:rPr lang="ru-RU" sz="1150" b="1" kern="0" dirty="0"/>
              <a:t>Руководитель курсов: </a:t>
            </a:r>
            <a:r>
              <a:rPr lang="en-US" sz="1150" b="1" kern="0" dirty="0"/>
              <a:t>	Reinforcement Learning, ML Professional, ML Basic, </a:t>
            </a:r>
            <a:br>
              <a:rPr lang="en-US" sz="1150" b="1" kern="0" dirty="0"/>
            </a:br>
            <a:r>
              <a:rPr lang="en-US" sz="1150" b="1" kern="0" dirty="0" err="1"/>
              <a:t>MLOps</a:t>
            </a:r>
            <a:r>
              <a:rPr lang="en-US" sz="1150" b="1" kern="0" dirty="0"/>
              <a:t>, </a:t>
            </a:r>
            <a:r>
              <a:rPr lang="en-US" sz="1150" b="1" kern="0" dirty="0" err="1"/>
              <a:t>FinML</a:t>
            </a:r>
            <a:endParaRPr lang="en-US" sz="1150" b="1" kern="0" dirty="0"/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 err="1"/>
              <a:t>Teamlead</a:t>
            </a:r>
            <a:endParaRPr lang="ru-RU" sz="1150" b="1" kern="0" dirty="0"/>
          </a:p>
          <a:p>
            <a:pPr rtl="0"/>
            <a:r>
              <a:rPr lang="ru-RU" sz="1150" b="1" kern="0" dirty="0"/>
              <a:t>Физический факультет МГУ, </a:t>
            </a:r>
            <a:r>
              <a:rPr lang="en-US" sz="1150" b="1" kern="0" dirty="0"/>
              <a:t>PhD </a:t>
            </a:r>
            <a:r>
              <a:rPr lang="ru-RU" sz="1150" b="1" kern="0" dirty="0"/>
              <a:t>теоретическая физика</a:t>
            </a:r>
          </a:p>
          <a:p>
            <a:pPr rtl="0"/>
            <a:endParaRPr lang="ru-RU" sz="1150" kern="0" dirty="0"/>
          </a:p>
          <a:p>
            <a:pPr rtl="0"/>
            <a:r>
              <a:rPr lang="ru-RU" sz="1150" b="1" kern="0" dirty="0"/>
              <a:t>Опыт:</a:t>
            </a:r>
            <a:endParaRPr lang="ru-RU" sz="1150" kern="0" dirty="0"/>
          </a:p>
          <a:p>
            <a:pPr rtl="0"/>
            <a:r>
              <a:rPr lang="ru-RU" sz="1150" kern="0" dirty="0"/>
              <a:t>Более 15 лет занимался прикладной математикой и мат моделированием</a:t>
            </a:r>
          </a:p>
          <a:p>
            <a:pPr rtl="0"/>
            <a:r>
              <a:rPr lang="ru-RU" sz="1150" kern="0" dirty="0"/>
              <a:t>(</a:t>
            </a:r>
            <a:r>
              <a:rPr lang="en-US" sz="1150" kern="0" dirty="0"/>
              <a:t>Data Scientist) (Python, </a:t>
            </a:r>
            <a:r>
              <a:rPr lang="ru-RU" sz="1150" kern="0" dirty="0"/>
              <a:t>С++)</a:t>
            </a:r>
          </a:p>
          <a:p>
            <a:pPr rtl="0"/>
            <a:endParaRPr lang="ru-RU" sz="1150" kern="0" dirty="0"/>
          </a:p>
          <a:p>
            <a:pPr rtl="0"/>
            <a:endParaRPr lang="ru-RU" sz="1150" b="1" kern="0" dirty="0"/>
          </a:p>
          <a:p>
            <a:pPr rtl="0"/>
            <a:r>
              <a:rPr lang="ru-RU" sz="1150" b="1" kern="0" dirty="0"/>
              <a:t>@</a:t>
            </a:r>
            <a:r>
              <a:rPr lang="en-US" sz="1150" b="1" kern="0" dirty="0" err="1"/>
              <a:t>stureiko</a:t>
            </a:r>
            <a:r>
              <a:rPr lang="en-US" sz="1150" b="1" kern="0" dirty="0"/>
              <a:t> (TG)</a:t>
            </a:r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/>
              <a:t>LinkedIn: </a:t>
            </a:r>
            <a:r>
              <a:rPr lang="en-US" sz="1150" kern="0" dirty="0">
                <a:hlinkClick r:id="rId4"/>
              </a:rPr>
              <a:t>igor-stureiko</a:t>
            </a:r>
            <a:r>
              <a:rPr lang="en-US" sz="1150" kern="0" dirty="0"/>
              <a:t> </a:t>
            </a:r>
          </a:p>
          <a:p>
            <a:pPr rtl="0"/>
            <a:endParaRPr lang="en-US" sz="1150" kern="0" dirty="0"/>
          </a:p>
          <a:p>
            <a:pPr rtl="0"/>
            <a:r>
              <a:rPr lang="en-US" sz="1150" b="1" kern="0" dirty="0"/>
              <a:t>@</a:t>
            </a:r>
            <a:r>
              <a:rPr lang="en-US" sz="1150" b="1" kern="0" dirty="0" err="1"/>
              <a:t>rl_fintech</a:t>
            </a:r>
            <a:r>
              <a:rPr lang="en-US" sz="1150" b="1" kern="0" dirty="0"/>
              <a:t> </a:t>
            </a:r>
            <a:r>
              <a:rPr lang="en-US" sz="1150" kern="0" dirty="0"/>
              <a:t>(</a:t>
            </a:r>
            <a:r>
              <a:rPr lang="ru-RU" sz="1150" kern="0" dirty="0"/>
              <a:t>Мой канал о моделях в бизнесе)</a:t>
            </a:r>
            <a:endParaRPr lang="ru-RU" sz="1400" kern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752C96D-D565-6E4E-BF35-7CF04C59F6D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Распределение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br>
                  <a:rPr lang="en-US" b="1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752C96D-D565-6E4E-BF35-7CF04C59F6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86"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1B868FFA-334A-764E-A47A-373735536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250" y="1581150"/>
            <a:ext cx="5422900" cy="345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61436F-1A34-804D-8E0A-99056A9B5951}"/>
              </a:ext>
            </a:extLst>
          </p:cNvPr>
          <p:cNvSpPr txBox="1"/>
          <p:nvPr/>
        </p:nvSpPr>
        <p:spPr>
          <a:xfrm>
            <a:off x="533400" y="1885950"/>
            <a:ext cx="3064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Описывает распределение суммы квадратов </a:t>
            </a:r>
            <a:r>
              <a:rPr lang="en-US" dirty="0"/>
              <a:t>k </a:t>
            </a:r>
            <a:r>
              <a:rPr lang="ru-RU" dirty="0"/>
              <a:t>независимых стандартных нормально распределённых случайных величин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079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52C96D-D565-6E4E-BF35-7CF04C59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Стьюдента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1D78B6-F988-4C4F-B029-525414CFF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293" y="1581150"/>
            <a:ext cx="5372100" cy="345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AA6B92-9D07-BF4B-AFC5-4A0BFB8E395A}"/>
              </a:ext>
            </a:extLst>
          </p:cNvPr>
          <p:cNvSpPr txBox="1"/>
          <p:nvPr/>
        </p:nvSpPr>
        <p:spPr>
          <a:xfrm>
            <a:off x="457200" y="1581150"/>
            <a:ext cx="31517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Вероятностное распределение, которое используется в статистике при анализе малых выборок, когда генеральная дисперсия неизвестна и выборочные данные предполагаются нормально распределёнными.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35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52C96D-D565-6E4E-BF35-7CF04C59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Стьюдента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AA6B92-9D07-BF4B-AFC5-4A0BFB8E395A}"/>
                  </a:ext>
                </a:extLst>
              </p:cNvPr>
              <p:cNvSpPr txBox="1"/>
              <p:nvPr/>
            </p:nvSpPr>
            <p:spPr>
              <a:xfrm>
                <a:off x="457200" y="1418923"/>
                <a:ext cx="856395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t-</a:t>
                </a:r>
                <a:r>
                  <a:rPr lang="ru-RU" dirty="0"/>
                  <a:t>распределение похоже на нормальное распределение, но имеет "более тяжёлые хвосты". Это означает, что оно даёт более высокие вероятности для наблюдений, которые находятся далеко от среднего, по сравнению с нормальным распределением. </a:t>
                </a:r>
              </a:p>
              <a:p>
                <a:r>
                  <a:rPr lang="ru-RU" dirty="0"/>
                  <a:t>Это делает его более консервативным при анализе малых выборок.</a:t>
                </a:r>
              </a:p>
              <a:p>
                <a:endParaRPr lang="ru-RU" dirty="0"/>
              </a:p>
              <a:p>
                <a:r>
                  <a:rPr lang="ru-RU" dirty="0"/>
                  <a:t>Когда количество степеней свободы становится большим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l-GR" dirty="0"/>
                  <a:t>), </a:t>
                </a:r>
                <a:r>
                  <a:rPr lang="ru-RU" dirty="0"/>
                  <a:t>распределение Стьюдента становится очень близким к стандартному нормальному распределению.</a:t>
                </a:r>
              </a:p>
              <a:p>
                <a:endParaRPr lang="en-US" dirty="0"/>
              </a:p>
              <a:p>
                <a:r>
                  <a:rPr lang="ru-RU" dirty="0"/>
                  <a:t>Для малых значений степеней свободы </a:t>
                </a:r>
                <a:r>
                  <a:rPr lang="en-US" dirty="0"/>
                  <a:t>t-</a:t>
                </a:r>
                <a:r>
                  <a:rPr lang="ru-RU" dirty="0"/>
                  <a:t>распределение имеет более широкие хвосты, что делает его более чувствительным к крайним значениям.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AA6B92-9D07-BF4B-AFC5-4A0BFB8E3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18923"/>
                <a:ext cx="8563950" cy="3139321"/>
              </a:xfrm>
              <a:prstGeom prst="rect">
                <a:avLst/>
              </a:prstGeom>
              <a:blipFill>
                <a:blip r:embed="rId2"/>
                <a:stretch>
                  <a:fillRect l="-593" t="-803" b="-2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177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52C96D-D565-6E4E-BF35-7CF04C59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Биномиальное распределение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41675-6B46-5D4A-93C6-90E824251FDF}"/>
              </a:ext>
            </a:extLst>
          </p:cNvPr>
          <p:cNvSpPr txBox="1"/>
          <p:nvPr/>
        </p:nvSpPr>
        <p:spPr>
          <a:xfrm>
            <a:off x="500550" y="1352550"/>
            <a:ext cx="28955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-webkit-standard"/>
              </a:rPr>
              <a:t>Д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искретное вероятностное распределение, которое описывает количество успехов в серии независимых испытаний, где каждое испытание может иметь только два исхода: успех (с вероятностью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или неудача (с вероятностью (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1−p). </a:t>
            </a:r>
            <a:endParaRPr lang="ru-RU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ru-RU" sz="1400" dirty="0">
              <a:solidFill>
                <a:srgbClr val="000000"/>
              </a:solidFill>
              <a:latin typeface="-webkit-standard"/>
            </a:endParaRPr>
          </a:p>
          <a:p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Это распределение моделирует ситуации, в которых одно и то же событие повторяется несколько раз с фиксированной вероятностью успеха.</a:t>
            </a:r>
            <a:endParaRPr lang="ru-RU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961234-54CC-4E4D-98DC-11E1AFECD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569" y="1581150"/>
            <a:ext cx="54229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84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52C96D-D565-6E4E-BF35-7CF04C59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Пуассона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741675-6B46-5D4A-93C6-90E824251FDF}"/>
                  </a:ext>
                </a:extLst>
              </p:cNvPr>
              <p:cNvSpPr txBox="1"/>
              <p:nvPr/>
            </p:nvSpPr>
            <p:spPr>
              <a:xfrm>
                <a:off x="500550" y="1352550"/>
                <a:ext cx="2895599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dirty="0">
                    <a:solidFill>
                      <a:srgbClr val="000000"/>
                    </a:solidFill>
                    <a:latin typeface="-webkit-standard"/>
                  </a:rPr>
                  <a:t>Д</a:t>
                </a:r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-webkit-standard"/>
                  </a:rPr>
                  <a:t>искретное вероятностное распределение, которое описывает вероятность определённого числа событий, происходящих за фиксированный промежуток времени или как еще говорят – потока событий.</a:t>
                </a:r>
                <a:endParaRPr lang="en-US" sz="1400" b="0" i="0" u="none" strike="noStrike" dirty="0">
                  <a:solidFill>
                    <a:srgbClr val="000000"/>
                  </a:solidFill>
                  <a:effectLst/>
                  <a:latin typeface="-webkit-standard"/>
                </a:endParaRPr>
              </a:p>
              <a:p>
                <a:endParaRPr lang="en-US" sz="1400" dirty="0">
                  <a:solidFill>
                    <a:srgbClr val="000000"/>
                  </a:solidFill>
                  <a:latin typeface="-webkit-standard"/>
                </a:endParaRP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400" dirty="0"/>
                  <a:t> - </a:t>
                </a:r>
                <a:r>
                  <a:rPr lang="ru-RU" sz="1400" dirty="0"/>
                  <a:t>математическое ожидание случайной</a:t>
                </a:r>
                <a:r>
                  <a:rPr lang="en-US" sz="1400" dirty="0"/>
                  <a:t> </a:t>
                </a:r>
                <a:r>
                  <a:rPr lang="ru-RU" sz="1400" dirty="0"/>
                  <a:t>величины (среднее количество событий за фиксированный промежуток времени)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741675-6B46-5D4A-93C6-90E824251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50" y="1352550"/>
                <a:ext cx="2895599" cy="2893100"/>
              </a:xfrm>
              <a:prstGeom prst="rect">
                <a:avLst/>
              </a:prstGeom>
              <a:blipFill>
                <a:blip r:embed="rId2"/>
                <a:stretch>
                  <a:fillRect l="-873" t="-437" r="-1747" b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AB2CB4E-B912-B140-866F-46EE046FF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250" y="1123950"/>
            <a:ext cx="54229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10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52C96D-D565-6E4E-BF35-7CF04C59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Пуассона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41675-6B46-5D4A-93C6-90E824251FDF}"/>
              </a:ext>
            </a:extLst>
          </p:cNvPr>
          <p:cNvSpPr txBox="1"/>
          <p:nvPr/>
        </p:nvSpPr>
        <p:spPr>
          <a:xfrm>
            <a:off x="500550" y="1352550"/>
            <a:ext cx="852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Связь с другими распределениями:</a:t>
            </a:r>
            <a:endParaRPr lang="en-US" dirty="0"/>
          </a:p>
          <a:p>
            <a:endParaRPr lang="ru-RU" dirty="0"/>
          </a:p>
          <a:p>
            <a:r>
              <a:rPr lang="ru-RU" b="1" dirty="0"/>
              <a:t>Биномиальное распределение:</a:t>
            </a:r>
          </a:p>
          <a:p>
            <a:r>
              <a:rPr lang="ru-RU" dirty="0"/>
              <a:t>Распределение Пуассона является предельным случаем биномиального распределения, когда количество испытаний </a:t>
            </a:r>
            <a:r>
              <a:rPr lang="en-US" dirty="0"/>
              <a:t>n </a:t>
            </a:r>
            <a:r>
              <a:rPr lang="ru-RU" dirty="0"/>
              <a:t>велико, а вероятность успеха </a:t>
            </a:r>
            <a:r>
              <a:rPr lang="en-US" dirty="0"/>
              <a:t>p, </a:t>
            </a:r>
            <a:r>
              <a:rPr lang="ru-RU" dirty="0"/>
              <a:t>но среднее число успехов </a:t>
            </a:r>
            <a:r>
              <a:rPr lang="en-US" dirty="0"/>
              <a:t>np=</a:t>
            </a:r>
            <a:r>
              <a:rPr lang="el-GR" dirty="0"/>
              <a:t>λ </a:t>
            </a:r>
            <a:r>
              <a:rPr lang="ru-RU" dirty="0"/>
              <a:t>остаётся постоянным.</a:t>
            </a:r>
          </a:p>
          <a:p>
            <a:endParaRPr lang="en-US" dirty="0"/>
          </a:p>
          <a:p>
            <a:r>
              <a:rPr lang="ru-RU" b="1" dirty="0"/>
              <a:t>Экспоненциальное распределение:</a:t>
            </a:r>
          </a:p>
          <a:p>
            <a:r>
              <a:rPr lang="ru-RU" dirty="0"/>
              <a:t>Если распределение Пуассона описывает количество событий за определённый интервал, то экспоненциальное распределение описывает время между событиями в модели Пуассона.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14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450" y="2030821"/>
            <a:ext cx="773375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-5" dirty="0">
                <a:solidFill>
                  <a:srgbClr val="FFFFFF"/>
                </a:solidFill>
              </a:rPr>
              <a:t>Вопросы?</a:t>
            </a:r>
            <a:endParaRPr sz="49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19975" y="3370764"/>
            <a:ext cx="4045585" cy="662940"/>
            <a:chOff x="719975" y="3370764"/>
            <a:chExt cx="4045585" cy="662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75" y="3370764"/>
              <a:ext cx="662534" cy="6625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2950" y="3370764"/>
              <a:ext cx="662534" cy="66253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11050" y="3444186"/>
            <a:ext cx="1724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“+”,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вопросы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есть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725" y="3444186"/>
            <a:ext cx="1699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Roboto"/>
                <a:cs typeface="Roboto"/>
              </a:rPr>
              <a:t>“–”,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вопросов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нет</a:t>
            </a:r>
            <a:endParaRPr sz="15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56403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Практика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Практика</a:t>
            </a:r>
            <a:endParaRPr dirty="0"/>
          </a:p>
        </p:txBody>
      </p:sp>
      <p:graphicFrame>
        <p:nvGraphicFramePr>
          <p:cNvPr id="5" name="Google Shape;210;p38">
            <a:extLst>
              <a:ext uri="{FF2B5EF4-FFF2-40B4-BE49-F238E27FC236}">
                <a16:creationId xmlns:a16="http://schemas.microsoft.com/office/drawing/2014/main" id="{B0C8E344-6310-094A-A544-66E8083E1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27812"/>
              </p:ext>
            </p:extLst>
          </p:nvPr>
        </p:nvGraphicFramePr>
        <p:xfrm>
          <a:off x="846750" y="1649963"/>
          <a:ext cx="7239000" cy="11041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 err="1">
                          <a:sym typeface="Roboto"/>
                        </a:rPr>
                        <a:t>Бутстрап</a:t>
                      </a:r>
                      <a:r>
                        <a:rPr lang="ru-RU" sz="1400" dirty="0">
                          <a:sym typeface="Roboto"/>
                        </a:rPr>
                        <a:t> выборка – как это работает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ym typeface="Roboto"/>
                        </a:rPr>
                        <a:t>Насемплировать данных и убедиться в справедливости ЦПТ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ym typeface="Roboto"/>
                        </a:rPr>
                        <a:t>Построить примеры дискретных и непрерывных распределений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495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696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450" y="2030821"/>
            <a:ext cx="506675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-5" dirty="0">
                <a:solidFill>
                  <a:srgbClr val="FFFFFF"/>
                </a:solidFill>
              </a:rPr>
              <a:t>Вопросы?</a:t>
            </a:r>
            <a:endParaRPr sz="49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19975" y="3370764"/>
            <a:ext cx="4045585" cy="662940"/>
            <a:chOff x="719975" y="3370764"/>
            <a:chExt cx="4045585" cy="662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75" y="3370764"/>
              <a:ext cx="662534" cy="6625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2950" y="3370764"/>
              <a:ext cx="662534" cy="66253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11050" y="3444186"/>
            <a:ext cx="1724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“+”,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вопросы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есть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725" y="3444186"/>
            <a:ext cx="1699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Roboto"/>
                <a:cs typeface="Roboto"/>
              </a:rPr>
              <a:t>“–”,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вопросов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нет</a:t>
            </a:r>
            <a:endParaRPr sz="15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7573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200" y="4876800"/>
            <a:ext cx="1295399" cy="152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3575" y="387492"/>
            <a:ext cx="5865017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Правила</a:t>
            </a:r>
            <a:r>
              <a:rPr sz="3200" spc="-60" dirty="0"/>
              <a:t> </a:t>
            </a:r>
            <a:r>
              <a:rPr sz="3200" dirty="0"/>
              <a:t>вебинара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7650" y="3951280"/>
            <a:ext cx="692621" cy="6926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7650" y="1281613"/>
            <a:ext cx="692621" cy="6926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7650" y="3061405"/>
            <a:ext cx="692621" cy="6925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7650" y="2171509"/>
            <a:ext cx="692621" cy="69261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8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Активно </a:t>
            </a:r>
            <a:r>
              <a:rPr dirty="0"/>
              <a:t> </a:t>
            </a:r>
            <a:r>
              <a:rPr spc="-25" dirty="0"/>
              <a:t>участ</a:t>
            </a:r>
            <a:r>
              <a:rPr spc="-30" dirty="0"/>
              <a:t>в</a:t>
            </a:r>
            <a:r>
              <a:rPr spc="-55" dirty="0"/>
              <a:t>у</a:t>
            </a:r>
            <a:r>
              <a:rPr spc="-5" dirty="0"/>
              <a:t>ем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/>
          </a:p>
          <a:p>
            <a:pPr marL="12700" marR="280670">
              <a:lnSpc>
                <a:spcPct val="100000"/>
              </a:lnSpc>
            </a:pPr>
            <a:r>
              <a:rPr spc="-35" dirty="0"/>
              <a:t>Off-topic </a:t>
            </a:r>
            <a:r>
              <a:rPr spc="-10" dirty="0"/>
              <a:t>обсуждаем </a:t>
            </a:r>
            <a:r>
              <a:rPr spc="-360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учебной</a:t>
            </a:r>
            <a:r>
              <a:rPr spc="-15" dirty="0"/>
              <a:t> </a:t>
            </a:r>
            <a:r>
              <a:rPr spc="-10" dirty="0"/>
              <a:t>группе</a:t>
            </a:r>
          </a:p>
          <a:p>
            <a:pPr>
              <a:lnSpc>
                <a:spcPct val="100000"/>
              </a:lnSpc>
            </a:pPr>
            <a:endParaRPr sz="1700" dirty="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/>
          </a:p>
          <a:p>
            <a:pPr marL="12700">
              <a:lnSpc>
                <a:spcPct val="100000"/>
              </a:lnSpc>
            </a:pPr>
            <a:r>
              <a:rPr spc="-35" dirty="0"/>
              <a:t>Задаем</a:t>
            </a:r>
            <a:r>
              <a:rPr spc="-45" dirty="0"/>
              <a:t> </a:t>
            </a:r>
            <a:r>
              <a:rPr spc="-5" dirty="0"/>
              <a:t>вопрос</a:t>
            </a:r>
          </a:p>
          <a:p>
            <a:pPr marL="12700">
              <a:lnSpc>
                <a:spcPct val="100000"/>
              </a:lnSpc>
            </a:pPr>
            <a:r>
              <a:rPr dirty="0" err="1"/>
              <a:t>в</a:t>
            </a:r>
            <a:r>
              <a:rPr spc="-20" dirty="0"/>
              <a:t> </a:t>
            </a:r>
            <a:r>
              <a:rPr spc="-30" dirty="0" err="1"/>
              <a:t>чат</a:t>
            </a:r>
            <a:endParaRPr spc="-5" dirty="0"/>
          </a:p>
          <a:p>
            <a:pPr>
              <a:lnSpc>
                <a:spcPct val="100000"/>
              </a:lnSpc>
            </a:pPr>
            <a:endParaRPr sz="1700" dirty="0"/>
          </a:p>
          <a:p>
            <a:pPr marL="12700" marR="5080">
              <a:lnSpc>
                <a:spcPct val="100000"/>
              </a:lnSpc>
              <a:spcBef>
                <a:spcPts val="1515"/>
              </a:spcBef>
            </a:pPr>
            <a:r>
              <a:rPr spc="-10" dirty="0"/>
              <a:t>Вопросы </a:t>
            </a:r>
            <a:r>
              <a:rPr spc="5" dirty="0"/>
              <a:t>вижу </a:t>
            </a:r>
            <a:r>
              <a:rPr dirty="0"/>
              <a:t>в </a:t>
            </a:r>
            <a:r>
              <a:rPr spc="-35" dirty="0"/>
              <a:t>чате, </a:t>
            </a:r>
            <a:r>
              <a:rPr spc="-30" dirty="0"/>
              <a:t> </a:t>
            </a:r>
            <a:r>
              <a:rPr spc="-15" dirty="0"/>
              <a:t>могу</a:t>
            </a:r>
            <a:r>
              <a:rPr spc="-20" dirty="0"/>
              <a:t> </a:t>
            </a:r>
            <a:r>
              <a:rPr spc="-25" dirty="0"/>
              <a:t>ответить</a:t>
            </a:r>
            <a:r>
              <a:rPr spc="-20" dirty="0"/>
              <a:t> </a:t>
            </a:r>
            <a:r>
              <a:rPr spc="5" dirty="0"/>
              <a:t>не</a:t>
            </a:r>
            <a:r>
              <a:rPr spc="-15" dirty="0"/>
              <a:t> </a:t>
            </a:r>
            <a:r>
              <a:rPr spc="-30" dirty="0"/>
              <a:t>сразу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046275" y="0"/>
            <a:ext cx="3097530" cy="5135880"/>
            <a:chOff x="6046275" y="0"/>
            <a:chExt cx="3097530" cy="5135880"/>
          </a:xfrm>
        </p:grpSpPr>
        <p:sp>
          <p:nvSpPr>
            <p:cNvPr id="10" name="object 10"/>
            <p:cNvSpPr/>
            <p:nvPr/>
          </p:nvSpPr>
          <p:spPr>
            <a:xfrm>
              <a:off x="6046275" y="0"/>
              <a:ext cx="3097530" cy="5135880"/>
            </a:xfrm>
            <a:custGeom>
              <a:avLst/>
              <a:gdLst/>
              <a:ahLst/>
              <a:cxnLst/>
              <a:rect l="l" t="t" r="r" b="b"/>
              <a:pathLst>
                <a:path w="3097529" h="5135880">
                  <a:moveTo>
                    <a:pt x="3097499" y="5135450"/>
                  </a:moveTo>
                  <a:lnTo>
                    <a:pt x="0" y="5135450"/>
                  </a:lnTo>
                  <a:lnTo>
                    <a:pt x="0" y="0"/>
                  </a:lnTo>
                  <a:lnTo>
                    <a:pt x="3097499" y="0"/>
                  </a:lnTo>
                  <a:lnTo>
                    <a:pt x="3097499" y="513545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38592" y="1912031"/>
              <a:ext cx="330301" cy="33030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8592" y="2392126"/>
              <a:ext cx="330301" cy="33030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8592" y="2872220"/>
              <a:ext cx="330301" cy="3303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38592" y="3352314"/>
              <a:ext cx="330301" cy="33030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38592" y="3832409"/>
              <a:ext cx="330301" cy="3303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38592" y="4312502"/>
              <a:ext cx="330301" cy="330302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59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Условные </a:t>
            </a:r>
            <a:r>
              <a:rPr spc="-5" dirty="0"/>
              <a:t> </a:t>
            </a:r>
            <a:r>
              <a:rPr spc="-10" dirty="0"/>
              <a:t>обозначения</a:t>
            </a:r>
          </a:p>
          <a:p>
            <a:pPr marL="497840">
              <a:lnSpc>
                <a:spcPct val="100000"/>
              </a:lnSpc>
              <a:spcBef>
                <a:spcPts val="1895"/>
              </a:spcBef>
            </a:pPr>
            <a:r>
              <a:rPr sz="1100" b="0" spc="-10" dirty="0">
                <a:latin typeface="Roboto"/>
                <a:cs typeface="Roboto"/>
              </a:rPr>
              <a:t>Индивидуально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Roboto"/>
              <a:cs typeface="Roboto"/>
            </a:endParaRPr>
          </a:p>
          <a:p>
            <a:pPr marL="497840" marR="5080">
              <a:lnSpc>
                <a:spcPct val="100000"/>
              </a:lnSpc>
              <a:spcBef>
                <a:spcPts val="5"/>
              </a:spcBef>
            </a:pPr>
            <a:r>
              <a:rPr sz="1100" b="0" spc="-15" dirty="0">
                <a:latin typeface="Roboto"/>
                <a:cs typeface="Roboto"/>
              </a:rPr>
              <a:t>Время, необходимое </a:t>
            </a:r>
            <a:r>
              <a:rPr sz="1100" b="0" spc="-26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на</a:t>
            </a:r>
            <a:r>
              <a:rPr sz="1100" b="0" spc="-10" dirty="0">
                <a:latin typeface="Roboto"/>
                <a:cs typeface="Roboto"/>
              </a:rPr>
              <a:t> </a:t>
            </a:r>
            <a:r>
              <a:rPr sz="1100" b="0" spc="-15" dirty="0">
                <a:latin typeface="Roboto"/>
                <a:cs typeface="Roboto"/>
              </a:rPr>
              <a:t>активность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</a:pPr>
            <a:r>
              <a:rPr sz="1100" b="0" dirty="0">
                <a:latin typeface="Roboto"/>
                <a:cs typeface="Roboto"/>
              </a:rPr>
              <a:t>Пишем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dirty="0">
                <a:latin typeface="Roboto"/>
                <a:cs typeface="Roboto"/>
              </a:rPr>
              <a:t>в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spc="-25" dirty="0">
                <a:latin typeface="Roboto"/>
                <a:cs typeface="Roboto"/>
              </a:rPr>
              <a:t>чат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  <a:spcBef>
                <a:spcPts val="950"/>
              </a:spcBef>
            </a:pPr>
            <a:r>
              <a:rPr sz="1100" b="0" spc="-20" dirty="0">
                <a:latin typeface="Roboto"/>
                <a:cs typeface="Roboto"/>
              </a:rPr>
              <a:t>Говорим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голосом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  <a:spcBef>
                <a:spcPts val="805"/>
              </a:spcBef>
            </a:pPr>
            <a:r>
              <a:rPr sz="1100" b="0" spc="-15" dirty="0">
                <a:latin typeface="Roboto"/>
                <a:cs typeface="Roboto"/>
              </a:rPr>
              <a:t>Документ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Roboto"/>
              <a:cs typeface="Roboto"/>
            </a:endParaRPr>
          </a:p>
          <a:p>
            <a:pPr marL="497840" marR="161925">
              <a:lnSpc>
                <a:spcPct val="100000"/>
              </a:lnSpc>
            </a:pPr>
            <a:r>
              <a:rPr sz="1100" b="0" spc="-25" dirty="0">
                <a:latin typeface="Roboto"/>
                <a:cs typeface="Roboto"/>
              </a:rPr>
              <a:t>Ответьте </a:t>
            </a:r>
            <a:r>
              <a:rPr sz="1100" b="0" spc="-5" dirty="0">
                <a:latin typeface="Roboto"/>
                <a:cs typeface="Roboto"/>
              </a:rPr>
              <a:t>себе </a:t>
            </a:r>
            <a:r>
              <a:rPr sz="1100" b="0" spc="10" dirty="0">
                <a:latin typeface="Roboto"/>
                <a:cs typeface="Roboto"/>
              </a:rPr>
              <a:t>или </a:t>
            </a:r>
            <a:r>
              <a:rPr sz="1100" b="0" spc="-260" dirty="0">
                <a:latin typeface="Roboto"/>
                <a:cs typeface="Roboto"/>
              </a:rPr>
              <a:t> </a:t>
            </a:r>
            <a:r>
              <a:rPr sz="1100" b="0" spc="-25" dirty="0">
                <a:latin typeface="Roboto"/>
                <a:cs typeface="Roboto"/>
              </a:rPr>
              <a:t>задайте</a:t>
            </a:r>
            <a:r>
              <a:rPr sz="1100" b="0" spc="-2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вопрос</a:t>
            </a:r>
            <a:endParaRPr sz="1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Список материалов для изучения</a:t>
            </a:r>
            <a:endParaRPr dirty="0"/>
          </a:p>
        </p:txBody>
      </p:sp>
      <p:sp>
        <p:nvSpPr>
          <p:cNvPr id="408" name="Google Shape;408;p71"/>
          <p:cNvSpPr txBox="1">
            <a:spLocks noGrp="1"/>
          </p:cNvSpPr>
          <p:nvPr>
            <p:ph type="body" idx="4294967295"/>
          </p:nvPr>
        </p:nvSpPr>
        <p:spPr>
          <a:xfrm>
            <a:off x="381000" y="895350"/>
            <a:ext cx="86106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indent="-311150" algn="l" rtl="0">
              <a:lnSpc>
                <a:spcPct val="100000"/>
              </a:lnSpc>
              <a:spcAft>
                <a:spcPts val="1200"/>
              </a:spcAft>
              <a:buSzPct val="100000"/>
              <a:buAutoNum type="arabicPeriod"/>
            </a:pPr>
            <a:endParaRPr lang="en-US" dirty="0"/>
          </a:p>
          <a:p>
            <a:pPr marL="457200" indent="-311150" algn="l" rtl="0">
              <a:lnSpc>
                <a:spcPct val="100000"/>
              </a:lnSpc>
              <a:spcAft>
                <a:spcPts val="1200"/>
              </a:spcAft>
              <a:buSzPct val="100000"/>
              <a:buAutoNum type="arabicPeriod"/>
            </a:pPr>
            <a:r>
              <a:rPr lang="ru-RU" dirty="0"/>
              <a:t>Статистика для всех. Сара </a:t>
            </a:r>
            <a:r>
              <a:rPr lang="ru-RU" dirty="0" err="1"/>
              <a:t>Бослаф</a:t>
            </a:r>
            <a:endParaRPr lang="ru-RU" dirty="0"/>
          </a:p>
          <a:p>
            <a:pPr marL="457200" indent="-311150" algn="l" rtl="0">
              <a:lnSpc>
                <a:spcPct val="100000"/>
              </a:lnSpc>
              <a:spcAft>
                <a:spcPts val="1200"/>
              </a:spcAft>
              <a:buSzPct val="100000"/>
              <a:buAutoNum type="arabicPeriod"/>
            </a:pPr>
            <a:r>
              <a:rPr lang="ru-RU" dirty="0"/>
              <a:t>Статистика и котики. Владимир Савельев</a:t>
            </a:r>
          </a:p>
          <a:p>
            <a:pPr marL="457200" indent="-311150" algn="l" rtl="0">
              <a:lnSpc>
                <a:spcPct val="100000"/>
              </a:lnSpc>
              <a:spcAft>
                <a:spcPts val="1200"/>
              </a:spcAft>
              <a:buSzPct val="100000"/>
              <a:buAutoNum type="arabicPeriod"/>
            </a:pPr>
            <a:r>
              <a:rPr lang="ru-RU" dirty="0"/>
              <a:t>Голая статистика. Чарльз </a:t>
            </a:r>
            <a:r>
              <a:rPr lang="ru-RU" dirty="0" err="1"/>
              <a:t>Уилан</a:t>
            </a:r>
            <a:endParaRPr lang="ru-RU" dirty="0"/>
          </a:p>
          <a:p>
            <a:pPr marL="457200" indent="-311150" algn="l" rtl="0">
              <a:lnSpc>
                <a:spcPct val="100000"/>
              </a:lnSpc>
              <a:spcAft>
                <a:spcPts val="1200"/>
              </a:spcAft>
              <a:buSzPct val="100000"/>
              <a:buAutoNum type="arabicPeriod"/>
            </a:pPr>
            <a:r>
              <a:rPr lang="ru-RU" dirty="0"/>
              <a:t>Как лгать при помощи статистики. </a:t>
            </a:r>
            <a:r>
              <a:rPr lang="ru-RU" dirty="0" err="1"/>
              <a:t>Дарелл</a:t>
            </a:r>
            <a:r>
              <a:rPr lang="ru-RU" dirty="0"/>
              <a:t> </a:t>
            </a:r>
            <a:r>
              <a:rPr lang="ru-RU" dirty="0" err="1"/>
              <a:t>Хафф</a:t>
            </a:r>
            <a:endParaRPr lang="ru-RU" dirty="0"/>
          </a:p>
          <a:p>
            <a:pPr marL="457200" indent="-311150" algn="l" rtl="0">
              <a:lnSpc>
                <a:spcPct val="100000"/>
              </a:lnSpc>
              <a:spcAft>
                <a:spcPts val="1200"/>
              </a:spcAft>
              <a:buSzPct val="100000"/>
              <a:buAutoNum type="arabicPeriod"/>
            </a:pPr>
            <a:r>
              <a:rPr lang="ru-RU" dirty="0"/>
              <a:t>Статистика. Шаг за шагом. Роберт А. </a:t>
            </a:r>
            <a:r>
              <a:rPr lang="ru-RU" dirty="0" err="1"/>
              <a:t>Доннелли</a:t>
            </a:r>
            <a:r>
              <a:rPr lang="ru-RU" dirty="0"/>
              <a:t> - мл</a:t>
            </a:r>
            <a:endParaRPr lang="en-GB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Рефлексия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7372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 dirty="0"/>
              <a:t>Рефлексия</a:t>
            </a:r>
            <a:endParaRPr dirty="0"/>
          </a:p>
        </p:txBody>
      </p:sp>
      <p:pic>
        <p:nvPicPr>
          <p:cNvPr id="486" name="Google Shape;486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114" y="20198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75"/>
          <p:cNvSpPr txBox="1"/>
          <p:nvPr/>
        </p:nvSpPr>
        <p:spPr>
          <a:xfrm>
            <a:off x="1700240" y="2364004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75"/>
          <p:cNvSpPr txBox="1"/>
          <p:nvPr/>
        </p:nvSpPr>
        <p:spPr>
          <a:xfrm>
            <a:off x="1700240" y="341418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узнали на вебинаре?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9" name="Google Shape;489;p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950" y="3330152"/>
            <a:ext cx="845250" cy="8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6"/>
          <p:cNvSpPr txBox="1">
            <a:spLocks noGrp="1"/>
          </p:cNvSpPr>
          <p:nvPr>
            <p:ph type="title"/>
          </p:nvPr>
        </p:nvSpPr>
        <p:spPr>
          <a:xfrm>
            <a:off x="956224" y="396394"/>
            <a:ext cx="7730575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800" dirty="0"/>
              <a:t>Заполните, пожалуйста,</a:t>
            </a:r>
            <a:endParaRPr sz="3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 dirty="0"/>
              <a:t>опрос о занятии</a:t>
            </a:r>
            <a:endParaRPr sz="3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 dirty="0"/>
              <a:t>по ссылке в чате</a:t>
            </a:r>
            <a:endParaRPr sz="3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12" name="Google Shape;499;p77">
            <a:extLst>
              <a:ext uri="{FF2B5EF4-FFF2-40B4-BE49-F238E27FC236}">
                <a16:creationId xmlns:a16="http://schemas.microsoft.com/office/drawing/2014/main" id="{582ECAAA-AF1D-254F-9EEA-3E6087D018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Aft>
                <a:spcPts val="0"/>
              </a:spcAft>
              <a:buSzPts val="3200"/>
              <a:buNone/>
            </a:pPr>
            <a:r>
              <a:rPr lang="ru-RU" dirty="0"/>
              <a:t>Приходите на следующие вебинары</a:t>
            </a:r>
            <a:br>
              <a:rPr lang="ru-RU" dirty="0"/>
            </a:br>
            <a:r>
              <a:rPr lang="ru-RU" sz="1600" dirty="0">
                <a:latin typeface="+mj-lt"/>
              </a:rPr>
              <a:t>Исследование зависимостей: номинальные, порядковые и количественные переменные</a:t>
            </a:r>
            <a:endParaRPr dirty="0">
              <a:latin typeface="+mj-lt"/>
            </a:endParaRPr>
          </a:p>
        </p:txBody>
      </p:sp>
      <p:sp>
        <p:nvSpPr>
          <p:cNvPr id="13" name="Google Shape;500;p77">
            <a:extLst>
              <a:ext uri="{FF2B5EF4-FFF2-40B4-BE49-F238E27FC236}">
                <a16:creationId xmlns:a16="http://schemas.microsoft.com/office/drawing/2014/main" id="{E0455609-6D75-8B47-AD05-D96CCF37EC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-RU" dirty="0"/>
              <a:t>Спасибо за внимание!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1303AF-03ED-4942-AD0B-371ABDC3B8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Google Shape;209;p48">
            <a:extLst>
              <a:ext uri="{FF2B5EF4-FFF2-40B4-BE49-F238E27FC236}">
                <a16:creationId xmlns:a16="http://schemas.microsoft.com/office/drawing/2014/main" id="{8D886C75-73B3-DA47-ACA9-200B068BFBF9}"/>
              </a:ext>
            </a:extLst>
          </p:cNvPr>
          <p:cNvSpPr txBox="1">
            <a:spLocks/>
          </p:cNvSpPr>
          <p:nvPr/>
        </p:nvSpPr>
        <p:spPr>
          <a:xfrm>
            <a:off x="3082400" y="2701811"/>
            <a:ext cx="5938750" cy="213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0025" indent="-1465263">
              <a:tabLst>
                <a:tab pos="1465263" algn="l"/>
              </a:tabLst>
            </a:pPr>
            <a:r>
              <a:rPr lang="ru-RU" sz="1150" b="1" kern="0" dirty="0"/>
              <a:t>Руководитель курсов: </a:t>
            </a:r>
            <a:r>
              <a:rPr lang="en-US" sz="1150" b="1" kern="0" dirty="0"/>
              <a:t>	Reinforcement Learning, ML Professional, ML Basic, </a:t>
            </a:r>
            <a:br>
              <a:rPr lang="en-US" sz="1150" b="1" kern="0" dirty="0"/>
            </a:br>
            <a:r>
              <a:rPr lang="en-US" sz="1150" b="1" kern="0" dirty="0" err="1"/>
              <a:t>MLOps</a:t>
            </a:r>
            <a:r>
              <a:rPr lang="en-US" sz="1150" b="1" kern="0" dirty="0"/>
              <a:t>, </a:t>
            </a:r>
            <a:r>
              <a:rPr lang="en-US" sz="1150" b="1" kern="0" dirty="0" err="1"/>
              <a:t>FinML</a:t>
            </a:r>
            <a:endParaRPr lang="en-US" sz="1150" b="1" kern="0" dirty="0"/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 err="1"/>
              <a:t>Teamlead</a:t>
            </a:r>
            <a:endParaRPr lang="ru-RU" sz="1150" b="1" kern="0" dirty="0"/>
          </a:p>
          <a:p>
            <a:pPr rtl="0"/>
            <a:r>
              <a:rPr lang="ru-RU" sz="1150" b="1" kern="0" dirty="0"/>
              <a:t>Физический факультет МГУ, </a:t>
            </a:r>
            <a:r>
              <a:rPr lang="en-US" sz="1150" b="1" kern="0" dirty="0"/>
              <a:t>PhD </a:t>
            </a:r>
            <a:r>
              <a:rPr lang="ru-RU" sz="1150" b="1" kern="0" dirty="0"/>
              <a:t>теоретическая физика</a:t>
            </a:r>
          </a:p>
          <a:p>
            <a:pPr rtl="0"/>
            <a:endParaRPr lang="ru-RU" sz="1150" kern="0" dirty="0"/>
          </a:p>
          <a:p>
            <a:pPr rtl="0"/>
            <a:r>
              <a:rPr lang="ru-RU" sz="1150" b="1" kern="0" dirty="0"/>
              <a:t>Опыт:</a:t>
            </a:r>
            <a:endParaRPr lang="ru-RU" sz="1150" kern="0" dirty="0"/>
          </a:p>
          <a:p>
            <a:pPr rtl="0"/>
            <a:r>
              <a:rPr lang="ru-RU" sz="1150" kern="0" dirty="0"/>
              <a:t>Более 15 лет занимался прикладной математикой и мат моделированием</a:t>
            </a:r>
          </a:p>
          <a:p>
            <a:pPr rtl="0"/>
            <a:r>
              <a:rPr lang="ru-RU" sz="1150" kern="0" dirty="0"/>
              <a:t>(</a:t>
            </a:r>
            <a:r>
              <a:rPr lang="en-US" sz="1150" kern="0" dirty="0"/>
              <a:t>Data Scientist) (Python, </a:t>
            </a:r>
            <a:r>
              <a:rPr lang="ru-RU" sz="1150" kern="0" dirty="0"/>
              <a:t>С++)</a:t>
            </a:r>
          </a:p>
          <a:p>
            <a:pPr rtl="0"/>
            <a:endParaRPr lang="ru-RU" sz="1150" kern="0" dirty="0"/>
          </a:p>
          <a:p>
            <a:pPr rtl="0"/>
            <a:endParaRPr lang="ru-RU" sz="1150" b="1" kern="0" dirty="0"/>
          </a:p>
          <a:p>
            <a:pPr rtl="0"/>
            <a:r>
              <a:rPr lang="ru-RU" sz="1150" b="1" kern="0" dirty="0"/>
              <a:t>@</a:t>
            </a:r>
            <a:r>
              <a:rPr lang="en-US" sz="1150" b="1" kern="0" dirty="0" err="1"/>
              <a:t>stureiko</a:t>
            </a:r>
            <a:r>
              <a:rPr lang="en-US" sz="1150" b="1" kern="0" dirty="0"/>
              <a:t> (TG)</a:t>
            </a:r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/>
              <a:t>LinkedIn: </a:t>
            </a:r>
            <a:r>
              <a:rPr lang="en-US" sz="1150" kern="0" dirty="0">
                <a:hlinkClick r:id="rId4"/>
              </a:rPr>
              <a:t>igor-stureiko</a:t>
            </a:r>
            <a:r>
              <a:rPr lang="en-US" sz="1150" kern="0" dirty="0"/>
              <a:t> </a:t>
            </a:r>
          </a:p>
          <a:p>
            <a:pPr rtl="0"/>
            <a:endParaRPr lang="en-US" sz="1150" kern="0" dirty="0"/>
          </a:p>
          <a:p>
            <a:pPr rtl="0"/>
            <a:r>
              <a:rPr lang="en-US" sz="1150" b="1" kern="0" dirty="0"/>
              <a:t>@</a:t>
            </a:r>
            <a:r>
              <a:rPr lang="en-US" sz="1150" b="1" kern="0" dirty="0" err="1"/>
              <a:t>rl_fintech</a:t>
            </a:r>
            <a:r>
              <a:rPr lang="en-US" sz="1150" b="1" kern="0" dirty="0"/>
              <a:t> </a:t>
            </a:r>
            <a:r>
              <a:rPr lang="en-US" sz="1150" kern="0" dirty="0"/>
              <a:t>(</a:t>
            </a:r>
            <a:r>
              <a:rPr lang="ru-RU" sz="1150" kern="0" dirty="0"/>
              <a:t>Мой канал о моделях в бизнесе)</a:t>
            </a:r>
            <a:endParaRPr lang="ru-RU" sz="1400" kern="0" dirty="0"/>
          </a:p>
        </p:txBody>
      </p:sp>
    </p:spTree>
    <p:extLst>
      <p:ext uri="{BB962C8B-B14F-4D97-AF65-F5344CB8AC3E}">
        <p14:creationId xmlns:p14="http://schemas.microsoft.com/office/powerpoint/2010/main" val="70698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575" y="388000"/>
            <a:ext cx="6225366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Карта</a:t>
            </a:r>
            <a:r>
              <a:rPr spc="-65" dirty="0"/>
              <a:t> </a:t>
            </a:r>
            <a:r>
              <a:rPr spc="-15" dirty="0"/>
              <a:t>курса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2B962FB-80BD-6A48-8524-7D919FB49D23}"/>
              </a:ext>
            </a:extLst>
          </p:cNvPr>
          <p:cNvSpPr/>
          <p:nvPr/>
        </p:nvSpPr>
        <p:spPr>
          <a:xfrm>
            <a:off x="5464657" y="1118648"/>
            <a:ext cx="2320880" cy="4994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cs typeface="Roboto"/>
              </a:rPr>
              <a:t>Введение </a:t>
            </a:r>
            <a:r>
              <a:rPr lang="ru-RU" sz="1400" spc="-20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cs typeface="Roboto"/>
              </a:rPr>
              <a:t>в </a:t>
            </a:r>
            <a:r>
              <a:rPr lang="en-US" sz="14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cs typeface="Roboto"/>
              </a:rPr>
              <a:t>Python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2BC185D-17BD-9442-94E8-23EB83D225B1}"/>
              </a:ext>
            </a:extLst>
          </p:cNvPr>
          <p:cNvSpPr/>
          <p:nvPr/>
        </p:nvSpPr>
        <p:spPr>
          <a:xfrm>
            <a:off x="990600" y="1351350"/>
            <a:ext cx="2871318" cy="533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cs typeface="Roboto"/>
              </a:rPr>
              <a:t>Библиотеки по работе с данными </a:t>
            </a:r>
            <a:r>
              <a:rPr lang="ru-RU" sz="1400" spc="-20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cs typeface="Roboto"/>
              </a:rPr>
              <a:t>и визуализациями</a:t>
            </a:r>
            <a:endParaRPr lang="en-US" sz="1400" spc="-20" dirty="0">
              <a:solidFill>
                <a:schemeClr val="tx1">
                  <a:lumMod val="50000"/>
                  <a:lumOff val="50000"/>
                </a:schemeClr>
              </a:solidFill>
              <a:latin typeface="Roboto"/>
              <a:cs typeface="Roboto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89797C-5AC8-8647-A026-69A3A4FA36D4}"/>
              </a:ext>
            </a:extLst>
          </p:cNvPr>
          <p:cNvSpPr/>
          <p:nvPr/>
        </p:nvSpPr>
        <p:spPr>
          <a:xfrm>
            <a:off x="5045557" y="2671225"/>
            <a:ext cx="3159080" cy="6804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cs typeface="Roboto"/>
              </a:rPr>
              <a:t>Работа с базами данных, </a:t>
            </a:r>
            <a:br>
              <a:rPr lang="ru-RU" sz="14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cs typeface="Roboto"/>
              </a:rPr>
            </a:br>
            <a:r>
              <a:rPr lang="ru-RU" sz="1400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cs typeface="Roboto"/>
              </a:rPr>
              <a:t>парсинг</a:t>
            </a:r>
            <a:r>
              <a:rPr lang="ru-RU" sz="14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cs typeface="Roboto"/>
              </a:rPr>
              <a:t> данных с сайтов, взаимодействие с </a:t>
            </a:r>
            <a:r>
              <a:rPr lang="en-US" sz="14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cs typeface="Roboto"/>
              </a:rPr>
              <a:t>API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06F4D35-6103-0049-B079-D9E4D26C23A1}"/>
              </a:ext>
            </a:extLst>
          </p:cNvPr>
          <p:cNvSpPr/>
          <p:nvPr/>
        </p:nvSpPr>
        <p:spPr>
          <a:xfrm>
            <a:off x="702837" y="3790950"/>
            <a:ext cx="3029817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Практики. Продуктовая и маркетинговая аналитика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7B65E25-3B50-0547-A404-FB902131A18C}"/>
              </a:ext>
            </a:extLst>
          </p:cNvPr>
          <p:cNvSpPr/>
          <p:nvPr/>
        </p:nvSpPr>
        <p:spPr>
          <a:xfrm>
            <a:off x="5334000" y="4022015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</a:rPr>
              <a:t>Проектная работа</a:t>
            </a:r>
            <a:endParaRPr lang="ru-RU" sz="1400" b="0" i="0" u="none" strike="noStrike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37285617-EA33-4A41-ADCC-CBE14D49180A}"/>
              </a:ext>
            </a:extLst>
          </p:cNvPr>
          <p:cNvCxnSpPr>
            <a:cxnSpLocks/>
            <a:stCxn id="27" idx="1"/>
            <a:endCxn id="28" idx="3"/>
          </p:cNvCxnSpPr>
          <p:nvPr/>
        </p:nvCxnSpPr>
        <p:spPr>
          <a:xfrm rot="10800000" flipV="1">
            <a:off x="3861919" y="1368348"/>
            <a:ext cx="1602739" cy="24970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D756DAE7-9C8B-C141-B84C-9D09901DD5B3}"/>
              </a:ext>
            </a:extLst>
          </p:cNvPr>
          <p:cNvCxnSpPr>
            <a:cxnSpLocks/>
            <a:stCxn id="31" idx="0"/>
            <a:endCxn id="28" idx="2"/>
          </p:cNvCxnSpPr>
          <p:nvPr/>
        </p:nvCxnSpPr>
        <p:spPr>
          <a:xfrm rot="16200000" flipV="1">
            <a:off x="4132441" y="178569"/>
            <a:ext cx="786475" cy="419883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AC942019-1574-FC4F-BCCC-887DF1A37A86}"/>
              </a:ext>
            </a:extLst>
          </p:cNvPr>
          <p:cNvCxnSpPr>
            <a:cxnSpLocks/>
            <a:stCxn id="31" idx="1"/>
            <a:endCxn id="18" idx="3"/>
          </p:cNvCxnSpPr>
          <p:nvPr/>
        </p:nvCxnSpPr>
        <p:spPr>
          <a:xfrm rot="10800000" flipV="1">
            <a:off x="3732655" y="3011457"/>
            <a:ext cx="1312902" cy="1823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000F223C-79D7-D841-84F9-9C5650FBE24F}"/>
              </a:ext>
            </a:extLst>
          </p:cNvPr>
          <p:cNvCxnSpPr>
            <a:cxnSpLocks/>
            <a:stCxn id="33" idx="1"/>
            <a:endCxn id="32" idx="3"/>
          </p:cNvCxnSpPr>
          <p:nvPr/>
        </p:nvCxnSpPr>
        <p:spPr>
          <a:xfrm rot="10800000">
            <a:off x="3732654" y="4131184"/>
            <a:ext cx="1601346" cy="23106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8B7568B-4B3A-F548-AE24-C98F935D3CE2}"/>
              </a:ext>
            </a:extLst>
          </p:cNvPr>
          <p:cNvSpPr/>
          <p:nvPr/>
        </p:nvSpPr>
        <p:spPr>
          <a:xfrm>
            <a:off x="702838" y="2689464"/>
            <a:ext cx="3029817" cy="680465"/>
          </a:xfrm>
          <a:prstGeom prst="roundRect">
            <a:avLst/>
          </a:prstGeom>
          <a:solidFill>
            <a:srgbClr val="FFD966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spc="-10" dirty="0">
                <a:solidFill>
                  <a:schemeClr val="tx1"/>
                </a:solidFill>
                <a:latin typeface="Roboto"/>
                <a:cs typeface="Roboto"/>
              </a:rPr>
              <a:t>Основы статистики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9B98E792-EE71-1047-8859-F399DC4F8985}"/>
              </a:ext>
            </a:extLst>
          </p:cNvPr>
          <p:cNvCxnSpPr>
            <a:cxnSpLocks/>
            <a:stCxn id="18" idx="1"/>
            <a:endCxn id="32" idx="1"/>
          </p:cNvCxnSpPr>
          <p:nvPr/>
        </p:nvCxnSpPr>
        <p:spPr>
          <a:xfrm rot="10800000" flipV="1">
            <a:off x="702838" y="3029697"/>
            <a:ext cx="1" cy="1101486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Маршрут вебинара</a:t>
            </a:r>
            <a:endParaRPr/>
          </a:p>
        </p:txBody>
      </p:sp>
      <p:sp>
        <p:nvSpPr>
          <p:cNvPr id="235" name="Google Shape;235;p37"/>
          <p:cNvSpPr/>
          <p:nvPr/>
        </p:nvSpPr>
        <p:spPr>
          <a:xfrm>
            <a:off x="740238" y="1074905"/>
            <a:ext cx="4214193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Статистика - что это</a:t>
            </a:r>
            <a:endParaRPr lang="ru-RU"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7"/>
          <p:cNvSpPr/>
          <p:nvPr/>
        </p:nvSpPr>
        <p:spPr>
          <a:xfrm>
            <a:off x="740239" y="2219567"/>
            <a:ext cx="4214195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Генеральная совокупность и в</a:t>
            </a: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ыборка</a:t>
            </a:r>
            <a:endParaRPr lang="en-US"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7"/>
          <p:cNvSpPr/>
          <p:nvPr/>
        </p:nvSpPr>
        <p:spPr>
          <a:xfrm>
            <a:off x="740239" y="2791898"/>
            <a:ext cx="4212762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Меры центральной тенденции</a:t>
            </a:r>
            <a:endParaRPr lang="en-US"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0" name="Google Shape;240;p37"/>
          <p:cNvCxnSpPr>
            <a:cxnSpLocks/>
            <a:stCxn id="235" idx="1"/>
            <a:endCxn id="13" idx="1"/>
          </p:cNvCxnSpPr>
          <p:nvPr/>
        </p:nvCxnSpPr>
        <p:spPr>
          <a:xfrm rot="10800000" flipV="1">
            <a:off x="740238" y="1263004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2" name="Google Shape;242;p37"/>
          <p:cNvCxnSpPr>
            <a:cxnSpLocks/>
            <a:stCxn id="236" idx="1"/>
            <a:endCxn id="238" idx="1"/>
          </p:cNvCxnSpPr>
          <p:nvPr/>
        </p:nvCxnSpPr>
        <p:spPr>
          <a:xfrm rot="10800000" flipV="1">
            <a:off x="740239" y="2407666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" name="Google Shape;238;p37">
            <a:extLst>
              <a:ext uri="{FF2B5EF4-FFF2-40B4-BE49-F238E27FC236}">
                <a16:creationId xmlns:a16="http://schemas.microsoft.com/office/drawing/2014/main" id="{6F8EE228-CF1E-F70B-4105-8ECCB7307098}"/>
              </a:ext>
            </a:extLst>
          </p:cNvPr>
          <p:cNvSpPr/>
          <p:nvPr/>
        </p:nvSpPr>
        <p:spPr>
          <a:xfrm>
            <a:off x="740239" y="3364229"/>
            <a:ext cx="4212762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Точечные и интервальные оценки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" name="Google Shape;242;p37">
            <a:extLst>
              <a:ext uri="{FF2B5EF4-FFF2-40B4-BE49-F238E27FC236}">
                <a16:creationId xmlns:a16="http://schemas.microsoft.com/office/drawing/2014/main" id="{9084AE32-B3C1-CEFB-608C-75D2CB107D7A}"/>
              </a:ext>
            </a:extLst>
          </p:cNvPr>
          <p:cNvCxnSpPr>
            <a:cxnSpLocks/>
            <a:stCxn id="238" idx="1"/>
            <a:endCxn id="2" idx="1"/>
          </p:cNvCxnSpPr>
          <p:nvPr/>
        </p:nvCxnSpPr>
        <p:spPr>
          <a:xfrm rot="10800000" flipV="1">
            <a:off x="740239" y="2979997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" name="Google Shape;235;p37">
            <a:extLst>
              <a:ext uri="{FF2B5EF4-FFF2-40B4-BE49-F238E27FC236}">
                <a16:creationId xmlns:a16="http://schemas.microsoft.com/office/drawing/2014/main" id="{4E855995-62AE-0E46-BFC9-81D4F9F39802}"/>
              </a:ext>
            </a:extLst>
          </p:cNvPr>
          <p:cNvSpPr/>
          <p:nvPr/>
        </p:nvSpPr>
        <p:spPr>
          <a:xfrm>
            <a:off x="740238" y="1647236"/>
            <a:ext cx="4214193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Статистика и аналитика</a:t>
            </a:r>
            <a:endParaRPr lang="ru-RU"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" name="Google Shape;242;p37">
            <a:extLst>
              <a:ext uri="{FF2B5EF4-FFF2-40B4-BE49-F238E27FC236}">
                <a16:creationId xmlns:a16="http://schemas.microsoft.com/office/drawing/2014/main" id="{D6911694-A420-8C4B-BC21-6354019EC62C}"/>
              </a:ext>
            </a:extLst>
          </p:cNvPr>
          <p:cNvCxnSpPr>
            <a:cxnSpLocks/>
            <a:stCxn id="13" idx="1"/>
            <a:endCxn id="236" idx="1"/>
          </p:cNvCxnSpPr>
          <p:nvPr/>
        </p:nvCxnSpPr>
        <p:spPr>
          <a:xfrm rot="10800000" flipH="1" flipV="1">
            <a:off x="740237" y="1835335"/>
            <a:ext cx="1" cy="572331"/>
          </a:xfrm>
          <a:prstGeom prst="curvedConnector3">
            <a:avLst>
              <a:gd name="adj1" fmla="val -228600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6" name="Google Shape;238;p37">
            <a:extLst>
              <a:ext uri="{FF2B5EF4-FFF2-40B4-BE49-F238E27FC236}">
                <a16:creationId xmlns:a16="http://schemas.microsoft.com/office/drawing/2014/main" id="{1E93F41F-C7D4-7B40-9453-630D8322B79F}"/>
              </a:ext>
            </a:extLst>
          </p:cNvPr>
          <p:cNvSpPr/>
          <p:nvPr/>
        </p:nvSpPr>
        <p:spPr>
          <a:xfrm>
            <a:off x="740238" y="3936560"/>
            <a:ext cx="4212762" cy="376201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ЦПТ, нормальное распределение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238;p37">
            <a:extLst>
              <a:ext uri="{FF2B5EF4-FFF2-40B4-BE49-F238E27FC236}">
                <a16:creationId xmlns:a16="http://schemas.microsoft.com/office/drawing/2014/main" id="{A9FEECAF-5693-6943-B6A3-087594019852}"/>
              </a:ext>
            </a:extLst>
          </p:cNvPr>
          <p:cNvSpPr/>
          <p:nvPr/>
        </p:nvSpPr>
        <p:spPr>
          <a:xfrm>
            <a:off x="740239" y="4508890"/>
            <a:ext cx="4212762" cy="572331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Другие распределения, кроме нормального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" name="Google Shape;242;p37">
            <a:extLst>
              <a:ext uri="{FF2B5EF4-FFF2-40B4-BE49-F238E27FC236}">
                <a16:creationId xmlns:a16="http://schemas.microsoft.com/office/drawing/2014/main" id="{B2CB5C7A-BED0-5A48-8D67-CA874A50A0CA}"/>
              </a:ext>
            </a:extLst>
          </p:cNvPr>
          <p:cNvCxnSpPr>
            <a:cxnSpLocks/>
            <a:stCxn id="2" idx="1"/>
            <a:endCxn id="16" idx="1"/>
          </p:cNvCxnSpPr>
          <p:nvPr/>
        </p:nvCxnSpPr>
        <p:spPr>
          <a:xfrm rot="10800000" flipV="1">
            <a:off x="740239" y="3552329"/>
            <a:ext cx="1" cy="572332"/>
          </a:xfrm>
          <a:prstGeom prst="curvedConnector3">
            <a:avLst>
              <a:gd name="adj1" fmla="val 228601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1" name="Google Shape;242;p37">
            <a:extLst>
              <a:ext uri="{FF2B5EF4-FFF2-40B4-BE49-F238E27FC236}">
                <a16:creationId xmlns:a16="http://schemas.microsoft.com/office/drawing/2014/main" id="{291BD154-5459-924F-A6F6-82CAD3D94BB7}"/>
              </a:ext>
            </a:extLst>
          </p:cNvPr>
          <p:cNvCxnSpPr>
            <a:cxnSpLocks/>
            <a:stCxn id="16" idx="1"/>
            <a:endCxn id="17" idx="1"/>
          </p:cNvCxnSpPr>
          <p:nvPr/>
        </p:nvCxnSpPr>
        <p:spPr>
          <a:xfrm rot="10800000" flipH="1" flipV="1">
            <a:off x="740237" y="4124660"/>
            <a:ext cx="1" cy="670395"/>
          </a:xfrm>
          <a:prstGeom prst="curvedConnector3">
            <a:avLst>
              <a:gd name="adj1" fmla="val -228600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1026" name="Picture 2" descr="AP Statistics">
            <a:extLst>
              <a:ext uri="{FF2B5EF4-FFF2-40B4-BE49-F238E27FC236}">
                <a16:creationId xmlns:a16="http://schemas.microsoft.com/office/drawing/2014/main" id="{27B313B1-5444-244A-B12B-FC8787674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405" y="1074905"/>
            <a:ext cx="4068595" cy="406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9900"/>
                </a:solidFill>
              </a:rPr>
              <a:t>К концу занятия вы сможете</a:t>
            </a:r>
            <a:endParaRPr sz="1500" b="1" dirty="0">
              <a:solidFill>
                <a:srgbClr val="FF9900"/>
              </a:solidFill>
            </a:endParaRPr>
          </a:p>
        </p:txBody>
      </p:sp>
      <p:graphicFrame>
        <p:nvGraphicFramePr>
          <p:cNvPr id="5" name="Google Shape;210;p38">
            <a:extLst>
              <a:ext uri="{FF2B5EF4-FFF2-40B4-BE49-F238E27FC236}">
                <a16:creationId xmlns:a16="http://schemas.microsoft.com/office/drawing/2014/main" id="{B0C8E344-6310-094A-A544-66E8083E1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5342650"/>
              </p:ext>
            </p:extLst>
          </p:nvPr>
        </p:nvGraphicFramePr>
        <p:xfrm>
          <a:off x="846750" y="1649963"/>
          <a:ext cx="7239000" cy="134947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ym typeface="Roboto"/>
                        </a:rPr>
                        <a:t>Разобраться в том, что такое статистика, и какую роль она играет в жизни аналитика данных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ym typeface="Roboto"/>
                        </a:rPr>
                        <a:t>Различать понятия генеральной совокупности, выборки и точечной оценки 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ym typeface="Roboto"/>
                        </a:rPr>
                        <a:t>Понять Центральную предельную теорему и ее важность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4953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210" name="Google Shape;210;p38"/>
          <p:cNvGraphicFramePr/>
          <p:nvPr>
            <p:extLst>
              <p:ext uri="{D42A27DB-BD31-4B8C-83A1-F6EECF244321}">
                <p14:modId xmlns:p14="http://schemas.microsoft.com/office/powerpoint/2010/main" val="780950782"/>
              </p:ext>
            </p:extLst>
          </p:nvPr>
        </p:nvGraphicFramePr>
        <p:xfrm>
          <a:off x="952500" y="1544194"/>
          <a:ext cx="7239000" cy="57714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как по ограниченной выборки оценить величину в генеральной совокупности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1" name="Google Shape;211;p38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Зачем вам это знать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Статистика</a:t>
            </a:r>
          </a:p>
        </p:txBody>
      </p:sp>
    </p:spTree>
    <p:extLst>
      <p:ext uri="{BB962C8B-B14F-4D97-AF65-F5344CB8AC3E}">
        <p14:creationId xmlns:p14="http://schemas.microsoft.com/office/powerpoint/2010/main" val="299133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10683</TotalTime>
  <Words>1541</Words>
  <Application>Microsoft Macintosh PowerPoint</Application>
  <PresentationFormat>On-screen Show (16:9)</PresentationFormat>
  <Paragraphs>258</Paragraphs>
  <Slides>44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-webkit-standard</vt:lpstr>
      <vt:lpstr>Arial</vt:lpstr>
      <vt:lpstr>Calibri</vt:lpstr>
      <vt:lpstr>Cambria Math</vt:lpstr>
      <vt:lpstr>Roboto</vt:lpstr>
      <vt:lpstr>Roboto</vt:lpstr>
      <vt:lpstr>Office Theme</vt:lpstr>
      <vt:lpstr>Python для Аналитики Основы статистики</vt:lpstr>
      <vt:lpstr>Проверить, идет ли запись</vt:lpstr>
      <vt:lpstr>Python для аналитики Основы статистики</vt:lpstr>
      <vt:lpstr>Правила вебинара</vt:lpstr>
      <vt:lpstr>Карта курса</vt:lpstr>
      <vt:lpstr>Маршрут вебинара</vt:lpstr>
      <vt:lpstr>Цели вебинара</vt:lpstr>
      <vt:lpstr>Смысл</vt:lpstr>
      <vt:lpstr>Статистика</vt:lpstr>
      <vt:lpstr>Ложь, наглая ложь и статистика</vt:lpstr>
      <vt:lpstr>Статистика   vs   Аналитика</vt:lpstr>
      <vt:lpstr>Статистика   vs   Аналитика</vt:lpstr>
      <vt:lpstr>Генеральная совокупность</vt:lpstr>
      <vt:lpstr>Генеральная совокупность</vt:lpstr>
      <vt:lpstr>Выборка</vt:lpstr>
      <vt:lpstr>Особенности выборок</vt:lpstr>
      <vt:lpstr>Меры центральной тенденции</vt:lpstr>
      <vt:lpstr>Меры центральной тенденции</vt:lpstr>
      <vt:lpstr>Меры центральной тенденции</vt:lpstr>
      <vt:lpstr>Точечные и интервальные оценки</vt:lpstr>
      <vt:lpstr>Точечные и интервальные оценки</vt:lpstr>
      <vt:lpstr>Центральная предельная теорема</vt:lpstr>
      <vt:lpstr>Принцип Кондорсе (1784 г.)</vt:lpstr>
      <vt:lpstr>Эксперимент Гальтона</vt:lpstr>
      <vt:lpstr>Bootstrap</vt:lpstr>
      <vt:lpstr>Bootstrap</vt:lpstr>
      <vt:lpstr>Центральная предельная теорема</vt:lpstr>
      <vt:lpstr>Распределения случайных величин</vt:lpstr>
      <vt:lpstr>Нормальное распределение</vt:lpstr>
      <vt:lpstr>Распределение χ^2 </vt:lpstr>
      <vt:lpstr>Распределение Стьюдента</vt:lpstr>
      <vt:lpstr>Распределение Стьюдента</vt:lpstr>
      <vt:lpstr>Биномиальное распределение</vt:lpstr>
      <vt:lpstr>Распределение Пуассона</vt:lpstr>
      <vt:lpstr>Распределение Пуассона</vt:lpstr>
      <vt:lpstr>Вопросы?</vt:lpstr>
      <vt:lpstr>Практика</vt:lpstr>
      <vt:lpstr>Практика</vt:lpstr>
      <vt:lpstr>Вопросы?</vt:lpstr>
      <vt:lpstr>Список материалов для изучения</vt:lpstr>
      <vt:lpstr>Рефлексия</vt:lpstr>
      <vt:lpstr>Рефлексия</vt:lpstr>
      <vt:lpstr>Заполните, пожалуйста, опрос о занятии по ссылке в чате</vt:lpstr>
      <vt:lpstr>Приходите на следующие вебинары Исследование зависимостей: номинальные, порядковые и количественные переменные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Копия 1.2 Практическое занятие - Оптимизация кода, parallelization, multiprocessing, ускорение pandas, Modin для Pandas</dc:title>
  <cp:lastModifiedBy>Стурейко Игорь Олегович</cp:lastModifiedBy>
  <cp:revision>106</cp:revision>
  <dcterms:created xsi:type="dcterms:W3CDTF">2023-10-10T14:19:39Z</dcterms:created>
  <dcterms:modified xsi:type="dcterms:W3CDTF">2024-10-19T10:36:56Z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