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4" r:id="rId1"/>
  </p:sldMasterIdLst>
  <p:notesMasterIdLst>
    <p:notesMasterId r:id="rId5"/>
  </p:notesMasterIdLst>
  <p:sldIdLst>
    <p:sldId id="257" r:id="rId2"/>
    <p:sldId id="258" r:id="rId3"/>
    <p:sldId id="312" r:id="rId4"/>
  </p:sldIdLst>
  <p:sldSz cx="9144000" cy="5143500" type="screen16x9"/>
  <p:notesSz cx="6858000" cy="9144000"/>
  <p:embeddedFontLst>
    <p:embeddedFont>
      <p:font typeface="Roboto" panose="02000000000000000000" pitchFamily="2" charset="0"/>
      <p:regular r:id="rId6"/>
      <p:bold r:id="rId7"/>
      <p:italic r:id="rId8"/>
      <p:boldItalic r:id="rId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1724">
          <p15:clr>
            <a:srgbClr val="A4A3A4"/>
          </p15:clr>
        </p15:guide>
        <p15:guide id="2" pos="380">
          <p15:clr>
            <a:srgbClr val="9AA0A6"/>
          </p15:clr>
        </p15:guide>
        <p15:guide id="3" orient="horz" pos="2041">
          <p15:clr>
            <a:srgbClr val="9AA0A6"/>
          </p15:clr>
        </p15:guide>
        <p15:guide id="4" orient="horz" pos="2169">
          <p15:clr>
            <a:srgbClr val="9AA0A6"/>
          </p15:clr>
        </p15:guide>
        <p15:guide id="5" pos="331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6F40"/>
    <a:srgbClr val="FF9D54"/>
    <a:srgbClr val="FCFC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F59E00E-254B-42B5-9FED-D0DB1D54CBD8}">
  <a:tblStyle styleId="{9F59E00E-254B-42B5-9FED-D0DB1D54CBD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533"/>
    <p:restoredTop sz="97146"/>
  </p:normalViewPr>
  <p:slideViewPr>
    <p:cSldViewPr snapToGrid="0">
      <p:cViewPr varScale="1">
        <p:scale>
          <a:sx n="165" d="100"/>
          <a:sy n="165" d="100"/>
        </p:scale>
        <p:origin x="688" y="184"/>
      </p:cViewPr>
      <p:guideLst>
        <p:guide pos="1724"/>
        <p:guide pos="380"/>
        <p:guide orient="horz" pos="2041"/>
        <p:guide orient="horz" pos="2169"/>
        <p:guide pos="331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viewProps" Target="viewProps.xml"/><Relationship Id="rId5" Type="http://schemas.openxmlformats.org/officeDocument/2006/relationships/notesMaster" Target="notesMasters/notesMaster1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f305d12f47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f305d12f47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de823becd0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de823becd0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 l="99" r="99"/>
          <a:stretch/>
        </p:blipFill>
        <p:spPr>
          <a:xfrm>
            <a:off x="-17928" y="-10075"/>
            <a:ext cx="9161923" cy="516365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944650" y="4350425"/>
            <a:ext cx="7710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944650" y="1769194"/>
            <a:ext cx="8183100" cy="21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Белый слайд + заголовок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500550" y="1940306"/>
            <a:ext cx="79353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ема вебинара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500550" y="821213"/>
            <a:ext cx="8520600" cy="19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ubTitle" idx="1"/>
          </p:nvPr>
        </p:nvSpPr>
        <p:spPr>
          <a:xfrm>
            <a:off x="500550" y="457313"/>
            <a:ext cx="77967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500"/>
              <a:buNone/>
              <a:defRPr sz="1500">
                <a:solidFill>
                  <a:srgbClr val="FF99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ubTitle" idx="2"/>
          </p:nvPr>
        </p:nvSpPr>
        <p:spPr>
          <a:xfrm>
            <a:off x="3135425" y="2978831"/>
            <a:ext cx="58563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0505"/>
              </a:buClr>
              <a:buSzPts val="1500"/>
              <a:buNone/>
              <a:defRPr sz="1500" b="1">
                <a:solidFill>
                  <a:srgbClr val="05050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ubTitle" idx="3"/>
          </p:nvPr>
        </p:nvSpPr>
        <p:spPr>
          <a:xfrm>
            <a:off x="3135425" y="3278981"/>
            <a:ext cx="5856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ubTitle" idx="4"/>
          </p:nvPr>
        </p:nvSpPr>
        <p:spPr>
          <a:xfrm>
            <a:off x="3135425" y="3662550"/>
            <a:ext cx="5856300" cy="10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97">
          <p15:clr>
            <a:srgbClr val="FA7B17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 себе">
  <p:cSld name="CUSTOM_1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subTitle" idx="1"/>
          </p:nvPr>
        </p:nvSpPr>
        <p:spPr>
          <a:xfrm>
            <a:off x="3891775" y="1716281"/>
            <a:ext cx="43917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ubTitle" idx="2"/>
          </p:nvPr>
        </p:nvSpPr>
        <p:spPr>
          <a:xfrm>
            <a:off x="3891775" y="2252794"/>
            <a:ext cx="4587900" cy="203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+описание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609075" y="12208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ubTitle" idx="1"/>
          </p:nvPr>
        </p:nvSpPr>
        <p:spPr>
          <a:xfrm>
            <a:off x="609075" y="2916213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marL="2286000" lvl="4" indent="-31115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marL="2743200" lvl="5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marL="3200400" lvl="6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7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Roboto"/>
              <a:buNone/>
              <a:defRPr sz="31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24350" y="1578869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65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●"/>
              <a:defRPr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238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○"/>
              <a:defRPr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3" r:id="rId4"/>
    <p:sldLayoutId id="2147483654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jpeg"/><Relationship Id="rId4" Type="http://schemas.openxmlformats.org/officeDocument/2006/relationships/hyperlink" Target="http://www.linkedin.com/in/igor-stureiko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62"/>
          <p:cNvSpPr txBox="1">
            <a:spLocks noGrp="1"/>
          </p:cNvSpPr>
          <p:nvPr>
            <p:ph type="subTitle" idx="1"/>
          </p:nvPr>
        </p:nvSpPr>
        <p:spPr>
          <a:xfrm>
            <a:off x="944650" y="4350425"/>
            <a:ext cx="7710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otus.ru</a:t>
            </a:r>
            <a:endParaRPr/>
          </a:p>
        </p:txBody>
      </p:sp>
      <p:sp>
        <p:nvSpPr>
          <p:cNvPr id="258" name="Google Shape;258;p62"/>
          <p:cNvSpPr txBox="1">
            <a:spLocks noGrp="1"/>
          </p:cNvSpPr>
          <p:nvPr>
            <p:ph type="title"/>
          </p:nvPr>
        </p:nvSpPr>
        <p:spPr>
          <a:xfrm>
            <a:off x="944650" y="1769194"/>
            <a:ext cx="8183100" cy="21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Reinforcement Learning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3600" dirty="0"/>
              <a:t>Защита курсового проекта</a:t>
            </a:r>
            <a:endParaRPr sz="6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63"/>
          <p:cNvSpPr txBox="1"/>
          <p:nvPr/>
        </p:nvSpPr>
        <p:spPr>
          <a:xfrm>
            <a:off x="1635875" y="772125"/>
            <a:ext cx="79353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100" b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Проверить, идет ли запись</a:t>
            </a:r>
            <a:endParaRPr sz="2100"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4" name="Google Shape;264;p63"/>
          <p:cNvSpPr txBox="1"/>
          <p:nvPr/>
        </p:nvSpPr>
        <p:spPr>
          <a:xfrm>
            <a:off x="766725" y="1805199"/>
            <a:ext cx="7935300" cy="12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5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Напишите </a:t>
            </a:r>
            <a:r>
              <a:rPr lang="ru" sz="3500" b="1">
                <a:solidFill>
                  <a:schemeClr val="dk1"/>
                </a:solidFill>
                <a:highlight>
                  <a:schemeClr val="lt1"/>
                </a:highlight>
              </a:rPr>
              <a:t>«</a:t>
            </a:r>
            <a:r>
              <a:rPr lang="ru" sz="35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+</a:t>
            </a:r>
            <a:r>
              <a:rPr lang="ru" sz="3500" b="1">
                <a:solidFill>
                  <a:schemeClr val="dk1"/>
                </a:solidFill>
                <a:highlight>
                  <a:schemeClr val="lt1"/>
                </a:highlight>
              </a:rPr>
              <a:t>»</a:t>
            </a:r>
            <a:r>
              <a:rPr lang="ru" sz="35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в чат, если меня слышно и видно</a:t>
            </a:r>
            <a:endParaRPr sz="3500"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65" name="Google Shape;265;p6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7275" y="3516281"/>
            <a:ext cx="526796" cy="52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6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84856" y="3516281"/>
            <a:ext cx="526796" cy="52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63"/>
          <p:cNvPicPr preferRelativeResize="0"/>
          <p:nvPr/>
        </p:nvPicPr>
        <p:blipFill rotWithShape="1">
          <a:blip r:embed="rId5">
            <a:alphaModFix/>
          </a:blip>
          <a:srcRect l="99" r="99"/>
          <a:stretch/>
        </p:blipFill>
        <p:spPr>
          <a:xfrm>
            <a:off x="880825" y="1032408"/>
            <a:ext cx="642317" cy="3211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48"/>
          <p:cNvSpPr/>
          <p:nvPr/>
        </p:nvSpPr>
        <p:spPr>
          <a:xfrm>
            <a:off x="630000" y="2703050"/>
            <a:ext cx="1033800" cy="1983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48"/>
          <p:cNvSpPr txBox="1">
            <a:spLocks noGrp="1"/>
          </p:cNvSpPr>
          <p:nvPr>
            <p:ph type="title"/>
          </p:nvPr>
        </p:nvSpPr>
        <p:spPr>
          <a:xfrm>
            <a:off x="500550" y="821219"/>
            <a:ext cx="8520600" cy="10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3200" dirty="0"/>
              <a:t>Reinforcement Learning</a:t>
            </a:r>
            <a:br>
              <a:rPr lang="en-US" sz="3200" dirty="0"/>
            </a:br>
            <a:r>
              <a:rPr lang="ru-RU" sz="2400" dirty="0"/>
              <a:t>Защита проекта</a:t>
            </a:r>
            <a:endParaRPr b="0" dirty="0"/>
          </a:p>
        </p:txBody>
      </p:sp>
      <p:sp>
        <p:nvSpPr>
          <p:cNvPr id="207" name="Google Shape;207;p48"/>
          <p:cNvSpPr txBox="1">
            <a:spLocks noGrp="1"/>
          </p:cNvSpPr>
          <p:nvPr>
            <p:ph type="subTitle" idx="1"/>
          </p:nvPr>
        </p:nvSpPr>
        <p:spPr>
          <a:xfrm>
            <a:off x="500550" y="520133"/>
            <a:ext cx="7796700" cy="3569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Открытый урок</a:t>
            </a:r>
            <a:endParaRPr dirty="0"/>
          </a:p>
        </p:txBody>
      </p:sp>
      <p:sp>
        <p:nvSpPr>
          <p:cNvPr id="208" name="Google Shape;208;p48"/>
          <p:cNvSpPr txBox="1">
            <a:spLocks noGrp="1"/>
          </p:cNvSpPr>
          <p:nvPr>
            <p:ph type="subTitle" idx="2"/>
          </p:nvPr>
        </p:nvSpPr>
        <p:spPr>
          <a:xfrm>
            <a:off x="3082400" y="2302060"/>
            <a:ext cx="5856300" cy="3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Игорь Стурейко</a:t>
            </a:r>
            <a:endParaRPr dirty="0"/>
          </a:p>
        </p:txBody>
      </p:sp>
      <p:pic>
        <p:nvPicPr>
          <p:cNvPr id="8" name="Google Shape;278;p64">
            <a:extLst>
              <a:ext uri="{FF2B5EF4-FFF2-40B4-BE49-F238E27FC236}">
                <a16:creationId xmlns:a16="http://schemas.microsoft.com/office/drawing/2014/main" id="{DC03452F-6B2F-EA48-9B01-C3577A300545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77621" y="258179"/>
            <a:ext cx="652375" cy="65237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209;p48">
            <a:extLst>
              <a:ext uri="{FF2B5EF4-FFF2-40B4-BE49-F238E27FC236}">
                <a16:creationId xmlns:a16="http://schemas.microsoft.com/office/drawing/2014/main" id="{CA2CE4C2-C39C-A54B-AFE5-6E9E10E2AB74}"/>
              </a:ext>
            </a:extLst>
          </p:cNvPr>
          <p:cNvSpPr txBox="1">
            <a:spLocks/>
          </p:cNvSpPr>
          <p:nvPr/>
        </p:nvSpPr>
        <p:spPr>
          <a:xfrm>
            <a:off x="3082400" y="2701811"/>
            <a:ext cx="5938750" cy="2133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>
            <a:lvl1pPr marL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 i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470025" indent="-1465263">
              <a:tabLst>
                <a:tab pos="1465263" algn="l"/>
              </a:tabLst>
            </a:pPr>
            <a:r>
              <a:rPr lang="ru-RU" sz="1150" b="1" kern="0" dirty="0"/>
              <a:t>Руководитель курсов: </a:t>
            </a:r>
            <a:r>
              <a:rPr lang="en-US" sz="1150" b="1" kern="0" dirty="0"/>
              <a:t>	Reinforcement Learning, ML Professional, ML Basic, </a:t>
            </a:r>
            <a:br>
              <a:rPr lang="en-US" sz="1150" b="1" kern="0" dirty="0"/>
            </a:br>
            <a:r>
              <a:rPr lang="en-US" sz="1150" b="1" kern="0" dirty="0" err="1"/>
              <a:t>MLOps</a:t>
            </a:r>
            <a:r>
              <a:rPr lang="en-US" sz="1150" b="1" kern="0" dirty="0"/>
              <a:t>, </a:t>
            </a:r>
            <a:r>
              <a:rPr lang="en-US" sz="1150" b="1" kern="0" dirty="0" err="1"/>
              <a:t>FinML</a:t>
            </a:r>
            <a:endParaRPr lang="en-US" sz="1150" b="1" kern="0" dirty="0"/>
          </a:p>
          <a:p>
            <a:pPr rtl="0"/>
            <a:endParaRPr lang="en-US" sz="1150" b="1" kern="0" dirty="0"/>
          </a:p>
          <a:p>
            <a:pPr rtl="0"/>
            <a:r>
              <a:rPr lang="en-US" sz="1150" b="1" kern="0" dirty="0" err="1"/>
              <a:t>Teamlead</a:t>
            </a:r>
            <a:r>
              <a:rPr lang="en-US" sz="1150" b="1" kern="0" dirty="0"/>
              <a:t>, </a:t>
            </a:r>
            <a:r>
              <a:rPr lang="ru-RU" sz="1150" b="1" kern="0" dirty="0"/>
              <a:t>главный инженер проекта, </a:t>
            </a:r>
          </a:p>
          <a:p>
            <a:pPr rtl="0"/>
            <a:r>
              <a:rPr lang="ru-RU" sz="1150" b="1" kern="0" dirty="0"/>
              <a:t>Физический факультет МГУ, </a:t>
            </a:r>
            <a:r>
              <a:rPr lang="en-US" sz="1150" b="1" kern="0" dirty="0"/>
              <a:t>PhD </a:t>
            </a:r>
            <a:r>
              <a:rPr lang="ru-RU" sz="1150" b="1" kern="0" dirty="0"/>
              <a:t>теоретическая физика</a:t>
            </a:r>
          </a:p>
          <a:p>
            <a:pPr rtl="0"/>
            <a:endParaRPr lang="ru-RU" sz="1150" kern="0" dirty="0"/>
          </a:p>
          <a:p>
            <a:pPr rtl="0"/>
            <a:r>
              <a:rPr lang="ru-RU" sz="1150" b="1" kern="0" dirty="0"/>
              <a:t>Опыт:</a:t>
            </a:r>
            <a:endParaRPr lang="ru-RU" sz="1150" kern="0" dirty="0"/>
          </a:p>
          <a:p>
            <a:pPr rtl="0"/>
            <a:r>
              <a:rPr lang="ru-RU" sz="1150" kern="0" dirty="0"/>
              <a:t>Более 15 лет занимался прикладной математикой и мат моделированием</a:t>
            </a:r>
          </a:p>
          <a:p>
            <a:pPr rtl="0"/>
            <a:r>
              <a:rPr lang="ru-RU" sz="1150" kern="0" dirty="0"/>
              <a:t>(</a:t>
            </a:r>
            <a:r>
              <a:rPr lang="en-US" sz="1150" kern="0" dirty="0"/>
              <a:t>Data Scientist) (Python, </a:t>
            </a:r>
            <a:r>
              <a:rPr lang="ru-RU" sz="1150" kern="0" dirty="0"/>
              <a:t>С++) в НИИ ПАО Газпром</a:t>
            </a:r>
          </a:p>
          <a:p>
            <a:pPr rtl="0"/>
            <a:endParaRPr lang="ru-RU" sz="1150" kern="0" dirty="0"/>
          </a:p>
          <a:p>
            <a:pPr rtl="0"/>
            <a:endParaRPr lang="ru-RU" sz="1150" b="1" kern="0" dirty="0"/>
          </a:p>
          <a:p>
            <a:pPr rtl="0"/>
            <a:r>
              <a:rPr lang="ru-RU" sz="1150" b="1" kern="0" dirty="0"/>
              <a:t>@</a:t>
            </a:r>
            <a:r>
              <a:rPr lang="en-US" sz="1150" b="1" kern="0" dirty="0" err="1"/>
              <a:t>stureiko</a:t>
            </a:r>
            <a:r>
              <a:rPr lang="en-US" sz="1150" b="1" kern="0" dirty="0"/>
              <a:t> (TG)</a:t>
            </a:r>
          </a:p>
          <a:p>
            <a:pPr rtl="0"/>
            <a:endParaRPr lang="en-US" sz="1150" b="1" kern="0" dirty="0"/>
          </a:p>
          <a:p>
            <a:pPr rtl="0"/>
            <a:r>
              <a:rPr lang="en-US" sz="1150" b="1" kern="0" dirty="0"/>
              <a:t>LinkedIn: </a:t>
            </a:r>
            <a:r>
              <a:rPr lang="en-US" sz="1150" kern="0" dirty="0">
                <a:hlinkClick r:id="rId4"/>
              </a:rPr>
              <a:t>igor-stureiko</a:t>
            </a:r>
            <a:r>
              <a:rPr lang="en-US" sz="1150" kern="0" dirty="0"/>
              <a:t> </a:t>
            </a:r>
          </a:p>
          <a:p>
            <a:pPr rtl="0"/>
            <a:endParaRPr lang="en-US" sz="1150" kern="0" dirty="0"/>
          </a:p>
          <a:p>
            <a:pPr rtl="0"/>
            <a:r>
              <a:rPr lang="en-US" sz="1150" b="1" kern="0" dirty="0"/>
              <a:t>@</a:t>
            </a:r>
            <a:r>
              <a:rPr lang="en-US" sz="1150" b="1" kern="0" dirty="0" err="1"/>
              <a:t>rl_fintech</a:t>
            </a:r>
            <a:r>
              <a:rPr lang="en-US" sz="1150" b="1" kern="0" dirty="0"/>
              <a:t> </a:t>
            </a:r>
            <a:r>
              <a:rPr lang="en-US" sz="1150" kern="0" dirty="0"/>
              <a:t>(</a:t>
            </a:r>
            <a:r>
              <a:rPr lang="ru-RU" sz="1150" kern="0" dirty="0"/>
              <a:t>Мой канал о моделях в бизнесе)</a:t>
            </a:r>
            <a:endParaRPr lang="ru-RU" sz="1400" kern="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C6D9259-66E1-AB46-BFF1-E694B121712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12156" r="295"/>
          <a:stretch/>
        </p:blipFill>
        <p:spPr>
          <a:xfrm>
            <a:off x="832654" y="2865544"/>
            <a:ext cx="1662292" cy="1657372"/>
          </a:xfrm>
          <a:prstGeom prst="ellipse">
            <a:avLst/>
          </a:prstGeom>
          <a:ln w="127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3104</TotalTime>
  <Words>106</Words>
  <Application>Microsoft Macintosh PowerPoint</Application>
  <PresentationFormat>On-screen Show (16:9)</PresentationFormat>
  <Paragraphs>23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Roboto</vt:lpstr>
      <vt:lpstr>Arial</vt:lpstr>
      <vt:lpstr>Светлая тема</vt:lpstr>
      <vt:lpstr>Reinforcement Learning Защита курсового проекта </vt:lpstr>
      <vt:lpstr>PowerPoint Presentation</vt:lpstr>
      <vt:lpstr>Reinforcement Learning Защита проекта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Информация для преподавателя (маршрут демо-занятия)</dc:title>
  <cp:lastModifiedBy>Стурейко Игорь Олегович</cp:lastModifiedBy>
  <cp:revision>66</cp:revision>
  <dcterms:modified xsi:type="dcterms:W3CDTF">2024-10-18T16:56:16Z</dcterms:modified>
</cp:coreProperties>
</file>