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34" r:id="rId4"/>
    <p:sldId id="259" r:id="rId5"/>
    <p:sldId id="260" r:id="rId6"/>
    <p:sldId id="305" r:id="rId7"/>
    <p:sldId id="371" r:id="rId8"/>
    <p:sldId id="393" r:id="rId9"/>
    <p:sldId id="342" r:id="rId10"/>
    <p:sldId id="385" r:id="rId11"/>
    <p:sldId id="394" r:id="rId12"/>
    <p:sldId id="395" r:id="rId13"/>
    <p:sldId id="391" r:id="rId14"/>
    <p:sldId id="300" r:id="rId15"/>
    <p:sldId id="364" r:id="rId16"/>
    <p:sldId id="281" r:id="rId17"/>
    <p:sldId id="377" r:id="rId18"/>
    <p:sldId id="301" r:id="rId19"/>
    <p:sldId id="302" r:id="rId20"/>
    <p:sldId id="335" r:id="rId21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65"/>
    <p:restoredTop sz="94715"/>
  </p:normalViewPr>
  <p:slideViewPr>
    <p:cSldViewPr>
      <p:cViewPr varScale="1">
        <p:scale>
          <a:sx n="205" d="100"/>
          <a:sy n="205" d="100"/>
        </p:scale>
        <p:origin x="49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D4DEE-AA18-4B6A-845C-60AFD9463AA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5BB5-C319-4CC0-9F8F-8FE78AD35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87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118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638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30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3575" y="388001"/>
            <a:ext cx="7996849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27549" y="1317655"/>
            <a:ext cx="2095500" cy="320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17087" y="1115827"/>
            <a:ext cx="1866265" cy="3535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Тема вебинара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33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Разделительный слайд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933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Заголовок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586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574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554" y="388000"/>
            <a:ext cx="8718890" cy="970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799" y="1421874"/>
            <a:ext cx="8535035" cy="191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rossmend.com/blog/post/pandas_120_part_1/" TargetMode="External"/><Relationship Id="rId3" Type="http://schemas.openxmlformats.org/officeDocument/2006/relationships/hyperlink" Target="https://pandas.pydata.org/" TargetMode="External"/><Relationship Id="rId7" Type="http://schemas.openxmlformats.org/officeDocument/2006/relationships/hyperlink" Target="https://habr.com/ru/companies/ods/articles/322626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habr.com/ru/companies/otus/articles/727222/" TargetMode="External"/><Relationship Id="rId5" Type="http://schemas.openxmlformats.org/officeDocument/2006/relationships/hyperlink" Target="https://habr.com/ru/articles/196980/" TargetMode="External"/><Relationship Id="rId4" Type="http://schemas.openxmlformats.org/officeDocument/2006/relationships/hyperlink" Target="https://habr.com/ru/companies/ruvds/articles/494720/" TargetMode="External"/><Relationship Id="rId9" Type="http://schemas.openxmlformats.org/officeDocument/2006/relationships/hyperlink" Target="https://grossmend.com/blog/post/pandas_120_part_2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7674" y="4414306"/>
            <a:ext cx="164932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otus.ru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674" y="1745501"/>
            <a:ext cx="7516726" cy="1333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555"/>
              </a:lnSpc>
              <a:spcBef>
                <a:spcPts val="100"/>
              </a:spcBef>
            </a:pPr>
            <a:r>
              <a:rPr lang="en-US" sz="5600" spc="-35" dirty="0">
                <a:solidFill>
                  <a:srgbClr val="FFFFFF"/>
                </a:solidFill>
              </a:rPr>
              <a:t>Python </a:t>
            </a:r>
            <a:r>
              <a:rPr lang="ru-RU" sz="5600" spc="-35" dirty="0">
                <a:solidFill>
                  <a:srgbClr val="FFFFFF"/>
                </a:solidFill>
              </a:rPr>
              <a:t>для Аналитики</a:t>
            </a:r>
            <a:endParaRPr sz="5600" dirty="0"/>
          </a:p>
          <a:p>
            <a:pPr marL="12700" marR="5080">
              <a:lnSpc>
                <a:spcPts val="3350"/>
              </a:lnSpc>
              <a:spcBef>
                <a:spcPts val="254"/>
              </a:spcBef>
            </a:pPr>
            <a:r>
              <a:rPr lang="ru-RU" spc="-10" dirty="0">
                <a:solidFill>
                  <a:srgbClr val="FFFFFF"/>
                </a:solidFill>
              </a:rPr>
              <a:t>Библиотека </a:t>
            </a:r>
            <a:r>
              <a:rPr lang="en-US" spc="-10" dirty="0">
                <a:solidFill>
                  <a:srgbClr val="FFFFFF"/>
                </a:solidFill>
              </a:rPr>
              <a:t>Pandas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5933B6-19F7-854B-8CB0-C7891FFB2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09550"/>
            <a:ext cx="2267107" cy="9144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929CE20-217B-2241-9403-3D51BC74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906" y="332850"/>
            <a:ext cx="6449244" cy="1095900"/>
          </a:xfrm>
        </p:spPr>
        <p:txBody>
          <a:bodyPr/>
          <a:lstStyle/>
          <a:p>
            <a:r>
              <a:rPr lang="en-US" dirty="0"/>
              <a:t>Series and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B80BFD-11A1-ED4C-B0F3-88564C994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657350"/>
            <a:ext cx="8001000" cy="305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8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6EB4-0F15-CE45-856A-EC3EBA60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Разведочный анализ данных</a:t>
            </a:r>
            <a:br>
              <a:rPr lang="ru-RU" dirty="0"/>
            </a:br>
            <a:r>
              <a:rPr lang="en-US" sz="2000" dirty="0"/>
              <a:t>(exploratory data analysis - EDA)</a:t>
            </a:r>
            <a:endParaRPr lang="en-US" dirty="0"/>
          </a:p>
        </p:txBody>
      </p:sp>
      <p:grpSp>
        <p:nvGrpSpPr>
          <p:cNvPr id="7" name="Google Shape;276;p23">
            <a:extLst>
              <a:ext uri="{FF2B5EF4-FFF2-40B4-BE49-F238E27FC236}">
                <a16:creationId xmlns:a16="http://schemas.microsoft.com/office/drawing/2014/main" id="{36CAA9CF-A60A-8243-8BAE-8761F31347B2}"/>
              </a:ext>
            </a:extLst>
          </p:cNvPr>
          <p:cNvGrpSpPr/>
          <p:nvPr/>
        </p:nvGrpSpPr>
        <p:grpSpPr>
          <a:xfrm>
            <a:off x="1066800" y="1426624"/>
            <a:ext cx="6738500" cy="3563042"/>
            <a:chOff x="5173" y="368773"/>
            <a:chExt cx="6738500" cy="2784987"/>
          </a:xfrm>
        </p:grpSpPr>
        <p:sp>
          <p:nvSpPr>
            <p:cNvPr id="9" name="Google Shape;277;p23">
              <a:extLst>
                <a:ext uri="{FF2B5EF4-FFF2-40B4-BE49-F238E27FC236}">
                  <a16:creationId xmlns:a16="http://schemas.microsoft.com/office/drawing/2014/main" id="{2188A97B-E641-654E-9E0A-584275BB95A3}"/>
                </a:ext>
              </a:extLst>
            </p:cNvPr>
            <p:cNvSpPr/>
            <p:nvPr/>
          </p:nvSpPr>
          <p:spPr>
            <a:xfrm>
              <a:off x="1950917" y="907316"/>
              <a:ext cx="41733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4185F2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0" name="Google Shape;278;p23">
              <a:extLst>
                <a:ext uri="{FF2B5EF4-FFF2-40B4-BE49-F238E27FC236}">
                  <a16:creationId xmlns:a16="http://schemas.microsoft.com/office/drawing/2014/main" id="{A533EE60-2AA1-394F-BCDE-515F839A3678}"/>
                </a:ext>
              </a:extLst>
            </p:cNvPr>
            <p:cNvSpPr txBox="1"/>
            <p:nvPr/>
          </p:nvSpPr>
          <p:spPr>
            <a:xfrm>
              <a:off x="2148386" y="950796"/>
              <a:ext cx="22396" cy="4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500"/>
              </a:pPr>
              <a:endParaRPr sz="500"/>
            </a:p>
          </p:txBody>
        </p:sp>
        <p:sp>
          <p:nvSpPr>
            <p:cNvPr id="11" name="Google Shape;279;p23">
              <a:extLst>
                <a:ext uri="{FF2B5EF4-FFF2-40B4-BE49-F238E27FC236}">
                  <a16:creationId xmlns:a16="http://schemas.microsoft.com/office/drawing/2014/main" id="{9A8D1ABE-9074-794B-B7EC-06BBF6768B88}"/>
                </a:ext>
              </a:extLst>
            </p:cNvPr>
            <p:cNvSpPr/>
            <p:nvPr/>
          </p:nvSpPr>
          <p:spPr>
            <a:xfrm>
              <a:off x="5173" y="368773"/>
              <a:ext cx="1947543" cy="1168526"/>
            </a:xfrm>
            <a:prstGeom prst="rect">
              <a:avLst/>
            </a:pr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2" name="Google Shape;280;p23">
              <a:extLst>
                <a:ext uri="{FF2B5EF4-FFF2-40B4-BE49-F238E27FC236}">
                  <a16:creationId xmlns:a16="http://schemas.microsoft.com/office/drawing/2014/main" id="{6A48E9FF-EECF-9F44-86E4-B8CE2982CC3D}"/>
                </a:ext>
              </a:extLst>
            </p:cNvPr>
            <p:cNvSpPr txBox="1"/>
            <p:nvPr/>
          </p:nvSpPr>
          <p:spPr>
            <a:xfrm>
              <a:off x="5173" y="368773"/>
              <a:ext cx="1947543" cy="1168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1500"/>
              </a:pPr>
              <a:r>
                <a:rPr lang="ru" sz="1500">
                  <a:solidFill>
                    <a:schemeClr val="lt1"/>
                  </a:solidFill>
                </a:rPr>
                <a:t>Чтение и запись данных</a:t>
              </a:r>
              <a:endParaRPr sz="1500">
                <a:solidFill>
                  <a:schemeClr val="lt1"/>
                </a:solidFill>
              </a:endParaRPr>
            </a:p>
          </p:txBody>
        </p:sp>
        <p:sp>
          <p:nvSpPr>
            <p:cNvPr id="13" name="Google Shape;281;p23">
              <a:extLst>
                <a:ext uri="{FF2B5EF4-FFF2-40B4-BE49-F238E27FC236}">
                  <a16:creationId xmlns:a16="http://schemas.microsoft.com/office/drawing/2014/main" id="{7A2C14AB-3BAA-BD46-A9FE-2A82B04882AD}"/>
                </a:ext>
              </a:extLst>
            </p:cNvPr>
            <p:cNvSpPr/>
            <p:nvPr/>
          </p:nvSpPr>
          <p:spPr>
            <a:xfrm>
              <a:off x="4346395" y="907316"/>
              <a:ext cx="41733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4185F2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4" name="Google Shape;282;p23">
              <a:extLst>
                <a:ext uri="{FF2B5EF4-FFF2-40B4-BE49-F238E27FC236}">
                  <a16:creationId xmlns:a16="http://schemas.microsoft.com/office/drawing/2014/main" id="{6B3FDCA6-9139-E241-B768-10353F84980A}"/>
                </a:ext>
              </a:extLst>
            </p:cNvPr>
            <p:cNvSpPr txBox="1"/>
            <p:nvPr/>
          </p:nvSpPr>
          <p:spPr>
            <a:xfrm>
              <a:off x="4543864" y="950796"/>
              <a:ext cx="22396" cy="4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500"/>
              </a:pPr>
              <a:endParaRPr sz="500"/>
            </a:p>
          </p:txBody>
        </p:sp>
        <p:sp>
          <p:nvSpPr>
            <p:cNvPr id="15" name="Google Shape;283;p23">
              <a:extLst>
                <a:ext uri="{FF2B5EF4-FFF2-40B4-BE49-F238E27FC236}">
                  <a16:creationId xmlns:a16="http://schemas.microsoft.com/office/drawing/2014/main" id="{BA5FED2C-27EC-014C-A1A4-1D0C4AD0BE23}"/>
                </a:ext>
              </a:extLst>
            </p:cNvPr>
            <p:cNvSpPr/>
            <p:nvPr/>
          </p:nvSpPr>
          <p:spPr>
            <a:xfrm>
              <a:off x="2400652" y="368773"/>
              <a:ext cx="1947543" cy="1168526"/>
            </a:xfrm>
            <a:prstGeom prst="rect">
              <a:avLst/>
            </a:pr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6" name="Google Shape;284;p23">
              <a:extLst>
                <a:ext uri="{FF2B5EF4-FFF2-40B4-BE49-F238E27FC236}">
                  <a16:creationId xmlns:a16="http://schemas.microsoft.com/office/drawing/2014/main" id="{09378A8D-E7CB-7247-85F1-DA1877F378A8}"/>
                </a:ext>
              </a:extLst>
            </p:cNvPr>
            <p:cNvSpPr txBox="1"/>
            <p:nvPr/>
          </p:nvSpPr>
          <p:spPr>
            <a:xfrm>
              <a:off x="2400652" y="368773"/>
              <a:ext cx="1947543" cy="1168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1500"/>
              </a:pPr>
              <a:r>
                <a:rPr lang="ru" sz="1500">
                  <a:solidFill>
                    <a:schemeClr val="lt1"/>
                  </a:solidFill>
                </a:rPr>
                <a:t>Просмотр данных/статистики</a:t>
              </a:r>
              <a:endParaRPr sz="1500">
                <a:solidFill>
                  <a:schemeClr val="lt1"/>
                </a:solidFill>
              </a:endParaRPr>
            </a:p>
          </p:txBody>
        </p:sp>
        <p:sp>
          <p:nvSpPr>
            <p:cNvPr id="17" name="Google Shape;285;p23">
              <a:extLst>
                <a:ext uri="{FF2B5EF4-FFF2-40B4-BE49-F238E27FC236}">
                  <a16:creationId xmlns:a16="http://schemas.microsoft.com/office/drawing/2014/main" id="{AAA43B09-8A95-284A-A9E5-2FA396DBFAEC}"/>
                </a:ext>
              </a:extLst>
            </p:cNvPr>
            <p:cNvSpPr/>
            <p:nvPr/>
          </p:nvSpPr>
          <p:spPr>
            <a:xfrm>
              <a:off x="978945" y="1535499"/>
              <a:ext cx="4790957" cy="4173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4917"/>
                  </a:lnTo>
                  <a:lnTo>
                    <a:pt x="0" y="64917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rgbClr val="4185F2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8" name="Google Shape;286;p23">
              <a:extLst>
                <a:ext uri="{FF2B5EF4-FFF2-40B4-BE49-F238E27FC236}">
                  <a16:creationId xmlns:a16="http://schemas.microsoft.com/office/drawing/2014/main" id="{321ACE83-9187-F04E-B1F1-28F3C8AFF429}"/>
                </a:ext>
              </a:extLst>
            </p:cNvPr>
            <p:cNvSpPr txBox="1"/>
            <p:nvPr/>
          </p:nvSpPr>
          <p:spPr>
            <a:xfrm>
              <a:off x="3254127" y="1741927"/>
              <a:ext cx="240592" cy="4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500"/>
              </a:pPr>
              <a:endParaRPr sz="500"/>
            </a:p>
          </p:txBody>
        </p:sp>
        <p:sp>
          <p:nvSpPr>
            <p:cNvPr id="19" name="Google Shape;287;p23">
              <a:extLst>
                <a:ext uri="{FF2B5EF4-FFF2-40B4-BE49-F238E27FC236}">
                  <a16:creationId xmlns:a16="http://schemas.microsoft.com/office/drawing/2014/main" id="{98673B80-B0AC-464A-BB36-49184F76EAA9}"/>
                </a:ext>
              </a:extLst>
            </p:cNvPr>
            <p:cNvSpPr/>
            <p:nvPr/>
          </p:nvSpPr>
          <p:spPr>
            <a:xfrm>
              <a:off x="4796130" y="368773"/>
              <a:ext cx="1947543" cy="1168526"/>
            </a:xfrm>
            <a:prstGeom prst="rect">
              <a:avLst/>
            </a:pr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0" name="Google Shape;288;p23">
              <a:extLst>
                <a:ext uri="{FF2B5EF4-FFF2-40B4-BE49-F238E27FC236}">
                  <a16:creationId xmlns:a16="http://schemas.microsoft.com/office/drawing/2014/main" id="{FCCDC5C0-3686-7B47-AFD9-C80F43FBA393}"/>
                </a:ext>
              </a:extLst>
            </p:cNvPr>
            <p:cNvSpPr txBox="1"/>
            <p:nvPr/>
          </p:nvSpPr>
          <p:spPr>
            <a:xfrm>
              <a:off x="4796130" y="368773"/>
              <a:ext cx="1947543" cy="1168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1500"/>
              </a:pPr>
              <a:r>
                <a:rPr lang="ru" sz="1500">
                  <a:solidFill>
                    <a:schemeClr val="lt1"/>
                  </a:solidFill>
                </a:rPr>
                <a:t>Очистка и подготовка данных</a:t>
              </a:r>
              <a:endParaRPr sz="1500">
                <a:solidFill>
                  <a:schemeClr val="lt1"/>
                </a:solidFill>
              </a:endParaRPr>
            </a:p>
          </p:txBody>
        </p:sp>
        <p:sp>
          <p:nvSpPr>
            <p:cNvPr id="21" name="Google Shape;289;p23">
              <a:extLst>
                <a:ext uri="{FF2B5EF4-FFF2-40B4-BE49-F238E27FC236}">
                  <a16:creationId xmlns:a16="http://schemas.microsoft.com/office/drawing/2014/main" id="{1E25EBFB-F02A-4E4B-A1FD-E71141B548E7}"/>
                </a:ext>
              </a:extLst>
            </p:cNvPr>
            <p:cNvSpPr/>
            <p:nvPr/>
          </p:nvSpPr>
          <p:spPr>
            <a:xfrm>
              <a:off x="1950917" y="2523777"/>
              <a:ext cx="41733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4185F2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2" name="Google Shape;290;p23">
              <a:extLst>
                <a:ext uri="{FF2B5EF4-FFF2-40B4-BE49-F238E27FC236}">
                  <a16:creationId xmlns:a16="http://schemas.microsoft.com/office/drawing/2014/main" id="{470CF4FE-8CC0-5543-B1D0-0DEF94160A3E}"/>
                </a:ext>
              </a:extLst>
            </p:cNvPr>
            <p:cNvSpPr txBox="1"/>
            <p:nvPr/>
          </p:nvSpPr>
          <p:spPr>
            <a:xfrm>
              <a:off x="2148386" y="2567257"/>
              <a:ext cx="22396" cy="4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500"/>
              </a:pPr>
              <a:endParaRPr sz="500"/>
            </a:p>
          </p:txBody>
        </p:sp>
        <p:sp>
          <p:nvSpPr>
            <p:cNvPr id="23" name="Google Shape;291;p23">
              <a:extLst>
                <a:ext uri="{FF2B5EF4-FFF2-40B4-BE49-F238E27FC236}">
                  <a16:creationId xmlns:a16="http://schemas.microsoft.com/office/drawing/2014/main" id="{7ABC120D-7566-B34C-B227-8F2E007CB8DF}"/>
                </a:ext>
              </a:extLst>
            </p:cNvPr>
            <p:cNvSpPr/>
            <p:nvPr/>
          </p:nvSpPr>
          <p:spPr>
            <a:xfrm>
              <a:off x="5173" y="1985234"/>
              <a:ext cx="1947543" cy="1168526"/>
            </a:xfrm>
            <a:prstGeom prst="rect">
              <a:avLst/>
            </a:pr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4" name="Google Shape;292;p23">
              <a:extLst>
                <a:ext uri="{FF2B5EF4-FFF2-40B4-BE49-F238E27FC236}">
                  <a16:creationId xmlns:a16="http://schemas.microsoft.com/office/drawing/2014/main" id="{A2DE7651-4875-7743-9D2D-7E9D3F351D21}"/>
                </a:ext>
              </a:extLst>
            </p:cNvPr>
            <p:cNvSpPr txBox="1"/>
            <p:nvPr/>
          </p:nvSpPr>
          <p:spPr>
            <a:xfrm>
              <a:off x="5173" y="1985234"/>
              <a:ext cx="1947543" cy="1168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1500"/>
              </a:pPr>
              <a:r>
                <a:rPr lang="ru" sz="1500">
                  <a:solidFill>
                    <a:schemeClr val="lt1"/>
                  </a:solidFill>
                </a:rPr>
                <a:t>Агрегирование данных и групповые операции </a:t>
              </a:r>
              <a:endParaRPr sz="1500">
                <a:solidFill>
                  <a:schemeClr val="lt1"/>
                </a:solidFill>
              </a:endParaRPr>
            </a:p>
          </p:txBody>
        </p:sp>
        <p:sp>
          <p:nvSpPr>
            <p:cNvPr id="25" name="Google Shape;293;p23">
              <a:extLst>
                <a:ext uri="{FF2B5EF4-FFF2-40B4-BE49-F238E27FC236}">
                  <a16:creationId xmlns:a16="http://schemas.microsoft.com/office/drawing/2014/main" id="{8AD6CF33-FBA2-4A41-B4AB-25D3D80BD546}"/>
                </a:ext>
              </a:extLst>
            </p:cNvPr>
            <p:cNvSpPr/>
            <p:nvPr/>
          </p:nvSpPr>
          <p:spPr>
            <a:xfrm>
              <a:off x="2400652" y="1985234"/>
              <a:ext cx="1947543" cy="1168526"/>
            </a:xfrm>
            <a:prstGeom prst="rect">
              <a:avLst/>
            </a:pr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6" name="Google Shape;294;p23">
              <a:extLst>
                <a:ext uri="{FF2B5EF4-FFF2-40B4-BE49-F238E27FC236}">
                  <a16:creationId xmlns:a16="http://schemas.microsoft.com/office/drawing/2014/main" id="{02201D60-473A-8E4F-AD04-B3FC01F8C1EC}"/>
                </a:ext>
              </a:extLst>
            </p:cNvPr>
            <p:cNvSpPr txBox="1"/>
            <p:nvPr/>
          </p:nvSpPr>
          <p:spPr>
            <a:xfrm>
              <a:off x="2400652" y="1985234"/>
              <a:ext cx="1947543" cy="1168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1500"/>
              </a:pPr>
              <a:r>
                <a:rPr lang="ru" sz="1500">
                  <a:solidFill>
                    <a:schemeClr val="lt1"/>
                  </a:solidFill>
                </a:rPr>
                <a:t>Визуализация данных</a:t>
              </a:r>
              <a:endParaRPr sz="150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87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7D50-875D-C14A-9AC5-E30F7EAD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Pandas</a:t>
            </a:r>
          </a:p>
        </p:txBody>
      </p:sp>
      <p:grpSp>
        <p:nvGrpSpPr>
          <p:cNvPr id="4" name="Google Shape;300;p24">
            <a:extLst>
              <a:ext uri="{FF2B5EF4-FFF2-40B4-BE49-F238E27FC236}">
                <a16:creationId xmlns:a16="http://schemas.microsoft.com/office/drawing/2014/main" id="{8939E7FA-F360-3347-A8BC-0D48563B0165}"/>
              </a:ext>
            </a:extLst>
          </p:cNvPr>
          <p:cNvGrpSpPr/>
          <p:nvPr/>
        </p:nvGrpSpPr>
        <p:grpSpPr>
          <a:xfrm>
            <a:off x="1274480" y="819150"/>
            <a:ext cx="6742317" cy="4267200"/>
            <a:chOff x="1632448" y="0"/>
            <a:chExt cx="5850751" cy="4063999"/>
          </a:xfrm>
        </p:grpSpPr>
        <p:sp>
          <p:nvSpPr>
            <p:cNvPr id="6" name="Google Shape;301;p24">
              <a:extLst>
                <a:ext uri="{FF2B5EF4-FFF2-40B4-BE49-F238E27FC236}">
                  <a16:creationId xmlns:a16="http://schemas.microsoft.com/office/drawing/2014/main" id="{4F22CE8A-7EDF-5F4D-9081-7EB4406D66D2}"/>
                </a:ext>
              </a:extLst>
            </p:cNvPr>
            <p:cNvSpPr/>
            <p:nvPr/>
          </p:nvSpPr>
          <p:spPr>
            <a:xfrm>
              <a:off x="4999008" y="2763519"/>
              <a:ext cx="2007616" cy="13004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25400" cap="flat" cmpd="sng">
              <a:solidFill>
                <a:srgbClr val="4185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7" name="Google Shape;302;p24">
              <a:extLst>
                <a:ext uri="{FF2B5EF4-FFF2-40B4-BE49-F238E27FC236}">
                  <a16:creationId xmlns:a16="http://schemas.microsoft.com/office/drawing/2014/main" id="{0C9C375D-3F6B-2141-B6EB-FFC834AB2660}"/>
                </a:ext>
              </a:extLst>
            </p:cNvPr>
            <p:cNvSpPr txBox="1"/>
            <p:nvPr/>
          </p:nvSpPr>
          <p:spPr>
            <a:xfrm>
              <a:off x="6084622" y="2802482"/>
              <a:ext cx="1348197" cy="918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t" anchorCtr="0">
              <a:noAutofit/>
            </a:bodyPr>
            <a:lstStyle/>
            <a:p>
              <a:pPr marL="285750" indent="-150813">
                <a:lnSpc>
                  <a:spcPct val="90000"/>
                </a:lnSpc>
                <a:buSzPts val="1300"/>
                <a:buFont typeface="Arial" panose="020B0604020202020204" pitchFamily="34" charset="0"/>
                <a:buChar char="•"/>
              </a:pPr>
              <a:r>
                <a:rPr lang="ru" sz="1300" dirty="0">
                  <a:solidFill>
                    <a:schemeClr val="dk1"/>
                  </a:solidFill>
                </a:rPr>
                <a:t>.apply()</a:t>
              </a:r>
              <a:endParaRPr sz="1300" dirty="0">
                <a:solidFill>
                  <a:schemeClr val="dk1"/>
                </a:solidFill>
              </a:endParaRPr>
            </a:p>
            <a:p>
              <a:pPr marL="285750" indent="-150813">
                <a:lnSpc>
                  <a:spcPct val="90000"/>
                </a:lnSpc>
                <a:spcBef>
                  <a:spcPts val="195"/>
                </a:spcBef>
                <a:buSzPts val="1300"/>
                <a:buFont typeface="Arial" panose="020B0604020202020204" pitchFamily="34" charset="0"/>
                <a:buChar char="•"/>
              </a:pPr>
              <a:r>
                <a:rPr lang="ru" sz="1300" dirty="0">
                  <a:solidFill>
                    <a:schemeClr val="dk1"/>
                  </a:solidFill>
                </a:rPr>
                <a:t>.map()</a:t>
              </a:r>
              <a:endParaRPr sz="1300" dirty="0">
                <a:solidFill>
                  <a:schemeClr val="dk1"/>
                </a:solidFill>
              </a:endParaRPr>
            </a:p>
            <a:p>
              <a:pPr marL="285750" indent="-150813">
                <a:lnSpc>
                  <a:spcPct val="90000"/>
                </a:lnSpc>
                <a:spcBef>
                  <a:spcPts val="195"/>
                </a:spcBef>
                <a:buSzPts val="1300"/>
                <a:buFont typeface="Arial" panose="020B0604020202020204" pitchFamily="34" charset="0"/>
                <a:buChar char="•"/>
              </a:pPr>
              <a:r>
                <a:rPr lang="ru" sz="1300" dirty="0">
                  <a:solidFill>
                    <a:schemeClr val="dk1"/>
                  </a:solidFill>
                </a:rPr>
                <a:t>.replace()</a:t>
              </a:r>
              <a:endParaRPr sz="1300" dirty="0"/>
            </a:p>
          </p:txBody>
        </p:sp>
        <p:sp>
          <p:nvSpPr>
            <p:cNvPr id="8" name="Google Shape;303;p24">
              <a:extLst>
                <a:ext uri="{FF2B5EF4-FFF2-40B4-BE49-F238E27FC236}">
                  <a16:creationId xmlns:a16="http://schemas.microsoft.com/office/drawing/2014/main" id="{E6FD0045-9FDA-7448-A23E-2755D67BF855}"/>
                </a:ext>
              </a:extLst>
            </p:cNvPr>
            <p:cNvSpPr/>
            <p:nvPr/>
          </p:nvSpPr>
          <p:spPr>
            <a:xfrm>
              <a:off x="1723423" y="2763519"/>
              <a:ext cx="2007616" cy="13004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25400" cap="flat" cmpd="sng">
              <a:solidFill>
                <a:srgbClr val="4185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9" name="Google Shape;304;p24">
              <a:extLst>
                <a:ext uri="{FF2B5EF4-FFF2-40B4-BE49-F238E27FC236}">
                  <a16:creationId xmlns:a16="http://schemas.microsoft.com/office/drawing/2014/main" id="{551339CC-294D-0749-9789-8C0F2F3ABD7A}"/>
                </a:ext>
              </a:extLst>
            </p:cNvPr>
            <p:cNvSpPr txBox="1"/>
            <p:nvPr/>
          </p:nvSpPr>
          <p:spPr>
            <a:xfrm>
              <a:off x="1632448" y="2647488"/>
              <a:ext cx="1348200" cy="9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t" anchorCtr="0">
              <a:noAutofit/>
            </a:bodyPr>
            <a:lstStyle/>
            <a:p>
              <a:pPr marL="285750" indent="-285750">
                <a:lnSpc>
                  <a:spcPct val="90000"/>
                </a:lnSpc>
                <a:spcBef>
                  <a:spcPts val="195"/>
                </a:spcBef>
                <a:buSzPts val="1300"/>
                <a:buFont typeface="Arial" panose="020B0604020202020204" pitchFamily="34" charset="0"/>
                <a:buChar char="•"/>
              </a:pPr>
              <a:endParaRPr sz="1300" dirty="0"/>
            </a:p>
            <a:p>
              <a:pPr marL="285750" indent="-104775">
                <a:lnSpc>
                  <a:spcPct val="90000"/>
                </a:lnSpc>
                <a:spcBef>
                  <a:spcPts val="195"/>
                </a:spcBef>
                <a:buSzPts val="1300"/>
                <a:buFont typeface="Arial" panose="020B0604020202020204" pitchFamily="34" charset="0"/>
                <a:buChar char="•"/>
              </a:pPr>
              <a:r>
                <a:rPr lang="ru" sz="1300" dirty="0">
                  <a:solidFill>
                    <a:schemeClr val="dk1"/>
                  </a:solidFill>
                </a:rPr>
                <a:t>.groupby()</a:t>
              </a:r>
              <a:endParaRPr sz="1300" dirty="0">
                <a:solidFill>
                  <a:schemeClr val="dk1"/>
                </a:solidFill>
              </a:endParaRPr>
            </a:p>
            <a:p>
              <a:pPr marL="285750" indent="-104775">
                <a:lnSpc>
                  <a:spcPct val="90000"/>
                </a:lnSpc>
                <a:spcBef>
                  <a:spcPts val="195"/>
                </a:spcBef>
                <a:buSzPts val="1300"/>
                <a:buFont typeface="Arial" panose="020B0604020202020204" pitchFamily="34" charset="0"/>
                <a:buChar char="•"/>
              </a:pPr>
              <a:r>
                <a:rPr lang="ru" sz="1300" dirty="0">
                  <a:solidFill>
                    <a:schemeClr val="dk1"/>
                  </a:solidFill>
                </a:rPr>
                <a:t>.pivot_table()</a:t>
              </a:r>
              <a:endParaRPr sz="1300" dirty="0">
                <a:solidFill>
                  <a:schemeClr val="dk1"/>
                </a:solidFill>
              </a:endParaRPr>
            </a:p>
            <a:p>
              <a:pPr marL="285750" indent="-104775">
                <a:lnSpc>
                  <a:spcPct val="90000"/>
                </a:lnSpc>
                <a:spcBef>
                  <a:spcPts val="195"/>
                </a:spcBef>
                <a:buSzPts val="1300"/>
                <a:buFont typeface="Arial" panose="020B0604020202020204" pitchFamily="34" charset="0"/>
                <a:buChar char="•"/>
              </a:pPr>
              <a:r>
                <a:rPr lang="ru" sz="1300" dirty="0">
                  <a:solidFill>
                    <a:schemeClr val="dk1"/>
                  </a:solidFill>
                </a:rPr>
                <a:t>.crosstab()</a:t>
              </a:r>
              <a:endParaRPr sz="1300" dirty="0"/>
            </a:p>
          </p:txBody>
        </p:sp>
        <p:sp>
          <p:nvSpPr>
            <p:cNvPr id="10" name="Google Shape;305;p24">
              <a:extLst>
                <a:ext uri="{FF2B5EF4-FFF2-40B4-BE49-F238E27FC236}">
                  <a16:creationId xmlns:a16="http://schemas.microsoft.com/office/drawing/2014/main" id="{ADC7E2C7-7305-7F4D-8728-A9821EE3CFAB}"/>
                </a:ext>
              </a:extLst>
            </p:cNvPr>
            <p:cNvSpPr/>
            <p:nvPr/>
          </p:nvSpPr>
          <p:spPr>
            <a:xfrm>
              <a:off x="4968110" y="0"/>
              <a:ext cx="2007616" cy="13004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25400" cap="flat" cmpd="sng">
              <a:solidFill>
                <a:srgbClr val="4185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1" name="Google Shape;306;p24">
              <a:extLst>
                <a:ext uri="{FF2B5EF4-FFF2-40B4-BE49-F238E27FC236}">
                  <a16:creationId xmlns:a16="http://schemas.microsoft.com/office/drawing/2014/main" id="{F62AF245-8048-6C45-A724-4A50BD243C5F}"/>
                </a:ext>
              </a:extLst>
            </p:cNvPr>
            <p:cNvSpPr txBox="1"/>
            <p:nvPr/>
          </p:nvSpPr>
          <p:spPr>
            <a:xfrm>
              <a:off x="6135002" y="382253"/>
              <a:ext cx="1348197" cy="918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t" anchorCtr="0">
              <a:noAutofit/>
            </a:bodyPr>
            <a:lstStyle/>
            <a:p>
              <a:pPr marL="114300" lvl="1" indent="-114300">
                <a:lnSpc>
                  <a:spcPct val="90000"/>
                </a:lnSpc>
                <a:buSzPts val="1300"/>
                <a:buFont typeface="Arial"/>
                <a:buChar char="••"/>
              </a:pPr>
              <a:r>
                <a:rPr lang="ru" sz="1300" dirty="0"/>
                <a:t>.head()</a:t>
              </a:r>
              <a:endParaRPr sz="1300" dirty="0"/>
            </a:p>
            <a:p>
              <a:pPr marL="114300" lvl="1" indent="-114300">
                <a:lnSpc>
                  <a:spcPct val="90000"/>
                </a:lnSpc>
                <a:spcBef>
                  <a:spcPts val="195"/>
                </a:spcBef>
                <a:buSzPts val="1300"/>
                <a:buFont typeface="Arial"/>
                <a:buChar char="••"/>
              </a:pPr>
              <a:r>
                <a:rPr lang="ru" sz="1300" dirty="0"/>
                <a:t>.dtypes()</a:t>
              </a:r>
              <a:endParaRPr sz="1300" dirty="0"/>
            </a:p>
            <a:p>
              <a:pPr marL="114300" lvl="1" indent="-114300">
                <a:lnSpc>
                  <a:spcPct val="90000"/>
                </a:lnSpc>
                <a:spcBef>
                  <a:spcPts val="195"/>
                </a:spcBef>
                <a:buSzPts val="1300"/>
                <a:buFont typeface="Arial"/>
                <a:buChar char="••"/>
              </a:pPr>
              <a:r>
                <a:rPr lang="ru" sz="1300" dirty="0"/>
                <a:t>.info()</a:t>
              </a:r>
              <a:endParaRPr sz="1300" dirty="0"/>
            </a:p>
            <a:p>
              <a:pPr marL="114300" lvl="1" indent="-114300">
                <a:lnSpc>
                  <a:spcPct val="90000"/>
                </a:lnSpc>
                <a:spcBef>
                  <a:spcPts val="195"/>
                </a:spcBef>
                <a:buSzPts val="1300"/>
                <a:buFont typeface="Arial"/>
                <a:buChar char="••"/>
              </a:pPr>
              <a:r>
                <a:rPr lang="ru" sz="1300" dirty="0"/>
                <a:t>.describe()</a:t>
              </a:r>
              <a:endParaRPr sz="1300" dirty="0"/>
            </a:p>
          </p:txBody>
        </p:sp>
        <p:sp>
          <p:nvSpPr>
            <p:cNvPr id="12" name="Google Shape;307;p24">
              <a:extLst>
                <a:ext uri="{FF2B5EF4-FFF2-40B4-BE49-F238E27FC236}">
                  <a16:creationId xmlns:a16="http://schemas.microsoft.com/office/drawing/2014/main" id="{26A98F9B-B87B-2140-A2BB-D615D8D2C396}"/>
                </a:ext>
              </a:extLst>
            </p:cNvPr>
            <p:cNvSpPr/>
            <p:nvPr/>
          </p:nvSpPr>
          <p:spPr>
            <a:xfrm>
              <a:off x="1723423" y="0"/>
              <a:ext cx="2007616" cy="13004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25400" cap="flat" cmpd="sng">
              <a:solidFill>
                <a:srgbClr val="4185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3" name="Google Shape;308;p24">
              <a:extLst>
                <a:ext uri="{FF2B5EF4-FFF2-40B4-BE49-F238E27FC236}">
                  <a16:creationId xmlns:a16="http://schemas.microsoft.com/office/drawing/2014/main" id="{063C9812-5959-E64A-B409-D891A83770C2}"/>
                </a:ext>
              </a:extLst>
            </p:cNvPr>
            <p:cNvSpPr txBox="1"/>
            <p:nvPr/>
          </p:nvSpPr>
          <p:spPr>
            <a:xfrm>
              <a:off x="1723422" y="349862"/>
              <a:ext cx="1348197" cy="918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t" anchorCtr="0">
              <a:noAutofit/>
            </a:bodyPr>
            <a:lstStyle/>
            <a:p>
              <a:pPr marL="114300" lvl="1" indent="-114300">
                <a:lnSpc>
                  <a:spcPct val="90000"/>
                </a:lnSpc>
                <a:buSzPts val="1300"/>
                <a:buFont typeface="Arial"/>
                <a:buChar char="••"/>
              </a:pPr>
              <a:r>
                <a:rPr lang="ru" sz="1300" dirty="0"/>
                <a:t>.read_csv()</a:t>
              </a:r>
              <a:endParaRPr sz="1300" dirty="0"/>
            </a:p>
            <a:p>
              <a:pPr marL="114300" lvl="1" indent="-114300">
                <a:lnSpc>
                  <a:spcPct val="90000"/>
                </a:lnSpc>
                <a:spcBef>
                  <a:spcPts val="195"/>
                </a:spcBef>
                <a:buSzPts val="1300"/>
                <a:buFont typeface="Arial"/>
                <a:buChar char="••"/>
              </a:pPr>
              <a:r>
                <a:rPr lang="ru" sz="1300" dirty="0"/>
                <a:t>.read_excel()</a:t>
              </a:r>
              <a:endParaRPr sz="1300" dirty="0"/>
            </a:p>
            <a:p>
              <a:pPr marL="114300" lvl="1" indent="-114300">
                <a:lnSpc>
                  <a:spcPct val="90000"/>
                </a:lnSpc>
                <a:spcBef>
                  <a:spcPts val="195"/>
                </a:spcBef>
                <a:buSzPts val="1300"/>
                <a:buFont typeface="Arial"/>
                <a:buChar char="••"/>
              </a:pPr>
              <a:r>
                <a:rPr lang="en-US" sz="1300" dirty="0"/>
                <a:t>.</a:t>
              </a:r>
              <a:r>
                <a:rPr lang="ru" sz="1300" dirty="0"/>
                <a:t>to_csv()</a:t>
              </a:r>
              <a:endParaRPr sz="1300" dirty="0"/>
            </a:p>
            <a:p>
              <a:pPr marL="114300" lvl="1" indent="-114300">
                <a:lnSpc>
                  <a:spcPct val="90000"/>
                </a:lnSpc>
                <a:spcBef>
                  <a:spcPts val="195"/>
                </a:spcBef>
                <a:buSzPts val="1300"/>
                <a:buFont typeface="Arial"/>
                <a:buChar char="••"/>
              </a:pPr>
              <a:r>
                <a:rPr lang="ru" sz="1300" dirty="0"/>
                <a:t>.to_excel()</a:t>
              </a:r>
              <a:endParaRPr sz="1300" dirty="0"/>
            </a:p>
          </p:txBody>
        </p:sp>
        <p:sp>
          <p:nvSpPr>
            <p:cNvPr id="14" name="Google Shape;309;p24">
              <a:extLst>
                <a:ext uri="{FF2B5EF4-FFF2-40B4-BE49-F238E27FC236}">
                  <a16:creationId xmlns:a16="http://schemas.microsoft.com/office/drawing/2014/main" id="{C31A7B06-3ED5-6249-A7F0-F5137F5EA060}"/>
                </a:ext>
              </a:extLst>
            </p:cNvPr>
            <p:cNvSpPr/>
            <p:nvPr/>
          </p:nvSpPr>
          <p:spPr>
            <a:xfrm>
              <a:off x="2564672" y="231647"/>
              <a:ext cx="1759712" cy="17597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5" name="Google Shape;310;p24">
              <a:extLst>
                <a:ext uri="{FF2B5EF4-FFF2-40B4-BE49-F238E27FC236}">
                  <a16:creationId xmlns:a16="http://schemas.microsoft.com/office/drawing/2014/main" id="{B1EBD2D7-E5D4-FF4A-85F6-2C94C66794E8}"/>
                </a:ext>
              </a:extLst>
            </p:cNvPr>
            <p:cNvSpPr txBox="1"/>
            <p:nvPr/>
          </p:nvSpPr>
          <p:spPr>
            <a:xfrm>
              <a:off x="3080080" y="747055"/>
              <a:ext cx="1244304" cy="1244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64000" rIns="64000" bIns="64000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1500"/>
              </a:pPr>
              <a:r>
                <a:rPr lang="ru" sz="1500">
                  <a:solidFill>
                    <a:schemeClr val="lt1"/>
                  </a:solidFill>
                </a:rPr>
                <a:t>Чтение и запись файлов</a:t>
              </a:r>
              <a:endParaRPr sz="1500">
                <a:solidFill>
                  <a:schemeClr val="lt1"/>
                </a:solidFill>
              </a:endParaRPr>
            </a:p>
          </p:txBody>
        </p:sp>
        <p:sp>
          <p:nvSpPr>
            <p:cNvPr id="16" name="Google Shape;311;p24">
              <a:extLst>
                <a:ext uri="{FF2B5EF4-FFF2-40B4-BE49-F238E27FC236}">
                  <a16:creationId xmlns:a16="http://schemas.microsoft.com/office/drawing/2014/main" id="{8A7A2C34-C588-1742-B2CD-C5FAC1E874F3}"/>
                </a:ext>
              </a:extLst>
            </p:cNvPr>
            <p:cNvSpPr/>
            <p:nvPr/>
          </p:nvSpPr>
          <p:spPr>
            <a:xfrm rot="5400000">
              <a:off x="4405663" y="231647"/>
              <a:ext cx="1759712" cy="17597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7" name="Google Shape;312;p24">
              <a:extLst>
                <a:ext uri="{FF2B5EF4-FFF2-40B4-BE49-F238E27FC236}">
                  <a16:creationId xmlns:a16="http://schemas.microsoft.com/office/drawing/2014/main" id="{AB2AD7A8-09C9-A849-B13C-A031370C5E76}"/>
                </a:ext>
              </a:extLst>
            </p:cNvPr>
            <p:cNvSpPr txBox="1"/>
            <p:nvPr/>
          </p:nvSpPr>
          <p:spPr>
            <a:xfrm>
              <a:off x="4405663" y="747055"/>
              <a:ext cx="1244304" cy="1244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64000" rIns="64000" bIns="64000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1500"/>
              </a:pPr>
              <a:r>
                <a:rPr lang="ru" sz="1500">
                  <a:solidFill>
                    <a:schemeClr val="lt1"/>
                  </a:solidFill>
                </a:rPr>
                <a:t>Просмотр данных/статистики</a:t>
              </a:r>
              <a:endParaRPr sz="1500">
                <a:solidFill>
                  <a:schemeClr val="lt1"/>
                </a:solidFill>
              </a:endParaRPr>
            </a:p>
          </p:txBody>
        </p:sp>
        <p:sp>
          <p:nvSpPr>
            <p:cNvPr id="18" name="Google Shape;313;p24">
              <a:extLst>
                <a:ext uri="{FF2B5EF4-FFF2-40B4-BE49-F238E27FC236}">
                  <a16:creationId xmlns:a16="http://schemas.microsoft.com/office/drawing/2014/main" id="{0DBBB710-CCCE-314E-9AA2-65F17EC87F94}"/>
                </a:ext>
              </a:extLst>
            </p:cNvPr>
            <p:cNvSpPr/>
            <p:nvPr/>
          </p:nvSpPr>
          <p:spPr>
            <a:xfrm rot="10800000">
              <a:off x="4405663" y="2072640"/>
              <a:ext cx="1759712" cy="17597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9" name="Google Shape;314;p24">
              <a:extLst>
                <a:ext uri="{FF2B5EF4-FFF2-40B4-BE49-F238E27FC236}">
                  <a16:creationId xmlns:a16="http://schemas.microsoft.com/office/drawing/2014/main" id="{484E0142-3C45-1244-A87E-56A6280AAE12}"/>
                </a:ext>
              </a:extLst>
            </p:cNvPr>
            <p:cNvSpPr txBox="1"/>
            <p:nvPr/>
          </p:nvSpPr>
          <p:spPr>
            <a:xfrm>
              <a:off x="4405663" y="2072640"/>
              <a:ext cx="1244304" cy="1244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64000" rIns="64000" bIns="640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500"/>
              </a:pPr>
              <a:r>
                <a:rPr lang="ru" sz="1500">
                  <a:solidFill>
                    <a:schemeClr val="lt1"/>
                  </a:solidFill>
                </a:rPr>
                <a:t>Подготовка данных</a:t>
              </a:r>
              <a:endParaRPr sz="1500">
                <a:solidFill>
                  <a:schemeClr val="lt1"/>
                </a:solidFill>
              </a:endParaRPr>
            </a:p>
          </p:txBody>
        </p:sp>
        <p:sp>
          <p:nvSpPr>
            <p:cNvPr id="20" name="Google Shape;315;p24">
              <a:extLst>
                <a:ext uri="{FF2B5EF4-FFF2-40B4-BE49-F238E27FC236}">
                  <a16:creationId xmlns:a16="http://schemas.microsoft.com/office/drawing/2014/main" id="{C179D188-F1C3-D84F-9B64-3423110F30FC}"/>
                </a:ext>
              </a:extLst>
            </p:cNvPr>
            <p:cNvSpPr/>
            <p:nvPr/>
          </p:nvSpPr>
          <p:spPr>
            <a:xfrm rot="-5400000">
              <a:off x="2564672" y="2072640"/>
              <a:ext cx="1759712" cy="17597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1" name="Google Shape;316;p24">
              <a:extLst>
                <a:ext uri="{FF2B5EF4-FFF2-40B4-BE49-F238E27FC236}">
                  <a16:creationId xmlns:a16="http://schemas.microsoft.com/office/drawing/2014/main" id="{260076E5-D931-D049-88ED-F20D780D9FC1}"/>
                </a:ext>
              </a:extLst>
            </p:cNvPr>
            <p:cNvSpPr txBox="1"/>
            <p:nvPr/>
          </p:nvSpPr>
          <p:spPr>
            <a:xfrm>
              <a:off x="3080080" y="2072640"/>
              <a:ext cx="1244304" cy="1244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64000" rIns="64000" bIns="640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500"/>
              </a:pPr>
              <a:r>
                <a:rPr lang="ru" sz="1500">
                  <a:solidFill>
                    <a:schemeClr val="lt1"/>
                  </a:solidFill>
                </a:rPr>
                <a:t>Группировка и агрегирование</a:t>
              </a:r>
              <a:endParaRPr sz="1500">
                <a:solidFill>
                  <a:schemeClr val="lt1"/>
                </a:solidFill>
              </a:endParaRPr>
            </a:p>
            <a:p>
              <a:pPr algn="ctr">
                <a:lnSpc>
                  <a:spcPct val="90000"/>
                </a:lnSpc>
                <a:buSzPts val="1500"/>
              </a:pPr>
              <a:endParaRPr sz="1500">
                <a:solidFill>
                  <a:schemeClr val="lt1"/>
                </a:solidFill>
              </a:endParaRPr>
            </a:p>
          </p:txBody>
        </p:sp>
        <p:sp>
          <p:nvSpPr>
            <p:cNvPr id="22" name="Google Shape;317;p24">
              <a:extLst>
                <a:ext uri="{FF2B5EF4-FFF2-40B4-BE49-F238E27FC236}">
                  <a16:creationId xmlns:a16="http://schemas.microsoft.com/office/drawing/2014/main" id="{EA7E9BE0-D259-774F-8806-89FB6AF6FF36}"/>
                </a:ext>
              </a:extLst>
            </p:cNvPr>
            <p:cNvSpPr/>
            <p:nvPr/>
          </p:nvSpPr>
          <p:spPr>
            <a:xfrm>
              <a:off x="4061240" y="1666240"/>
              <a:ext cx="607568" cy="52832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00" y="60000"/>
                  </a:moveTo>
                  <a:lnTo>
                    <a:pt x="7500" y="60000"/>
                  </a:lnTo>
                  <a:cubicBezTo>
                    <a:pt x="7500" y="33390"/>
                    <a:pt x="27018" y="10900"/>
                    <a:pt x="53131" y="7419"/>
                  </a:cubicBezTo>
                  <a:cubicBezTo>
                    <a:pt x="79245" y="3937"/>
                    <a:pt x="103870" y="20543"/>
                    <a:pt x="110703" y="46241"/>
                  </a:cubicBezTo>
                  <a:lnTo>
                    <a:pt x="117947" y="46241"/>
                  </a:lnTo>
                  <a:lnTo>
                    <a:pt x="105000" y="60000"/>
                  </a:lnTo>
                  <a:lnTo>
                    <a:pt x="87947" y="46241"/>
                  </a:lnTo>
                  <a:lnTo>
                    <a:pt x="95103" y="46241"/>
                  </a:lnTo>
                  <a:lnTo>
                    <a:pt x="95103" y="46241"/>
                  </a:lnTo>
                  <a:cubicBezTo>
                    <a:pt x="88727" y="28546"/>
                    <a:pt x="71129" y="18139"/>
                    <a:pt x="53296" y="21518"/>
                  </a:cubicBezTo>
                  <a:cubicBezTo>
                    <a:pt x="35463" y="24898"/>
                    <a:pt x="22500" y="41096"/>
                    <a:pt x="22500" y="60000"/>
                  </a:cubicBezTo>
                  <a:close/>
                </a:path>
              </a:pathLst>
            </a:custGeom>
            <a:solidFill>
              <a:srgbClr val="ACC1F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3" name="Google Shape;318;p24">
              <a:extLst>
                <a:ext uri="{FF2B5EF4-FFF2-40B4-BE49-F238E27FC236}">
                  <a16:creationId xmlns:a16="http://schemas.microsoft.com/office/drawing/2014/main" id="{3B847B7F-8A95-EB42-A886-C760ACCB52EC}"/>
                </a:ext>
              </a:extLst>
            </p:cNvPr>
            <p:cNvSpPr/>
            <p:nvPr/>
          </p:nvSpPr>
          <p:spPr>
            <a:xfrm rot="10800000">
              <a:off x="4061240" y="1869440"/>
              <a:ext cx="607568" cy="52832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00" y="60000"/>
                  </a:moveTo>
                  <a:lnTo>
                    <a:pt x="7500" y="60000"/>
                  </a:lnTo>
                  <a:cubicBezTo>
                    <a:pt x="7500" y="33390"/>
                    <a:pt x="27018" y="10900"/>
                    <a:pt x="53131" y="7419"/>
                  </a:cubicBezTo>
                  <a:cubicBezTo>
                    <a:pt x="79245" y="3937"/>
                    <a:pt x="103870" y="20543"/>
                    <a:pt x="110703" y="46241"/>
                  </a:cubicBezTo>
                  <a:lnTo>
                    <a:pt x="117947" y="46241"/>
                  </a:lnTo>
                  <a:lnTo>
                    <a:pt x="105000" y="60000"/>
                  </a:lnTo>
                  <a:lnTo>
                    <a:pt x="87947" y="46241"/>
                  </a:lnTo>
                  <a:lnTo>
                    <a:pt x="95103" y="46241"/>
                  </a:lnTo>
                  <a:lnTo>
                    <a:pt x="95103" y="46241"/>
                  </a:lnTo>
                  <a:cubicBezTo>
                    <a:pt x="88727" y="28546"/>
                    <a:pt x="71129" y="18139"/>
                    <a:pt x="53296" y="21518"/>
                  </a:cubicBezTo>
                  <a:cubicBezTo>
                    <a:pt x="35463" y="24898"/>
                    <a:pt x="22500" y="41096"/>
                    <a:pt x="22500" y="60000"/>
                  </a:cubicBezTo>
                  <a:close/>
                </a:path>
              </a:pathLst>
            </a:custGeom>
            <a:solidFill>
              <a:srgbClr val="ACC1F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289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450" y="2030821"/>
            <a:ext cx="77337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5" dirty="0">
                <a:solidFill>
                  <a:srgbClr val="FFFFFF"/>
                </a:solidFill>
              </a:rPr>
              <a:t>Вопросы?</a:t>
            </a:r>
            <a:endParaRPr sz="49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19975" y="3370764"/>
            <a:ext cx="4045585" cy="662940"/>
            <a:chOff x="719975" y="3370764"/>
            <a:chExt cx="4045585" cy="662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75" y="3370764"/>
              <a:ext cx="662534" cy="6625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2950" y="3370764"/>
              <a:ext cx="662534" cy="6625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11050" y="3444186"/>
            <a:ext cx="1724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“+”,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вопросы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есть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725" y="3444186"/>
            <a:ext cx="1699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Roboto"/>
                <a:cs typeface="Roboto"/>
              </a:rPr>
              <a:t>“–”,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вопросов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нет</a:t>
            </a:r>
            <a:endParaRPr sz="15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5640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Практика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450" y="2030821"/>
            <a:ext cx="50667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5" dirty="0">
                <a:solidFill>
                  <a:srgbClr val="FFFFFF"/>
                </a:solidFill>
              </a:rPr>
              <a:t>Вопросы?</a:t>
            </a:r>
            <a:endParaRPr sz="49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19975" y="3370764"/>
            <a:ext cx="4045585" cy="662940"/>
            <a:chOff x="719975" y="3370764"/>
            <a:chExt cx="4045585" cy="662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75" y="3370764"/>
              <a:ext cx="662534" cy="6625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2950" y="3370764"/>
              <a:ext cx="662534" cy="6625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11050" y="3444186"/>
            <a:ext cx="1724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“+”,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вопросы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есть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725" y="3444186"/>
            <a:ext cx="1699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Roboto"/>
                <a:cs typeface="Roboto"/>
              </a:rPr>
              <a:t>“–”,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вопросов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нет</a:t>
            </a:r>
            <a:endParaRPr sz="15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75738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Список материалов для изучения</a:t>
            </a:r>
            <a:endParaRPr dirty="0"/>
          </a:p>
        </p:txBody>
      </p:sp>
      <p:sp>
        <p:nvSpPr>
          <p:cNvPr id="408" name="Google Shape;408;p71"/>
          <p:cNvSpPr txBox="1">
            <a:spLocks noGrp="1"/>
          </p:cNvSpPr>
          <p:nvPr>
            <p:ph type="body" idx="4294967295"/>
          </p:nvPr>
        </p:nvSpPr>
        <p:spPr>
          <a:xfrm>
            <a:off x="381000" y="895350"/>
            <a:ext cx="86106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endParaRPr lang="en-US" sz="1300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r>
              <a:rPr lang="ru-RU" sz="1900" b="1" dirty="0"/>
              <a:t>Документация </a:t>
            </a:r>
            <a:r>
              <a:rPr lang="en-US" sz="1900" b="1" dirty="0"/>
              <a:t>Pandas</a:t>
            </a:r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https://pandas.pydata.org</a:t>
            </a:r>
            <a:r>
              <a:rPr lang="en-US" sz="1400" dirty="0"/>
              <a:t> </a:t>
            </a:r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endParaRPr lang="ru-RU" sz="1900" b="1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r>
              <a:rPr lang="ru-RU" sz="1900" b="1" dirty="0"/>
              <a:t>Работа с </a:t>
            </a:r>
            <a:r>
              <a:rPr lang="en-US" sz="1900" b="1" dirty="0"/>
              <a:t>Pandas</a:t>
            </a:r>
            <a:endParaRPr lang="en-US" sz="1700" b="1" dirty="0"/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4"/>
              </a:rPr>
              <a:t>https://habr.com/ru/companies/ruvds/articles/494720/</a:t>
            </a:r>
            <a:r>
              <a:rPr lang="en-US" sz="1300" dirty="0"/>
              <a:t> </a:t>
            </a:r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5"/>
              </a:rPr>
              <a:t>https://habr.com/ru/articles/196980/</a:t>
            </a:r>
            <a:endParaRPr lang="en-US" sz="1300" dirty="0"/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6"/>
              </a:rPr>
              <a:t>https://habr.com/ru/companies/otus/articles/727222/</a:t>
            </a:r>
            <a:r>
              <a:rPr lang="en-US" sz="1300" dirty="0"/>
              <a:t> </a:t>
            </a:r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7"/>
              </a:rPr>
              <a:t>https://habr.com/ru/companies/ods/articles/322626/</a:t>
            </a:r>
            <a:r>
              <a:rPr lang="en-US" sz="1300" dirty="0"/>
              <a:t> </a:t>
            </a:r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endParaRPr lang="en-US" sz="1900" b="1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r>
              <a:rPr lang="ru-RU" sz="1900" b="1" dirty="0"/>
              <a:t>Учебные задачи на </a:t>
            </a:r>
            <a:r>
              <a:rPr lang="en-US" sz="1900" b="1" dirty="0"/>
              <a:t>Pandas</a:t>
            </a:r>
            <a:endParaRPr lang="ru-RU" sz="1900" b="1" dirty="0"/>
          </a:p>
          <a:p>
            <a:pPr marL="914400" lvl="1" indent="-311150" algn="l" rtl="0">
              <a:lnSpc>
                <a:spcPct val="10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8"/>
              </a:rPr>
              <a:t>https://grossmend.com/blog/post/pandas_120_part_1/</a:t>
            </a:r>
            <a:r>
              <a:rPr lang="en-US" sz="1300" dirty="0"/>
              <a:t> </a:t>
            </a:r>
          </a:p>
          <a:p>
            <a:pPr marL="914400" lvl="1" indent="-311150" algn="l" rtl="0">
              <a:lnSpc>
                <a:spcPct val="100000"/>
              </a:lnSpc>
              <a:buSzPts val="1300"/>
              <a:buFont typeface="Arial" panose="020B0604020202020204" pitchFamily="34" charset="0"/>
              <a:buChar char="•"/>
            </a:pPr>
            <a:r>
              <a:rPr lang="en-GB" sz="1300" dirty="0">
                <a:hlinkClick r:id="rId9"/>
              </a:rPr>
              <a:t>https://grossmend.com/blog/post/pandas_120_part_2/</a:t>
            </a:r>
            <a:r>
              <a:rPr lang="en-GB" sz="1300" dirty="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Рефлексия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7372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 dirty="0"/>
              <a:t>Рефлексия</a:t>
            </a:r>
            <a:endParaRPr dirty="0"/>
          </a:p>
        </p:txBody>
      </p:sp>
      <p:pic>
        <p:nvPicPr>
          <p:cNvPr id="486" name="Google Shape;486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75"/>
          <p:cNvSpPr txBox="1"/>
          <p:nvPr/>
        </p:nvSpPr>
        <p:spPr>
          <a:xfrm>
            <a:off x="1700240" y="2364004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75"/>
          <p:cNvSpPr txBox="1"/>
          <p:nvPr/>
        </p:nvSpPr>
        <p:spPr>
          <a:xfrm>
            <a:off x="1700240" y="34141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9" name="Google Shape;489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6"/>
          <p:cNvSpPr txBox="1">
            <a:spLocks noGrp="1"/>
          </p:cNvSpPr>
          <p:nvPr>
            <p:ph type="title"/>
          </p:nvPr>
        </p:nvSpPr>
        <p:spPr>
          <a:xfrm>
            <a:off x="956224" y="396394"/>
            <a:ext cx="7730575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800" dirty="0"/>
              <a:t>Заполните, пожалуйста,</a:t>
            </a: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 dirty="0"/>
              <a:t>опрос о занятии</a:t>
            </a: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 dirty="0"/>
              <a:t>по ссылке в чате</a:t>
            </a:r>
            <a:endParaRPr sz="3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899" y="1009637"/>
            <a:ext cx="34277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/>
              <a:t>Проверить, </a:t>
            </a:r>
            <a:r>
              <a:rPr sz="2100" spc="-25" dirty="0"/>
              <a:t>идет</a:t>
            </a:r>
            <a:r>
              <a:rPr sz="2100" spc="-10" dirty="0"/>
              <a:t> </a:t>
            </a:r>
            <a:r>
              <a:rPr sz="2100" spc="5" dirty="0"/>
              <a:t>ли</a:t>
            </a:r>
            <a:r>
              <a:rPr sz="2100" spc="-5" dirty="0"/>
              <a:t> </a:t>
            </a:r>
            <a:r>
              <a:rPr sz="2100" spc="-20" dirty="0"/>
              <a:t>запись</a:t>
            </a:r>
            <a:endParaRPr sz="2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25" y="1032407"/>
            <a:ext cx="642317" cy="3211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375" y="3520050"/>
            <a:ext cx="525599" cy="525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9750" y="1810429"/>
            <a:ext cx="5484850" cy="219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10" dirty="0">
                <a:latin typeface="Roboto"/>
                <a:cs typeface="Roboto"/>
              </a:rPr>
              <a:t>Меня</a:t>
            </a:r>
            <a:r>
              <a:rPr sz="4000" b="1" spc="-40" dirty="0">
                <a:latin typeface="Roboto"/>
                <a:cs typeface="Roboto"/>
              </a:rPr>
              <a:t> </a:t>
            </a:r>
            <a:r>
              <a:rPr sz="4000" b="1" spc="-20" dirty="0">
                <a:latin typeface="Roboto"/>
                <a:cs typeface="Roboto"/>
              </a:rPr>
              <a:t>хорошо</a:t>
            </a:r>
            <a:r>
              <a:rPr sz="4000" b="1" spc="-30" dirty="0">
                <a:latin typeface="Roboto"/>
                <a:cs typeface="Roboto"/>
              </a:rPr>
              <a:t> </a:t>
            </a:r>
            <a:r>
              <a:rPr sz="4000" b="1" spc="-35" dirty="0">
                <a:latin typeface="Roboto"/>
                <a:cs typeface="Roboto"/>
              </a:rPr>
              <a:t>видно </a:t>
            </a:r>
            <a:r>
              <a:rPr sz="4000" b="1" spc="-980" dirty="0">
                <a:latin typeface="Roboto"/>
                <a:cs typeface="Roboto"/>
              </a:rPr>
              <a:t> </a:t>
            </a:r>
            <a:r>
              <a:rPr sz="4000" b="1" spc="-10" dirty="0">
                <a:latin typeface="Roboto"/>
                <a:cs typeface="Roboto"/>
              </a:rPr>
              <a:t>&amp;&amp; </a:t>
            </a:r>
            <a:r>
              <a:rPr sz="4000" b="1" dirty="0">
                <a:latin typeface="Roboto"/>
                <a:cs typeface="Roboto"/>
              </a:rPr>
              <a:t>слышно?</a:t>
            </a:r>
            <a:endParaRPr sz="4000" dirty="0">
              <a:latin typeface="Roboto"/>
              <a:cs typeface="Roboto"/>
            </a:endParaRPr>
          </a:p>
          <a:p>
            <a:pPr marL="760095" marR="1526540">
              <a:lnSpc>
                <a:spcPct val="100000"/>
              </a:lnSpc>
              <a:spcBef>
                <a:spcPts val="3900"/>
              </a:spcBef>
            </a:pPr>
            <a:r>
              <a:rPr sz="1500" spc="-10" dirty="0">
                <a:latin typeface="Roboto"/>
                <a:cs typeface="Roboto"/>
              </a:rPr>
              <a:t>Ставим </a:t>
            </a:r>
            <a:r>
              <a:rPr sz="1500" spc="-25" dirty="0">
                <a:latin typeface="Roboto"/>
                <a:cs typeface="Roboto"/>
              </a:rPr>
              <a:t>“+”, </a:t>
            </a:r>
            <a:r>
              <a:rPr sz="1500" spc="10" dirty="0">
                <a:latin typeface="Roboto"/>
                <a:cs typeface="Roboto"/>
              </a:rPr>
              <a:t>если </a:t>
            </a:r>
            <a:r>
              <a:rPr sz="1500" dirty="0">
                <a:latin typeface="Roboto"/>
                <a:cs typeface="Roboto"/>
              </a:rPr>
              <a:t>все </a:t>
            </a:r>
            <a:r>
              <a:rPr sz="1500" spc="-10" dirty="0">
                <a:latin typeface="Roboto"/>
                <a:cs typeface="Roboto"/>
              </a:rPr>
              <a:t>хорошо </a:t>
            </a:r>
            <a:r>
              <a:rPr sz="1500" spc="-360" dirty="0">
                <a:latin typeface="Roboto"/>
                <a:cs typeface="Roboto"/>
              </a:rPr>
              <a:t> </a:t>
            </a:r>
            <a:r>
              <a:rPr sz="1500" spc="-105" dirty="0">
                <a:latin typeface="Roboto"/>
                <a:cs typeface="Roboto"/>
              </a:rPr>
              <a:t>“-”</a:t>
            </a:r>
            <a:r>
              <a:rPr sz="1500" spc="-50" dirty="0">
                <a:latin typeface="Roboto"/>
                <a:cs typeface="Roboto"/>
              </a:rPr>
              <a:t>,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5" dirty="0">
                <a:latin typeface="Roboto"/>
                <a:cs typeface="Roboto"/>
              </a:rPr>
              <a:t>есл</a:t>
            </a:r>
            <a:r>
              <a:rPr sz="1500" spc="15" dirty="0">
                <a:latin typeface="Roboto"/>
                <a:cs typeface="Roboto"/>
              </a:rPr>
              <a:t>и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ест</a:t>
            </a:r>
            <a:r>
              <a:rPr sz="1500" spc="-10" dirty="0">
                <a:latin typeface="Roboto"/>
                <a:cs typeface="Roboto"/>
              </a:rPr>
              <a:t>ь</a:t>
            </a:r>
            <a:r>
              <a:rPr sz="1500" spc="-5" dirty="0">
                <a:latin typeface="Roboto"/>
                <a:cs typeface="Roboto"/>
              </a:rPr>
              <a:t> проблемы</a:t>
            </a:r>
            <a:endParaRPr sz="15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09" name="Google Shape;209;p48"/>
          <p:cNvSpPr txBox="1">
            <a:spLocks noGrp="1"/>
          </p:cNvSpPr>
          <p:nvPr>
            <p:ph type="subTitle" idx="3"/>
          </p:nvPr>
        </p:nvSpPr>
        <p:spPr>
          <a:xfrm>
            <a:off x="3082400" y="2701811"/>
            <a:ext cx="5095500" cy="1984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2" name="Google Shape;499;p77">
            <a:extLst>
              <a:ext uri="{FF2B5EF4-FFF2-40B4-BE49-F238E27FC236}">
                <a16:creationId xmlns:a16="http://schemas.microsoft.com/office/drawing/2014/main" id="{582ECAAA-AF1D-254F-9EEA-3E6087D01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Aft>
                <a:spcPts val="1200"/>
              </a:spcAft>
              <a:buSzPts val="3200"/>
              <a:buNone/>
            </a:pPr>
            <a:r>
              <a:rPr lang="ru-RU" dirty="0"/>
              <a:t>Приходите на следующие вебинары</a:t>
            </a:r>
            <a:br>
              <a:rPr lang="en-US" dirty="0"/>
            </a:br>
            <a:br>
              <a:rPr lang="en-US" sz="900" dirty="0"/>
            </a:br>
            <a:r>
              <a:rPr lang="ru-RU" sz="1800" dirty="0"/>
              <a:t>01.12 – Продвинутый </a:t>
            </a:r>
            <a:r>
              <a:rPr lang="en-US" sz="1800" dirty="0"/>
              <a:t>Pandas, </a:t>
            </a:r>
            <a:r>
              <a:rPr lang="ru-RU" sz="1800" dirty="0"/>
              <a:t>работа с временными рядами, оконными методами, вложенными структурами</a:t>
            </a:r>
            <a:endParaRPr lang="ru-RU" dirty="0"/>
          </a:p>
        </p:txBody>
      </p:sp>
      <p:sp>
        <p:nvSpPr>
          <p:cNvPr id="13" name="Google Shape;500;p77">
            <a:extLst>
              <a:ext uri="{FF2B5EF4-FFF2-40B4-BE49-F238E27FC236}">
                <a16:creationId xmlns:a16="http://schemas.microsoft.com/office/drawing/2014/main" id="{E0455609-6D75-8B47-AD05-D96CCF37EC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43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-RU" dirty="0"/>
              <a:t>Спасибо за внимание!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1303AF-03ED-4942-AD0B-371ABDC3B8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0698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Python </a:t>
            </a:r>
            <a:r>
              <a:rPr lang="ru-RU" dirty="0"/>
              <a:t>для аналитики</a:t>
            </a:r>
            <a:br>
              <a:rPr lang="en-US" dirty="0"/>
            </a:br>
            <a:r>
              <a:rPr lang="ru-RU" sz="3200" b="1" dirty="0">
                <a:latin typeface="Roboto"/>
                <a:ea typeface="Roboto"/>
                <a:cs typeface="Roboto"/>
                <a:sym typeface="Roboto"/>
              </a:rPr>
              <a:t>Библиотека </a:t>
            </a:r>
            <a:r>
              <a:rPr lang="en-US" sz="3200" b="1" dirty="0">
                <a:latin typeface="Roboto"/>
                <a:ea typeface="Roboto"/>
                <a:cs typeface="Roboto"/>
                <a:sym typeface="Roboto"/>
              </a:rPr>
              <a:t>Pandas</a:t>
            </a: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09" name="Google Shape;209;p48"/>
          <p:cNvSpPr txBox="1">
            <a:spLocks noGrp="1"/>
          </p:cNvSpPr>
          <p:nvPr>
            <p:ph type="subTitle" idx="3"/>
          </p:nvPr>
        </p:nvSpPr>
        <p:spPr>
          <a:xfrm>
            <a:off x="3082400" y="2701811"/>
            <a:ext cx="5095500" cy="1984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215E3-7B5E-BC4F-9DA6-F65D728D8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3575" y="387492"/>
            <a:ext cx="5865017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Правила</a:t>
            </a:r>
            <a:r>
              <a:rPr sz="3200" spc="-60" dirty="0"/>
              <a:t> </a:t>
            </a:r>
            <a:r>
              <a:rPr sz="3200" dirty="0"/>
              <a:t>вебинара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650" y="3951280"/>
            <a:ext cx="692621" cy="6926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7650" y="1281613"/>
            <a:ext cx="692621" cy="6926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7650" y="3061405"/>
            <a:ext cx="692621" cy="6925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7650" y="2171509"/>
            <a:ext cx="692621" cy="69261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8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Активно </a:t>
            </a:r>
            <a:r>
              <a:rPr dirty="0"/>
              <a:t> </a:t>
            </a:r>
            <a:r>
              <a:rPr spc="-25" dirty="0"/>
              <a:t>участ</a:t>
            </a:r>
            <a:r>
              <a:rPr spc="-30" dirty="0"/>
              <a:t>в</a:t>
            </a:r>
            <a:r>
              <a:rPr spc="-55" dirty="0"/>
              <a:t>у</a:t>
            </a:r>
            <a:r>
              <a:rPr spc="-5" dirty="0"/>
              <a:t>ем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/>
          </a:p>
          <a:p>
            <a:pPr marL="12700" marR="280670">
              <a:lnSpc>
                <a:spcPct val="100000"/>
              </a:lnSpc>
            </a:pPr>
            <a:r>
              <a:rPr spc="-35" dirty="0"/>
              <a:t>Off-topic </a:t>
            </a:r>
            <a:r>
              <a:rPr spc="-10" dirty="0"/>
              <a:t>обсуждаем </a:t>
            </a:r>
            <a:r>
              <a:rPr spc="-360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учебной</a:t>
            </a:r>
            <a:r>
              <a:rPr spc="-15" dirty="0"/>
              <a:t> </a:t>
            </a:r>
            <a:r>
              <a:rPr spc="-10" dirty="0"/>
              <a:t>группе</a:t>
            </a:r>
          </a:p>
          <a:p>
            <a:pPr>
              <a:lnSpc>
                <a:spcPct val="100000"/>
              </a:lnSpc>
            </a:pPr>
            <a:endParaRPr sz="1700" dirty="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/>
          </a:p>
          <a:p>
            <a:pPr marL="12700">
              <a:lnSpc>
                <a:spcPct val="100000"/>
              </a:lnSpc>
            </a:pPr>
            <a:r>
              <a:rPr spc="-35" dirty="0"/>
              <a:t>Задаем</a:t>
            </a:r>
            <a:r>
              <a:rPr spc="-45" dirty="0"/>
              <a:t> </a:t>
            </a:r>
            <a:r>
              <a:rPr spc="-5" dirty="0"/>
              <a:t>вопрос</a:t>
            </a:r>
          </a:p>
          <a:p>
            <a:pPr marL="12700">
              <a:lnSpc>
                <a:spcPct val="100000"/>
              </a:lnSpc>
            </a:pPr>
            <a:r>
              <a:rPr dirty="0" err="1"/>
              <a:t>в</a:t>
            </a:r>
            <a:r>
              <a:rPr spc="-20" dirty="0"/>
              <a:t> </a:t>
            </a:r>
            <a:r>
              <a:rPr spc="-30" dirty="0" err="1"/>
              <a:t>чат</a:t>
            </a:r>
            <a:endParaRPr spc="-5" dirty="0"/>
          </a:p>
          <a:p>
            <a:pPr>
              <a:lnSpc>
                <a:spcPct val="100000"/>
              </a:lnSpc>
            </a:pPr>
            <a:endParaRPr sz="1700" dirty="0"/>
          </a:p>
          <a:p>
            <a:pPr marL="12700" marR="5080">
              <a:lnSpc>
                <a:spcPct val="100000"/>
              </a:lnSpc>
              <a:spcBef>
                <a:spcPts val="1515"/>
              </a:spcBef>
            </a:pPr>
            <a:r>
              <a:rPr spc="-10" dirty="0"/>
              <a:t>Вопросы </a:t>
            </a:r>
            <a:r>
              <a:rPr spc="5" dirty="0"/>
              <a:t>вижу </a:t>
            </a:r>
            <a:r>
              <a:rPr dirty="0"/>
              <a:t>в </a:t>
            </a:r>
            <a:r>
              <a:rPr spc="-35" dirty="0"/>
              <a:t>чате, </a:t>
            </a:r>
            <a:r>
              <a:rPr spc="-30" dirty="0"/>
              <a:t> </a:t>
            </a:r>
            <a:r>
              <a:rPr spc="-15" dirty="0"/>
              <a:t>могу</a:t>
            </a:r>
            <a:r>
              <a:rPr spc="-20" dirty="0"/>
              <a:t> </a:t>
            </a:r>
            <a:r>
              <a:rPr spc="-25" dirty="0"/>
              <a:t>ответить</a:t>
            </a:r>
            <a:r>
              <a:rPr spc="-20" dirty="0"/>
              <a:t> </a:t>
            </a:r>
            <a:r>
              <a:rPr spc="5" dirty="0"/>
              <a:t>не</a:t>
            </a:r>
            <a:r>
              <a:rPr spc="-15" dirty="0"/>
              <a:t> </a:t>
            </a:r>
            <a:r>
              <a:rPr spc="-30" dirty="0"/>
              <a:t>сразу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046275" y="0"/>
            <a:ext cx="3097530" cy="5135880"/>
            <a:chOff x="6046275" y="0"/>
            <a:chExt cx="3097530" cy="5135880"/>
          </a:xfrm>
        </p:grpSpPr>
        <p:sp>
          <p:nvSpPr>
            <p:cNvPr id="10" name="object 10"/>
            <p:cNvSpPr/>
            <p:nvPr/>
          </p:nvSpPr>
          <p:spPr>
            <a:xfrm>
              <a:off x="6046275" y="0"/>
              <a:ext cx="3097530" cy="5135880"/>
            </a:xfrm>
            <a:custGeom>
              <a:avLst/>
              <a:gdLst/>
              <a:ahLst/>
              <a:cxnLst/>
              <a:rect l="l" t="t" r="r" b="b"/>
              <a:pathLst>
                <a:path w="3097529" h="5135880">
                  <a:moveTo>
                    <a:pt x="3097499" y="5135450"/>
                  </a:moveTo>
                  <a:lnTo>
                    <a:pt x="0" y="5135450"/>
                  </a:lnTo>
                  <a:lnTo>
                    <a:pt x="0" y="0"/>
                  </a:lnTo>
                  <a:lnTo>
                    <a:pt x="3097499" y="0"/>
                  </a:lnTo>
                  <a:lnTo>
                    <a:pt x="3097499" y="513545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8592" y="1912031"/>
              <a:ext cx="330301" cy="3303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8592" y="2392126"/>
              <a:ext cx="330301" cy="33030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8592" y="2872220"/>
              <a:ext cx="330301" cy="3303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38592" y="3352314"/>
              <a:ext cx="330301" cy="33030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38592" y="3832409"/>
              <a:ext cx="330301" cy="330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38592" y="4312502"/>
              <a:ext cx="330301" cy="33030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59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Условные </a:t>
            </a:r>
            <a:r>
              <a:rPr spc="-5" dirty="0"/>
              <a:t> </a:t>
            </a:r>
            <a:r>
              <a:rPr spc="-10" dirty="0"/>
              <a:t>обозначения</a:t>
            </a:r>
          </a:p>
          <a:p>
            <a:pPr marL="497840">
              <a:lnSpc>
                <a:spcPct val="100000"/>
              </a:lnSpc>
              <a:spcBef>
                <a:spcPts val="1895"/>
              </a:spcBef>
            </a:pPr>
            <a:r>
              <a:rPr sz="1100" b="0" spc="-10" dirty="0">
                <a:latin typeface="Roboto"/>
                <a:cs typeface="Roboto"/>
              </a:rPr>
              <a:t>Индивидуально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Roboto"/>
              <a:cs typeface="Roboto"/>
            </a:endParaRPr>
          </a:p>
          <a:p>
            <a:pPr marL="497840" marR="5080">
              <a:lnSpc>
                <a:spcPct val="100000"/>
              </a:lnSpc>
              <a:spcBef>
                <a:spcPts val="5"/>
              </a:spcBef>
            </a:pPr>
            <a:r>
              <a:rPr sz="1100" b="0" spc="-15" dirty="0">
                <a:latin typeface="Roboto"/>
                <a:cs typeface="Roboto"/>
              </a:rPr>
              <a:t>Время, необходимое </a:t>
            </a:r>
            <a:r>
              <a:rPr sz="1100" b="0" spc="-26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на</a:t>
            </a:r>
            <a:r>
              <a:rPr sz="1100" b="0" spc="-10" dirty="0">
                <a:latin typeface="Roboto"/>
                <a:cs typeface="Roboto"/>
              </a:rPr>
              <a:t> </a:t>
            </a:r>
            <a:r>
              <a:rPr sz="1100" b="0" spc="-15" dirty="0">
                <a:latin typeface="Roboto"/>
                <a:cs typeface="Roboto"/>
              </a:rPr>
              <a:t>активность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</a:pPr>
            <a:r>
              <a:rPr sz="1100" b="0" dirty="0">
                <a:latin typeface="Roboto"/>
                <a:cs typeface="Roboto"/>
              </a:rPr>
              <a:t>Пишем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dirty="0">
                <a:latin typeface="Roboto"/>
                <a:cs typeface="Roboto"/>
              </a:rPr>
              <a:t>в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spc="-25" dirty="0">
                <a:latin typeface="Roboto"/>
                <a:cs typeface="Roboto"/>
              </a:rPr>
              <a:t>чат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  <a:spcBef>
                <a:spcPts val="950"/>
              </a:spcBef>
            </a:pPr>
            <a:r>
              <a:rPr sz="1100" b="0" spc="-20" dirty="0">
                <a:latin typeface="Roboto"/>
                <a:cs typeface="Roboto"/>
              </a:rPr>
              <a:t>Говорим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голосом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  <a:spcBef>
                <a:spcPts val="805"/>
              </a:spcBef>
            </a:pPr>
            <a:r>
              <a:rPr sz="1100" b="0" spc="-15" dirty="0">
                <a:latin typeface="Roboto"/>
                <a:cs typeface="Roboto"/>
              </a:rPr>
              <a:t>Документ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Roboto"/>
              <a:cs typeface="Roboto"/>
            </a:endParaRPr>
          </a:p>
          <a:p>
            <a:pPr marL="497840" marR="161925">
              <a:lnSpc>
                <a:spcPct val="100000"/>
              </a:lnSpc>
            </a:pPr>
            <a:r>
              <a:rPr sz="1100" b="0" spc="-25" dirty="0">
                <a:latin typeface="Roboto"/>
                <a:cs typeface="Roboto"/>
              </a:rPr>
              <a:t>Ответьте </a:t>
            </a:r>
            <a:r>
              <a:rPr sz="1100" b="0" spc="-5" dirty="0">
                <a:latin typeface="Roboto"/>
                <a:cs typeface="Roboto"/>
              </a:rPr>
              <a:t>себе </a:t>
            </a:r>
            <a:r>
              <a:rPr sz="1100" b="0" spc="10" dirty="0">
                <a:latin typeface="Roboto"/>
                <a:cs typeface="Roboto"/>
              </a:rPr>
              <a:t>или </a:t>
            </a:r>
            <a:r>
              <a:rPr sz="1100" b="0" spc="-260" dirty="0">
                <a:latin typeface="Roboto"/>
                <a:cs typeface="Roboto"/>
              </a:rPr>
              <a:t> </a:t>
            </a:r>
            <a:r>
              <a:rPr sz="1100" b="0" spc="-25" dirty="0">
                <a:latin typeface="Roboto"/>
                <a:cs typeface="Roboto"/>
              </a:rPr>
              <a:t>задайте</a:t>
            </a:r>
            <a:r>
              <a:rPr sz="1100" b="0" spc="-2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вопрос</a:t>
            </a:r>
            <a:endParaRPr sz="1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575" y="388000"/>
            <a:ext cx="6225366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Карта</a:t>
            </a:r>
            <a:r>
              <a:rPr spc="-65" dirty="0"/>
              <a:t> </a:t>
            </a:r>
            <a:r>
              <a:rPr spc="-15" dirty="0"/>
              <a:t>курса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2B962FB-80BD-6A48-8524-7D919FB49D23}"/>
              </a:ext>
            </a:extLst>
          </p:cNvPr>
          <p:cNvSpPr/>
          <p:nvPr/>
        </p:nvSpPr>
        <p:spPr>
          <a:xfrm>
            <a:off x="5464657" y="1118648"/>
            <a:ext cx="2320880" cy="499402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Введение в </a:t>
            </a:r>
            <a:r>
              <a:rPr lang="en-US" sz="16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2BC185D-17BD-9442-94E8-23EB83D225B1}"/>
              </a:ext>
            </a:extLst>
          </p:cNvPr>
          <p:cNvSpPr/>
          <p:nvPr/>
        </p:nvSpPr>
        <p:spPr>
          <a:xfrm>
            <a:off x="1049762" y="1635977"/>
            <a:ext cx="2871318" cy="533400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spc="-10" dirty="0">
                <a:solidFill>
                  <a:schemeClr val="tx1"/>
                </a:solidFill>
                <a:latin typeface="Roboto"/>
                <a:cs typeface="Roboto"/>
              </a:rPr>
              <a:t>Библиотеки по работе с данными и визуализациями</a:t>
            </a:r>
            <a:endParaRPr lang="en-US" sz="1400" spc="-10" dirty="0">
              <a:solidFill>
                <a:schemeClr val="tx1"/>
              </a:solidFill>
              <a:latin typeface="Roboto"/>
              <a:cs typeface="Roboto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89797C-5AC8-8647-A026-69A3A4FA36D4}"/>
              </a:ext>
            </a:extLst>
          </p:cNvPr>
          <p:cNvSpPr/>
          <p:nvPr/>
        </p:nvSpPr>
        <p:spPr>
          <a:xfrm>
            <a:off x="5045557" y="2671225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spc="-20" dirty="0">
                <a:solidFill>
                  <a:schemeClr val="tx1"/>
                </a:solidFill>
                <a:latin typeface="Roboto"/>
                <a:cs typeface="Roboto"/>
              </a:rPr>
              <a:t>Работа с базами данных, </a:t>
            </a:r>
            <a:r>
              <a:rPr lang="ru-RU" sz="1400" spc="-20" dirty="0" err="1">
                <a:solidFill>
                  <a:schemeClr val="tx1"/>
                </a:solidFill>
                <a:latin typeface="Roboto"/>
                <a:cs typeface="Roboto"/>
              </a:rPr>
              <a:t>парсинг</a:t>
            </a:r>
            <a:r>
              <a:rPr lang="ru-RU" sz="1400" spc="-20" dirty="0">
                <a:solidFill>
                  <a:schemeClr val="tx1"/>
                </a:solidFill>
                <a:latin typeface="Roboto"/>
                <a:cs typeface="Roboto"/>
              </a:rPr>
              <a:t> данных с сайтов, взаимодействие с </a:t>
            </a:r>
            <a:r>
              <a:rPr lang="en-US" sz="1400" spc="-20" dirty="0">
                <a:solidFill>
                  <a:schemeClr val="tx1"/>
                </a:solidFill>
                <a:latin typeface="Roboto"/>
                <a:cs typeface="Roboto"/>
              </a:rPr>
              <a:t>API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06F4D35-6103-0049-B079-D9E4D26C23A1}"/>
              </a:ext>
            </a:extLst>
          </p:cNvPr>
          <p:cNvSpPr/>
          <p:nvPr/>
        </p:nvSpPr>
        <p:spPr>
          <a:xfrm>
            <a:off x="762000" y="3351690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Практики. Продуктовая и маркетинговая аналитика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7B65E25-3B50-0547-A404-FB902131A18C}"/>
              </a:ext>
            </a:extLst>
          </p:cNvPr>
          <p:cNvSpPr/>
          <p:nvPr/>
        </p:nvSpPr>
        <p:spPr>
          <a:xfrm>
            <a:off x="4800600" y="3943350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</a:rPr>
              <a:t>Проектная работа</a:t>
            </a:r>
            <a:endParaRPr lang="ru-RU" sz="1400" b="0" i="0" u="none" strike="noStrike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7285617-EA33-4A41-ADCC-CBE14D49180A}"/>
              </a:ext>
            </a:extLst>
          </p:cNvPr>
          <p:cNvCxnSpPr>
            <a:stCxn id="27" idx="1"/>
            <a:endCxn id="28" idx="0"/>
          </p:cNvCxnSpPr>
          <p:nvPr/>
        </p:nvCxnSpPr>
        <p:spPr>
          <a:xfrm rot="10800000" flipV="1">
            <a:off x="2485421" y="1368349"/>
            <a:ext cx="2979236" cy="26762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D756DAE7-9C8B-C141-B84C-9D09901DD5B3}"/>
              </a:ext>
            </a:extLst>
          </p:cNvPr>
          <p:cNvCxnSpPr>
            <a:cxnSpLocks/>
            <a:stCxn id="31" idx="0"/>
            <a:endCxn id="28" idx="3"/>
          </p:cNvCxnSpPr>
          <p:nvPr/>
        </p:nvCxnSpPr>
        <p:spPr>
          <a:xfrm rot="16200000" flipV="1">
            <a:off x="4888815" y="934942"/>
            <a:ext cx="768548" cy="270401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AC942019-1574-FC4F-BCCC-887DF1A37A86}"/>
              </a:ext>
            </a:extLst>
          </p:cNvPr>
          <p:cNvCxnSpPr>
            <a:cxnSpLocks/>
            <a:stCxn id="31" idx="1"/>
            <a:endCxn id="32" idx="0"/>
          </p:cNvCxnSpPr>
          <p:nvPr/>
        </p:nvCxnSpPr>
        <p:spPr>
          <a:xfrm rot="10800000" flipV="1">
            <a:off x="2341541" y="3011458"/>
            <a:ext cx="2704017" cy="3402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000F223C-79D7-D841-84F9-9C5650FBE24F}"/>
              </a:ext>
            </a:extLst>
          </p:cNvPr>
          <p:cNvCxnSpPr>
            <a:cxnSpLocks/>
            <a:stCxn id="33" idx="1"/>
            <a:endCxn id="32" idx="2"/>
          </p:cNvCxnSpPr>
          <p:nvPr/>
        </p:nvCxnSpPr>
        <p:spPr>
          <a:xfrm rot="10800000">
            <a:off x="2341540" y="4032155"/>
            <a:ext cx="2459060" cy="25142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Маршрут вебинара</a:t>
            </a:r>
            <a:endParaRPr/>
          </a:p>
        </p:txBody>
      </p:sp>
      <p:sp>
        <p:nvSpPr>
          <p:cNvPr id="235" name="Google Shape;235;p37"/>
          <p:cNvSpPr/>
          <p:nvPr/>
        </p:nvSpPr>
        <p:spPr>
          <a:xfrm>
            <a:off x="740239" y="1074905"/>
            <a:ext cx="3556274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Pandas Series</a:t>
            </a:r>
            <a:endParaRPr lang="ru-RU"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740239" y="2219567"/>
            <a:ext cx="3556275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Pandas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endParaRPr lang="en-US"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7"/>
          <p:cNvSpPr/>
          <p:nvPr/>
        </p:nvSpPr>
        <p:spPr>
          <a:xfrm>
            <a:off x="740239" y="2791898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Создание и загрузка данных</a:t>
            </a:r>
            <a:endParaRPr lang="en-US"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0" name="Google Shape;240;p37"/>
          <p:cNvCxnSpPr>
            <a:cxnSpLocks/>
            <a:stCxn id="235" idx="1"/>
            <a:endCxn id="13" idx="1"/>
          </p:cNvCxnSpPr>
          <p:nvPr/>
        </p:nvCxnSpPr>
        <p:spPr>
          <a:xfrm rot="10800000" flipV="1">
            <a:off x="740239" y="1263004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2" name="Google Shape;242;p37"/>
          <p:cNvCxnSpPr>
            <a:cxnSpLocks/>
            <a:stCxn id="236" idx="1"/>
            <a:endCxn id="238" idx="1"/>
          </p:cNvCxnSpPr>
          <p:nvPr/>
        </p:nvCxnSpPr>
        <p:spPr>
          <a:xfrm rot="10800000" flipV="1">
            <a:off x="740239" y="2407666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" name="Google Shape;238;p37">
            <a:extLst>
              <a:ext uri="{FF2B5EF4-FFF2-40B4-BE49-F238E27FC236}">
                <a16:creationId xmlns:a16="http://schemas.microsoft.com/office/drawing/2014/main" id="{6F8EE228-CF1E-F70B-4105-8ECCB7307098}"/>
              </a:ext>
            </a:extLst>
          </p:cNvPr>
          <p:cNvSpPr/>
          <p:nvPr/>
        </p:nvSpPr>
        <p:spPr>
          <a:xfrm>
            <a:off x="740239" y="3364229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Индексация и доступ к данным</a:t>
            </a:r>
          </a:p>
        </p:txBody>
      </p:sp>
      <p:cxnSp>
        <p:nvCxnSpPr>
          <p:cNvPr id="3" name="Google Shape;242;p37">
            <a:extLst>
              <a:ext uri="{FF2B5EF4-FFF2-40B4-BE49-F238E27FC236}">
                <a16:creationId xmlns:a16="http://schemas.microsoft.com/office/drawing/2014/main" id="{9084AE32-B3C1-CEFB-608C-75D2CB107D7A}"/>
              </a:ext>
            </a:extLst>
          </p:cNvPr>
          <p:cNvCxnSpPr>
            <a:cxnSpLocks/>
            <a:stCxn id="238" idx="1"/>
            <a:endCxn id="2" idx="1"/>
          </p:cNvCxnSpPr>
          <p:nvPr/>
        </p:nvCxnSpPr>
        <p:spPr>
          <a:xfrm rot="10800000" flipV="1">
            <a:off x="740239" y="2979997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" name="Google Shape;235;p37">
            <a:extLst>
              <a:ext uri="{FF2B5EF4-FFF2-40B4-BE49-F238E27FC236}">
                <a16:creationId xmlns:a16="http://schemas.microsoft.com/office/drawing/2014/main" id="{4E855995-62AE-0E46-BFC9-81D4F9F39802}"/>
              </a:ext>
            </a:extLst>
          </p:cNvPr>
          <p:cNvSpPr/>
          <p:nvPr/>
        </p:nvSpPr>
        <p:spPr>
          <a:xfrm>
            <a:off x="740239" y="1647236"/>
            <a:ext cx="3556274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Индексация и доступ к данным</a:t>
            </a:r>
          </a:p>
        </p:txBody>
      </p:sp>
      <p:cxnSp>
        <p:nvCxnSpPr>
          <p:cNvPr id="15" name="Google Shape;242;p37">
            <a:extLst>
              <a:ext uri="{FF2B5EF4-FFF2-40B4-BE49-F238E27FC236}">
                <a16:creationId xmlns:a16="http://schemas.microsoft.com/office/drawing/2014/main" id="{D6911694-A420-8C4B-BC21-6354019EC62C}"/>
              </a:ext>
            </a:extLst>
          </p:cNvPr>
          <p:cNvCxnSpPr>
            <a:cxnSpLocks/>
            <a:stCxn id="13" idx="1"/>
            <a:endCxn id="236" idx="1"/>
          </p:cNvCxnSpPr>
          <p:nvPr/>
        </p:nvCxnSpPr>
        <p:spPr>
          <a:xfrm rot="10800000" flipV="1">
            <a:off x="740239" y="1835335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" name="Google Shape;238;p37">
            <a:extLst>
              <a:ext uri="{FF2B5EF4-FFF2-40B4-BE49-F238E27FC236}">
                <a16:creationId xmlns:a16="http://schemas.microsoft.com/office/drawing/2014/main" id="{1E93F41F-C7D4-7B40-9453-630D8322B79F}"/>
              </a:ext>
            </a:extLst>
          </p:cNvPr>
          <p:cNvSpPr/>
          <p:nvPr/>
        </p:nvSpPr>
        <p:spPr>
          <a:xfrm>
            <a:off x="740239" y="3936560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Просмотр статистик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238;p37">
            <a:extLst>
              <a:ext uri="{FF2B5EF4-FFF2-40B4-BE49-F238E27FC236}">
                <a16:creationId xmlns:a16="http://schemas.microsoft.com/office/drawing/2014/main" id="{A9FEECAF-5693-6943-B6A3-087594019852}"/>
              </a:ext>
            </a:extLst>
          </p:cNvPr>
          <p:cNvSpPr/>
          <p:nvPr/>
        </p:nvSpPr>
        <p:spPr>
          <a:xfrm>
            <a:off x="740239" y="4508891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Очистка данных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" name="Google Shape;242;p37">
            <a:extLst>
              <a:ext uri="{FF2B5EF4-FFF2-40B4-BE49-F238E27FC236}">
                <a16:creationId xmlns:a16="http://schemas.microsoft.com/office/drawing/2014/main" id="{B2CB5C7A-BED0-5A48-8D67-CA874A50A0CA}"/>
              </a:ext>
            </a:extLst>
          </p:cNvPr>
          <p:cNvCxnSpPr>
            <a:cxnSpLocks/>
            <a:stCxn id="2" idx="1"/>
            <a:endCxn id="16" idx="1"/>
          </p:cNvCxnSpPr>
          <p:nvPr/>
        </p:nvCxnSpPr>
        <p:spPr>
          <a:xfrm rot="10800000" flipV="1">
            <a:off x="740239" y="3552328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1" name="Google Shape;242;p37">
            <a:extLst>
              <a:ext uri="{FF2B5EF4-FFF2-40B4-BE49-F238E27FC236}">
                <a16:creationId xmlns:a16="http://schemas.microsoft.com/office/drawing/2014/main" id="{291BD154-5459-924F-A6F6-82CAD3D94BB7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>
          <a:xfrm rot="10800000" flipV="1">
            <a:off x="740239" y="4124659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" name="Google Shape;238;p37">
            <a:extLst>
              <a:ext uri="{FF2B5EF4-FFF2-40B4-BE49-F238E27FC236}">
                <a16:creationId xmlns:a16="http://schemas.microsoft.com/office/drawing/2014/main" id="{A172070A-2138-6C49-9D34-F783A5DF1F56}"/>
              </a:ext>
            </a:extLst>
          </p:cNvPr>
          <p:cNvSpPr/>
          <p:nvPr/>
        </p:nvSpPr>
        <p:spPr>
          <a:xfrm>
            <a:off x="4933545" y="3368775"/>
            <a:ext cx="383539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Агрегирование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238;p37">
            <a:extLst>
              <a:ext uri="{FF2B5EF4-FFF2-40B4-BE49-F238E27FC236}">
                <a16:creationId xmlns:a16="http://schemas.microsoft.com/office/drawing/2014/main" id="{98A647DE-FE87-0645-950D-B25BED3B6CCB}"/>
              </a:ext>
            </a:extLst>
          </p:cNvPr>
          <p:cNvSpPr/>
          <p:nvPr/>
        </p:nvSpPr>
        <p:spPr>
          <a:xfrm>
            <a:off x="4933545" y="3934744"/>
            <a:ext cx="383539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Групповые операции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38;p37">
            <a:extLst>
              <a:ext uri="{FF2B5EF4-FFF2-40B4-BE49-F238E27FC236}">
                <a16:creationId xmlns:a16="http://schemas.microsoft.com/office/drawing/2014/main" id="{C5983852-647D-B64D-8505-C5AC5056B8A5}"/>
              </a:ext>
            </a:extLst>
          </p:cNvPr>
          <p:cNvSpPr/>
          <p:nvPr/>
        </p:nvSpPr>
        <p:spPr>
          <a:xfrm>
            <a:off x="4953000" y="4508890"/>
            <a:ext cx="383539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Сводные таблицы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" name="Google Shape;242;p37">
            <a:extLst>
              <a:ext uri="{FF2B5EF4-FFF2-40B4-BE49-F238E27FC236}">
                <a16:creationId xmlns:a16="http://schemas.microsoft.com/office/drawing/2014/main" id="{A4EA118F-BD30-6D43-ADC8-AF6ACCDE8AAE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rot="10800000" flipV="1">
            <a:off x="4295305" y="3556875"/>
            <a:ext cx="638240" cy="114011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" name="Google Shape;242;p37">
            <a:extLst>
              <a:ext uri="{FF2B5EF4-FFF2-40B4-BE49-F238E27FC236}">
                <a16:creationId xmlns:a16="http://schemas.microsoft.com/office/drawing/2014/main" id="{32C3D994-1467-F841-A5CB-BCCCE34A5946}"/>
              </a:ext>
            </a:extLst>
          </p:cNvPr>
          <p:cNvCxnSpPr>
            <a:cxnSpLocks/>
            <a:stCxn id="19" idx="1"/>
            <a:endCxn id="20" idx="1"/>
          </p:cNvCxnSpPr>
          <p:nvPr/>
        </p:nvCxnSpPr>
        <p:spPr>
          <a:xfrm rot="10800000" flipV="1">
            <a:off x="4933545" y="3556874"/>
            <a:ext cx="12700" cy="565969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8" name="Google Shape;242;p37">
            <a:extLst>
              <a:ext uri="{FF2B5EF4-FFF2-40B4-BE49-F238E27FC236}">
                <a16:creationId xmlns:a16="http://schemas.microsoft.com/office/drawing/2014/main" id="{76CD26E3-5D02-724A-9FEB-6E20D6BA6263}"/>
              </a:ext>
            </a:extLst>
          </p:cNvPr>
          <p:cNvCxnSpPr>
            <a:cxnSpLocks/>
            <a:stCxn id="20" idx="1"/>
            <a:endCxn id="22" idx="1"/>
          </p:cNvCxnSpPr>
          <p:nvPr/>
        </p:nvCxnSpPr>
        <p:spPr>
          <a:xfrm rot="10800000" flipH="1" flipV="1">
            <a:off x="4933544" y="4122844"/>
            <a:ext cx="19455" cy="574146"/>
          </a:xfrm>
          <a:prstGeom prst="curvedConnector3">
            <a:avLst>
              <a:gd name="adj1" fmla="val -1175019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AC9BC8F-E322-274B-AE5B-6C991F67A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50" y="1217444"/>
            <a:ext cx="4142422" cy="16707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9900"/>
                </a:solidFill>
              </a:rPr>
              <a:t>К концу занятия вы сможете</a:t>
            </a:r>
            <a:endParaRPr sz="1500" b="1" dirty="0">
              <a:solidFill>
                <a:srgbClr val="FF9900"/>
              </a:solidFill>
            </a:endParaRPr>
          </a:p>
        </p:txBody>
      </p:sp>
      <p:graphicFrame>
        <p:nvGraphicFramePr>
          <p:cNvPr id="5" name="Google Shape;210;p38">
            <a:extLst>
              <a:ext uri="{FF2B5EF4-FFF2-40B4-BE49-F238E27FC236}">
                <a16:creationId xmlns:a16="http://schemas.microsoft.com/office/drawing/2014/main" id="{B0C8E344-6310-094A-A544-66E8083E1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3824620"/>
              </p:ext>
            </p:extLst>
          </p:nvPr>
        </p:nvGraphicFramePr>
        <p:xfrm>
          <a:off x="846750" y="1649963"/>
          <a:ext cx="7239000" cy="19750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 в чём практическая польза работы с Pandas</a:t>
                      </a:r>
                      <a:endParaRPr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Назвать различие между Series и Dataframe</a:t>
                      </a:r>
                      <a:endParaRPr sz="13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Загружать данные в Dataframe различными методами</a:t>
                      </a:r>
                      <a:endParaRPr sz="13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72747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Очищать и предобрабатывать данные в Pandas</a:t>
                      </a:r>
                      <a:endParaRPr sz="13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67097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Строить группировки и соединять данные в Pandas</a:t>
                      </a:r>
                      <a:endParaRPr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1356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знать</a:t>
            </a:r>
            <a:endParaRPr sz="1500" b="1">
              <a:solidFill>
                <a:srgbClr val="FF9900"/>
              </a:solidFill>
            </a:endParaRPr>
          </a:p>
        </p:txBody>
      </p:sp>
      <p:graphicFrame>
        <p:nvGraphicFramePr>
          <p:cNvPr id="5" name="Google Shape;210;p38">
            <a:extLst>
              <a:ext uri="{FF2B5EF4-FFF2-40B4-BE49-F238E27FC236}">
                <a16:creationId xmlns:a16="http://schemas.microsoft.com/office/drawing/2014/main" id="{95CF6988-BEFE-5F4D-8976-4C03B79F87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0060767"/>
              </p:ext>
            </p:extLst>
          </p:nvPr>
        </p:nvGraphicFramePr>
        <p:xfrm>
          <a:off x="846750" y="1649963"/>
          <a:ext cx="7239000" cy="158001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Работа с большими наборами данных</a:t>
                      </a:r>
                      <a:endParaRPr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Работа с большим количеством источников данных (</a:t>
                      </a:r>
                      <a:r>
                        <a:rPr lang="en-US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csv, json, excel, html)</a:t>
                      </a:r>
                      <a:endParaRPr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Масштабируемость под сложность задачи</a:t>
                      </a:r>
                      <a:endParaRPr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72747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Интуитивная понятность (схожесть методов с </a:t>
                      </a:r>
                      <a:r>
                        <a:rPr lang="en-US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SQL)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6709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Библиотека </a:t>
            </a:r>
            <a:r>
              <a:rPr lang="en-US" dirty="0"/>
              <a:t>Pandas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133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9738</TotalTime>
  <Words>647</Words>
  <Application>Microsoft Macintosh PowerPoint</Application>
  <PresentationFormat>On-screen Show (16:9)</PresentationFormat>
  <Paragraphs>156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roboto</vt:lpstr>
      <vt:lpstr>roboto</vt:lpstr>
      <vt:lpstr>Office Theme</vt:lpstr>
      <vt:lpstr>Python для Аналитики Библиотека Pandas</vt:lpstr>
      <vt:lpstr>Проверить, идет ли запись</vt:lpstr>
      <vt:lpstr>Python для аналитики Библиотека Pandas</vt:lpstr>
      <vt:lpstr>Правила вебинара</vt:lpstr>
      <vt:lpstr>Карта курса</vt:lpstr>
      <vt:lpstr>Маршрут вебинара</vt:lpstr>
      <vt:lpstr>Цели вебинара</vt:lpstr>
      <vt:lpstr>Смысл</vt:lpstr>
      <vt:lpstr>Библиотека Pandas</vt:lpstr>
      <vt:lpstr>Series and DataFrame</vt:lpstr>
      <vt:lpstr>Разведочный анализ данных (exploratory data analysis - EDA)</vt:lpstr>
      <vt:lpstr>Методы Pandas</vt:lpstr>
      <vt:lpstr>Вопросы?</vt:lpstr>
      <vt:lpstr>Практика</vt:lpstr>
      <vt:lpstr>Вопросы?</vt:lpstr>
      <vt:lpstr>Список материалов для изучения</vt:lpstr>
      <vt:lpstr>Рефлексия</vt:lpstr>
      <vt:lpstr>Рефлексия</vt:lpstr>
      <vt:lpstr>Заполните, пожалуйста, опрос о занятии по ссылке в чате</vt:lpstr>
      <vt:lpstr>Приходите на следующие вебинары  01.12 – Продвинутый Pandas, работа с временными рядами, оконными методами, вложенными структурами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Копия 1.2 Практическое занятие - Оптимизация кода, parallelization, multiprocessing, ускорение pandas, Modin для Pandas</dc:title>
  <cp:lastModifiedBy>Стурейко Игорь Олегович</cp:lastModifiedBy>
  <cp:revision>95</cp:revision>
  <dcterms:created xsi:type="dcterms:W3CDTF">2023-10-10T14:19:39Z</dcterms:created>
  <dcterms:modified xsi:type="dcterms:W3CDTF">2023-11-29T19:16:57Z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