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  <p:sldMasterId id="2147483692" r:id="rId3"/>
  </p:sldMasterIdLst>
  <p:notesMasterIdLst>
    <p:notesMasterId r:id="rId45"/>
  </p:notesMasterIdLst>
  <p:sldIdLst>
    <p:sldId id="256" r:id="rId4"/>
    <p:sldId id="257" r:id="rId5"/>
    <p:sldId id="29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99" r:id="rId14"/>
    <p:sldId id="308" r:id="rId15"/>
    <p:sldId id="301" r:id="rId16"/>
    <p:sldId id="302" r:id="rId17"/>
    <p:sldId id="303" r:id="rId18"/>
    <p:sldId id="300" r:id="rId19"/>
    <p:sldId id="304" r:id="rId20"/>
    <p:sldId id="305" r:id="rId21"/>
    <p:sldId id="306" r:id="rId22"/>
    <p:sldId id="307" r:id="rId23"/>
    <p:sldId id="317" r:id="rId24"/>
    <p:sldId id="267" r:id="rId25"/>
    <p:sldId id="309" r:id="rId26"/>
    <p:sldId id="310" r:id="rId27"/>
    <p:sldId id="312" r:id="rId28"/>
    <p:sldId id="313" r:id="rId29"/>
    <p:sldId id="311" r:id="rId30"/>
    <p:sldId id="268" r:id="rId31"/>
    <p:sldId id="314" r:id="rId32"/>
    <p:sldId id="316" r:id="rId33"/>
    <p:sldId id="315" r:id="rId34"/>
    <p:sldId id="275" r:id="rId35"/>
    <p:sldId id="276" r:id="rId36"/>
    <p:sldId id="278" r:id="rId37"/>
    <p:sldId id="279" r:id="rId38"/>
    <p:sldId id="280" r:id="rId39"/>
    <p:sldId id="281" r:id="rId40"/>
    <p:sldId id="282" r:id="rId41"/>
    <p:sldId id="288" r:id="rId42"/>
    <p:sldId id="289" r:id="rId43"/>
    <p:sldId id="290" r:id="rId4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6"/>
    </p:embeddedFont>
    <p:embeddedFont>
      <p:font typeface="Roboto" panose="02000000000000000000" pitchFamily="2" charset="0"/>
      <p:regular r:id="rId47"/>
      <p:bold r:id="rId48"/>
      <p:italic r:id="rId49"/>
      <p:boldItalic r:id="rId50"/>
    </p:embeddedFont>
    <p:embeddedFont>
      <p:font typeface="Roboto" panose="02000000000000000000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23574C-9AE7-4070-A081-93A97D88BCA6}">
  <a:tblStyle styleId="{B623574C-9AE7-4070-A081-93A97D88BC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69"/>
    <p:restoredTop sz="94662"/>
  </p:normalViewPr>
  <p:slideViewPr>
    <p:cSldViewPr snapToGrid="0">
      <p:cViewPr varScale="1">
        <p:scale>
          <a:sx n="207" d="100"/>
          <a:sy n="207" d="100"/>
        </p:scale>
        <p:origin x="176" y="224"/>
      </p:cViewPr>
      <p:guideLst>
        <p:guide pos="5533"/>
        <p:guide pos="1002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font" Target="fonts/font3.fntdata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1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152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570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806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2385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352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588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066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8170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7615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544e53ab6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544e53ab6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f95885760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f95885760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f29b9fb2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f29b9fb2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f29b9fb24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f29b9fb24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f6222e6a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df6222e6a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f6222e6a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f6222e6a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8a1909ca3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8a1909ca3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df6222e6a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df6222e6a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04b8b675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04b8b675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eaee39f1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eaee39f1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7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7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1" name="Google Shape;91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9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0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" name="Google Shape;132;p3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5" name="Google Shape;13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41" name="Google Shape;14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4" name="Google Shape;144;p3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3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3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3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1" name="Google Shape;151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3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3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61" name="Google Shape;161;p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4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4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4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4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7" name="Google Shape;127;p3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h1ros.github.io/posts/bayesian-regression-using-pymc3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bcAK_1a72k&amp;t=3s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r-bloggers.com/2021/09/bayesian-regression-analysis-with-rstanar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ru.wikipedia.org/wiki/&#1057;&#1086;&#1087;&#1088;&#1103;&#1078;&#1105;&#1085;&#1085;&#1086;&#1077;_&#1072;&#1087;&#1088;&#1080;&#1086;&#1088;&#1085;&#1086;&#1077;_&#1088;&#1072;&#1089;&#1087;&#1088;&#1077;&#1076;&#1077;&#1083;&#1077;&#1085;&#1080;&#1077;" TargetMode="External"/><Relationship Id="rId5" Type="http://schemas.openxmlformats.org/officeDocument/2006/relationships/hyperlink" Target="https://en.wikipedia.org/wiki/Conjugate_prior" TargetMode="Externa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8.jpg"/><Relationship Id="rId4" Type="http://schemas.openxmlformats.org/officeDocument/2006/relationships/image" Target="../media/image37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bcAK_1a72k&amp;t=3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h1ros.github.io/posts/bayesian-regression-using-pymc3/" TargetMode="External"/><Relationship Id="rId4" Type="http://schemas.openxmlformats.org/officeDocument/2006/relationships/hyperlink" Target="https://ru.wikipedia.org/wiki/&#1057;&#1086;&#1087;&#1088;&#1103;&#1078;&#1105;&#1085;&#1085;&#1086;&#1077;_&#1072;&#1087;&#1088;&#1080;&#1086;&#1088;&#1085;&#1086;&#1077;_&#1088;&#1072;&#1089;&#1087;&#1088;&#1077;&#1076;&#1077;&#1083;&#1077;&#1085;&#1080;&#1077;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90" name="Google Shape;190;p4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ML Advanced</a:t>
            </a:r>
            <a:br>
              <a:rPr lang="ru-RU" dirty="0"/>
            </a:br>
            <a:r>
              <a:rPr lang="ru-RU" sz="3600" dirty="0"/>
              <a:t>Введение в вероятностное моделирование, апостериорные оценки, </a:t>
            </a:r>
            <a:r>
              <a:rPr lang="ru-RU" sz="3600" dirty="0" err="1"/>
              <a:t>сэмплирование</a:t>
            </a:r>
            <a:endParaRPr lang="ru-RU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Введение в Байесовский подход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C539-B511-C24B-9650-77186C30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Детерминистический и вероятностный подход</a:t>
            </a:r>
            <a:endParaRPr lang="en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F272AB-6415-5041-9209-261763DCAA78}"/>
              </a:ext>
            </a:extLst>
          </p:cNvPr>
          <p:cNvSpPr txBox="1"/>
          <p:nvPr/>
        </p:nvSpPr>
        <p:spPr>
          <a:xfrm>
            <a:off x="503875" y="4730356"/>
            <a:ext cx="37997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hlinkClick r:id="rId2"/>
              </a:rPr>
              <a:t>https://h1ros.github.io/posts/bayesian-regression-using-pymc3/</a:t>
            </a:r>
            <a:r>
              <a:rPr lang="en-GB" sz="1000" dirty="0"/>
              <a:t> </a:t>
            </a:r>
            <a:endParaRPr lang="en-RU" sz="1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0724C6-1426-E046-80B3-0A207AB29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325" y="1390126"/>
            <a:ext cx="4560000" cy="342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2E86EE-C2D4-0249-98C4-439FBCA00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324" y="1390126"/>
            <a:ext cx="4560000" cy="3420000"/>
          </a:xfrm>
          <a:prstGeom prst="rect">
            <a:avLst/>
          </a:prstGeom>
        </p:spPr>
      </p:pic>
      <p:sp>
        <p:nvSpPr>
          <p:cNvPr id="11" name="Triangle 10">
            <a:extLst>
              <a:ext uri="{FF2B5EF4-FFF2-40B4-BE49-F238E27FC236}">
                <a16:creationId xmlns:a16="http://schemas.microsoft.com/office/drawing/2014/main" id="{97ED6184-1F32-844A-A7DD-06A26E3F6369}"/>
              </a:ext>
            </a:extLst>
          </p:cNvPr>
          <p:cNvSpPr/>
          <p:nvPr/>
        </p:nvSpPr>
        <p:spPr>
          <a:xfrm rot="5400000">
            <a:off x="3522525" y="3004450"/>
            <a:ext cx="2133600" cy="3792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8307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C539-B511-C24B-9650-77186C30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Случайные события</a:t>
            </a:r>
            <a:endParaRPr lang="en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386D1-C85A-B84B-80DF-0572B61B13B9}"/>
              </a:ext>
            </a:extLst>
          </p:cNvPr>
          <p:cNvSpPr txBox="1"/>
          <p:nvPr/>
        </p:nvSpPr>
        <p:spPr>
          <a:xfrm>
            <a:off x="311150" y="2330450"/>
            <a:ext cx="83671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SFRM1095"/>
              </a:rPr>
              <a:t>вероятность </a:t>
            </a:r>
            <a:r>
              <a:rPr lang="en-GB" sz="1800" dirty="0">
                <a:effectLst/>
                <a:latin typeface="CMMI10"/>
              </a:rPr>
              <a:t>P</a:t>
            </a:r>
            <a:r>
              <a:rPr lang="en-GB" sz="1800" dirty="0">
                <a:effectLst/>
                <a:latin typeface="CMR10"/>
              </a:rPr>
              <a:t>(</a:t>
            </a:r>
            <a:r>
              <a:rPr lang="en-GB" sz="1800" dirty="0">
                <a:effectLst/>
                <a:latin typeface="CMMI10"/>
              </a:rPr>
              <a:t>A</a:t>
            </a:r>
            <a:r>
              <a:rPr lang="en-GB" sz="1800" dirty="0">
                <a:effectLst/>
                <a:latin typeface="CMR10"/>
              </a:rPr>
              <a:t>) </a:t>
            </a:r>
            <a:r>
              <a:rPr lang="ru-RU" sz="1800" dirty="0">
                <a:effectLst/>
                <a:latin typeface="SFRM1095"/>
              </a:rPr>
              <a:t>примерно равна доле случаев среди всех повторений эксперимента, когда произошло событие </a:t>
            </a:r>
            <a:r>
              <a:rPr lang="en-GB" sz="1800" dirty="0">
                <a:effectLst/>
                <a:latin typeface="CMMI10"/>
              </a:rPr>
              <a:t>A</a:t>
            </a:r>
            <a:r>
              <a:rPr lang="en-GB" sz="1800" dirty="0">
                <a:effectLst/>
                <a:latin typeface="SFRM1095"/>
              </a:rPr>
              <a:t>; </a:t>
            </a:r>
            <a:endParaRPr lang="en-GB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SFRM1095"/>
              </a:rPr>
              <a:t>вероятность </a:t>
            </a:r>
            <a:r>
              <a:rPr lang="en-GB" sz="1800" dirty="0">
                <a:effectLst/>
                <a:latin typeface="CMMI10"/>
              </a:rPr>
              <a:t>P </a:t>
            </a:r>
            <a:r>
              <a:rPr lang="en-GB" sz="1800" dirty="0">
                <a:effectLst/>
                <a:latin typeface="CMR10"/>
              </a:rPr>
              <a:t>(</a:t>
            </a:r>
            <a:r>
              <a:rPr lang="en-GB" sz="1800" dirty="0">
                <a:effectLst/>
                <a:latin typeface="CMMI10"/>
              </a:rPr>
              <a:t>A</a:t>
            </a:r>
            <a:r>
              <a:rPr lang="en-GB" sz="1800" dirty="0">
                <a:effectLst/>
                <a:latin typeface="CMSY10"/>
              </a:rPr>
              <a:t>∩</a:t>
            </a:r>
            <a:r>
              <a:rPr lang="en-GB" sz="1800" dirty="0">
                <a:effectLst/>
                <a:latin typeface="CMMI10"/>
              </a:rPr>
              <a:t>B</a:t>
            </a:r>
            <a:r>
              <a:rPr lang="en-GB" sz="1800" dirty="0">
                <a:effectLst/>
                <a:latin typeface="CMR10"/>
              </a:rPr>
              <a:t>) </a:t>
            </a:r>
            <a:r>
              <a:rPr lang="ru-RU" sz="1800" dirty="0">
                <a:effectLst/>
                <a:latin typeface="SFRM1095"/>
              </a:rPr>
              <a:t>примерно равна доле случаев среди всех повторений эксперимента, когда вместе произошли </a:t>
            </a:r>
            <a:r>
              <a:rPr lang="en-GB" sz="1800" dirty="0">
                <a:effectLst/>
                <a:latin typeface="CMMI10"/>
              </a:rPr>
              <a:t>A </a:t>
            </a:r>
            <a:r>
              <a:rPr lang="ru-RU" sz="1800" dirty="0">
                <a:effectLst/>
                <a:latin typeface="SFRM1095"/>
              </a:rPr>
              <a:t>и </a:t>
            </a:r>
            <a:r>
              <a:rPr lang="en-GB" sz="1800" dirty="0">
                <a:effectLst/>
                <a:latin typeface="CMMI10"/>
              </a:rPr>
              <a:t>B</a:t>
            </a:r>
            <a:r>
              <a:rPr lang="en-GB" sz="1800" dirty="0">
                <a:effectLst/>
                <a:latin typeface="SFRM1095"/>
              </a:rPr>
              <a:t>; </a:t>
            </a:r>
            <a:endParaRPr lang="en-GB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SFRM1095"/>
              </a:rPr>
              <a:t>вероятность </a:t>
            </a:r>
            <a:r>
              <a:rPr lang="en-GB" sz="1800" dirty="0">
                <a:effectLst/>
                <a:latin typeface="CMMI10"/>
              </a:rPr>
              <a:t>P </a:t>
            </a:r>
            <a:r>
              <a:rPr lang="en-GB" sz="1800" dirty="0">
                <a:effectLst/>
                <a:latin typeface="CMR10"/>
              </a:rPr>
              <a:t>(</a:t>
            </a:r>
            <a:r>
              <a:rPr lang="en-GB" sz="1800" dirty="0">
                <a:effectLst/>
                <a:latin typeface="CMMI10"/>
              </a:rPr>
              <a:t>A </a:t>
            </a:r>
            <a:r>
              <a:rPr lang="en-GB" sz="1800" dirty="0">
                <a:effectLst/>
                <a:latin typeface="CMSY10"/>
              </a:rPr>
              <a:t>| </a:t>
            </a:r>
            <a:r>
              <a:rPr lang="en-GB" sz="1800" dirty="0">
                <a:effectLst/>
                <a:latin typeface="CMMI10"/>
              </a:rPr>
              <a:t>B</a:t>
            </a:r>
            <a:r>
              <a:rPr lang="en-GB" sz="1800" dirty="0">
                <a:effectLst/>
                <a:latin typeface="CMR10"/>
              </a:rPr>
              <a:t>) </a:t>
            </a:r>
            <a:r>
              <a:rPr lang="ru-RU" sz="1800" dirty="0">
                <a:effectLst/>
                <a:latin typeface="SFRM1095"/>
              </a:rPr>
              <a:t>примерно равна доле случаев, когда про- изошло событие </a:t>
            </a:r>
            <a:r>
              <a:rPr lang="en-GB" sz="1800" dirty="0">
                <a:effectLst/>
                <a:latin typeface="CMMI10"/>
              </a:rPr>
              <a:t>A</a:t>
            </a:r>
            <a:r>
              <a:rPr lang="en-GB" sz="1800" dirty="0">
                <a:effectLst/>
                <a:latin typeface="SFRM1095"/>
              </a:rPr>
              <a:t>, </a:t>
            </a:r>
            <a:r>
              <a:rPr lang="ru-RU" sz="1800" dirty="0">
                <a:effectLst/>
                <a:latin typeface="SFRM1095"/>
              </a:rPr>
              <a:t>среди тех случаев, когда произошло событие </a:t>
            </a:r>
            <a:r>
              <a:rPr lang="en-GB" sz="1800" dirty="0">
                <a:effectLst/>
                <a:latin typeface="CMMI10"/>
              </a:rPr>
              <a:t>B </a:t>
            </a:r>
            <a:r>
              <a:rPr lang="en-GB" sz="1800" dirty="0">
                <a:effectLst/>
                <a:latin typeface="SFRM1095"/>
              </a:rPr>
              <a:t>(</a:t>
            </a:r>
            <a:r>
              <a:rPr lang="ru-RU" sz="1800" dirty="0">
                <a:effectLst/>
                <a:latin typeface="SFRM1095"/>
              </a:rPr>
              <a:t>или, что в данном случае эквивалентно, доля случаев, когда вместе произошли </a:t>
            </a:r>
            <a:r>
              <a:rPr lang="en-GB" sz="1800" dirty="0">
                <a:effectLst/>
                <a:latin typeface="CMMI10"/>
              </a:rPr>
              <a:t>A </a:t>
            </a:r>
            <a:r>
              <a:rPr lang="ru-RU" sz="1800" dirty="0">
                <a:effectLst/>
                <a:latin typeface="SFRM1095"/>
              </a:rPr>
              <a:t>и </a:t>
            </a:r>
            <a:r>
              <a:rPr lang="en-GB" sz="1800" dirty="0">
                <a:effectLst/>
                <a:latin typeface="CMMI10"/>
              </a:rPr>
              <a:t>B</a:t>
            </a:r>
            <a:r>
              <a:rPr lang="en-GB" sz="1800" dirty="0">
                <a:effectLst/>
                <a:latin typeface="SFRM1095"/>
              </a:rPr>
              <a:t>, </a:t>
            </a:r>
            <a:r>
              <a:rPr lang="ru-RU" sz="1800" dirty="0">
                <a:effectLst/>
                <a:latin typeface="SFRM1095"/>
              </a:rPr>
              <a:t>среди тех случаев, когда произошло </a:t>
            </a:r>
            <a:r>
              <a:rPr lang="en-GB" sz="1800" dirty="0">
                <a:effectLst/>
                <a:latin typeface="CMMI10"/>
              </a:rPr>
              <a:t>B</a:t>
            </a:r>
            <a:r>
              <a:rPr lang="en-GB" sz="1800" dirty="0">
                <a:effectLst/>
                <a:latin typeface="SFRM1095"/>
              </a:rPr>
              <a:t>). 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FE1CC-06C3-EB4B-82B3-231FFB2CB3E4}"/>
              </a:ext>
            </a:extLst>
          </p:cNvPr>
          <p:cNvSpPr txBox="1"/>
          <p:nvPr/>
        </p:nvSpPr>
        <p:spPr>
          <a:xfrm>
            <a:off x="500550" y="1047750"/>
            <a:ext cx="8520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SFRM1095"/>
              </a:rPr>
              <a:t>следует различать, о какой̆ вероятности идет речь – о безусловной̆ вероятности </a:t>
            </a:r>
            <a:r>
              <a:rPr lang="en-GB" sz="1800" dirty="0">
                <a:effectLst/>
                <a:latin typeface="CMMI10"/>
              </a:rPr>
              <a:t>P</a:t>
            </a:r>
            <a:r>
              <a:rPr lang="en-GB" sz="1800" dirty="0">
                <a:effectLst/>
                <a:latin typeface="CMR10"/>
              </a:rPr>
              <a:t>(</a:t>
            </a:r>
            <a:r>
              <a:rPr lang="en-GB" sz="1800" dirty="0">
                <a:effectLst/>
                <a:latin typeface="CMMI10"/>
              </a:rPr>
              <a:t>A</a:t>
            </a:r>
            <a:r>
              <a:rPr lang="en-GB" sz="1800" dirty="0">
                <a:effectLst/>
                <a:latin typeface="CMR10"/>
              </a:rPr>
              <a:t>) </a:t>
            </a:r>
            <a:r>
              <a:rPr lang="ru-RU" sz="1800" dirty="0">
                <a:effectLst/>
                <a:latin typeface="SFRM1095"/>
              </a:rPr>
              <a:t>события </a:t>
            </a:r>
            <a:r>
              <a:rPr lang="en-GB" sz="1800" dirty="0">
                <a:effectLst/>
                <a:latin typeface="CMMI10"/>
              </a:rPr>
              <a:t>A</a:t>
            </a:r>
            <a:r>
              <a:rPr lang="en-GB" sz="1800" dirty="0">
                <a:effectLst/>
                <a:latin typeface="SFRM1095"/>
              </a:rPr>
              <a:t>, </a:t>
            </a:r>
            <a:r>
              <a:rPr lang="ru-RU" sz="1800" dirty="0">
                <a:effectLst/>
                <a:latin typeface="SFRM1095"/>
              </a:rPr>
              <a:t>о вероятности </a:t>
            </a:r>
            <a:r>
              <a:rPr lang="en-GB" sz="1800" dirty="0">
                <a:effectLst/>
                <a:latin typeface="CMMI10"/>
              </a:rPr>
              <a:t>P</a:t>
            </a:r>
            <a:r>
              <a:rPr lang="en-GB" sz="1800" dirty="0">
                <a:effectLst/>
                <a:latin typeface="CMR10"/>
              </a:rPr>
              <a:t>(</a:t>
            </a:r>
            <a:r>
              <a:rPr lang="en-GB" sz="1800" dirty="0">
                <a:effectLst/>
                <a:latin typeface="CMMI10"/>
              </a:rPr>
              <a:t>A</a:t>
            </a:r>
            <a:r>
              <a:rPr lang="en-GB" sz="1800" dirty="0">
                <a:effectLst/>
                <a:latin typeface="CMSY10"/>
              </a:rPr>
              <a:t>∩</a:t>
            </a:r>
            <a:r>
              <a:rPr lang="en-GB" sz="1800" dirty="0">
                <a:effectLst/>
                <a:latin typeface="CMMI10"/>
              </a:rPr>
              <a:t>B</a:t>
            </a:r>
            <a:r>
              <a:rPr lang="en-GB" sz="1800" dirty="0">
                <a:effectLst/>
                <a:latin typeface="CMR10"/>
              </a:rPr>
              <a:t>) </a:t>
            </a:r>
            <a:r>
              <a:rPr lang="ru-RU" sz="1800" dirty="0">
                <a:effectLst/>
                <a:latin typeface="SFRM1095"/>
              </a:rPr>
              <a:t>совместного наступления </a:t>
            </a:r>
            <a:r>
              <a:rPr lang="en-GB" sz="1800" dirty="0">
                <a:effectLst/>
                <a:latin typeface="CMMI10"/>
              </a:rPr>
              <a:t>A </a:t>
            </a:r>
            <a:r>
              <a:rPr lang="ru-RU" sz="1800" dirty="0">
                <a:effectLst/>
                <a:latin typeface="SFRM1095"/>
              </a:rPr>
              <a:t>и </a:t>
            </a:r>
            <a:r>
              <a:rPr lang="en-GB" sz="1800" dirty="0">
                <a:effectLst/>
                <a:latin typeface="CMMI10"/>
              </a:rPr>
              <a:t>B </a:t>
            </a:r>
            <a:r>
              <a:rPr lang="ru-RU" sz="1800" dirty="0">
                <a:effectLst/>
                <a:latin typeface="SFRM1095"/>
              </a:rPr>
              <a:t>или о вероятности </a:t>
            </a:r>
            <a:r>
              <a:rPr lang="en-GB" sz="1800" dirty="0">
                <a:effectLst/>
                <a:latin typeface="CMMI10"/>
              </a:rPr>
              <a:t>P</a:t>
            </a:r>
            <a:r>
              <a:rPr lang="en-GB" sz="1800" dirty="0">
                <a:effectLst/>
                <a:latin typeface="CMR10"/>
              </a:rPr>
              <a:t>(</a:t>
            </a:r>
            <a:r>
              <a:rPr lang="en-GB" sz="1800" dirty="0">
                <a:effectLst/>
                <a:latin typeface="CMMI10"/>
              </a:rPr>
              <a:t>A</a:t>
            </a:r>
            <a:r>
              <a:rPr lang="en-GB" sz="1800" dirty="0">
                <a:effectLst/>
                <a:latin typeface="CMSY10"/>
              </a:rPr>
              <a:t>|</a:t>
            </a:r>
            <a:r>
              <a:rPr lang="en-GB" sz="1800" dirty="0">
                <a:effectLst/>
                <a:latin typeface="CMMI10"/>
              </a:rPr>
              <a:t>B</a:t>
            </a:r>
            <a:r>
              <a:rPr lang="en-GB" sz="1800" dirty="0">
                <a:effectLst/>
                <a:latin typeface="CMR10"/>
              </a:rPr>
              <a:t>) </a:t>
            </a:r>
            <a:r>
              <a:rPr lang="ru-RU" sz="1800" dirty="0">
                <a:effectLst/>
                <a:latin typeface="SFRM1095"/>
              </a:rPr>
              <a:t>события </a:t>
            </a:r>
            <a:r>
              <a:rPr lang="en-GB" sz="1800" dirty="0">
                <a:effectLst/>
                <a:latin typeface="CMMI10"/>
              </a:rPr>
              <a:t>A </a:t>
            </a:r>
            <a:r>
              <a:rPr lang="ru-RU" sz="1800" dirty="0">
                <a:effectLst/>
                <a:latin typeface="SFRM1095"/>
              </a:rPr>
              <a:t>при условии, что произошло </a:t>
            </a:r>
            <a:r>
              <a:rPr lang="en-GB" sz="1800" dirty="0">
                <a:effectLst/>
                <a:latin typeface="CMMI10"/>
              </a:rPr>
              <a:t>B</a:t>
            </a:r>
            <a:r>
              <a:rPr lang="en-GB" sz="1800" dirty="0">
                <a:effectLst/>
                <a:latin typeface="SFRM1095"/>
              </a:rPr>
              <a:t>. </a:t>
            </a:r>
            <a:endParaRPr lang="en-GB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784648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C539-B511-C24B-9650-77186C30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Байеса</a:t>
            </a:r>
            <a:endParaRPr lang="en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386D1-C85A-B84B-80DF-0572B61B13B9}"/>
              </a:ext>
            </a:extLst>
          </p:cNvPr>
          <p:cNvSpPr txBox="1"/>
          <p:nvPr/>
        </p:nvSpPr>
        <p:spPr>
          <a:xfrm>
            <a:off x="654050" y="1327150"/>
            <a:ext cx="76562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Что выражает каждая буква в уравнении Байеса и уметь подставить в нее значения.</a:t>
            </a:r>
          </a:p>
          <a:p>
            <a:pPr marL="342900" indent="-342900">
              <a:buAutoNum type="arabicPeriod"/>
            </a:pPr>
            <a:r>
              <a:rPr lang="ru-RU" dirty="0"/>
              <a:t>Понять откуда взялась эта формула.</a:t>
            </a:r>
          </a:p>
          <a:p>
            <a:pPr marL="342900" indent="-342900">
              <a:buAutoNum type="arabicPeriod"/>
            </a:pPr>
            <a:r>
              <a:rPr lang="ru-RU" dirty="0"/>
              <a:t>Когда ее применять.</a:t>
            </a:r>
            <a:endParaRPr lang="en-R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E86C60-5C0B-B645-A142-0BFA48753F06}"/>
              </a:ext>
            </a:extLst>
          </p:cNvPr>
          <p:cNvCxnSpPr/>
          <p:nvPr/>
        </p:nvCxnSpPr>
        <p:spPr>
          <a:xfrm flipV="1">
            <a:off x="419100" y="1426624"/>
            <a:ext cx="0" cy="54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BC2252-C7D5-BC46-A00A-DEC24334822A}"/>
                  </a:ext>
                </a:extLst>
              </p:cNvPr>
              <p:cNvSpPr txBox="1"/>
              <p:nvPr/>
            </p:nvSpPr>
            <p:spPr>
              <a:xfrm>
                <a:off x="2698744" y="2621376"/>
                <a:ext cx="3566874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RU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BC2252-C7D5-BC46-A00A-DEC243348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744" y="2621376"/>
                <a:ext cx="3566874" cy="912622"/>
              </a:xfrm>
              <a:prstGeom prst="rect">
                <a:avLst/>
              </a:prstGeom>
              <a:blipFill>
                <a:blip r:embed="rId2"/>
                <a:stretch>
                  <a:fillRect l="-1773" t="-2740" r="-2837" b="-15068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097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C539-B511-C24B-9650-77186C30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Байеса</a:t>
            </a:r>
            <a:endParaRPr lang="en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AB5DD8-FCB0-814D-9C12-793CF479451D}"/>
              </a:ext>
            </a:extLst>
          </p:cNvPr>
          <p:cNvSpPr txBox="1"/>
          <p:nvPr/>
        </p:nvSpPr>
        <p:spPr>
          <a:xfrm>
            <a:off x="4946651" y="774700"/>
            <a:ext cx="41973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Есть парень Том, он очень тихий и застенчивый.</a:t>
            </a:r>
            <a:r>
              <a:rPr lang="en-US" dirty="0"/>
              <a:t> </a:t>
            </a:r>
            <a:r>
              <a:rPr lang="ru-RU" dirty="0"/>
              <a:t>Он готов помочь людям, но мало контактирует с внешним миром. Он ценит порядок и уделяет много внимания мелочам.</a:t>
            </a:r>
          </a:p>
          <a:p>
            <a:r>
              <a:rPr lang="en-US" dirty="0"/>
              <a:t> </a:t>
            </a:r>
            <a:endParaRPr lang="ru-RU" dirty="0"/>
          </a:p>
          <a:p>
            <a:r>
              <a:rPr lang="ru-RU" dirty="0"/>
              <a:t>Чем по вашему мнению занимается Том? </a:t>
            </a:r>
          </a:p>
          <a:p>
            <a:r>
              <a:rPr lang="ru-RU" dirty="0"/>
              <a:t>Он библиотекарь или он фермер? </a:t>
            </a:r>
          </a:p>
          <a:p>
            <a:endParaRPr lang="ru-RU" dirty="0"/>
          </a:p>
          <a:p>
            <a:r>
              <a:rPr lang="ru-RU" sz="1050" dirty="0"/>
              <a:t>(Данный пример взят из работы психологов Даниэля </a:t>
            </a:r>
            <a:r>
              <a:rPr lang="ru-RU" sz="1050" dirty="0" err="1"/>
              <a:t>Канемана</a:t>
            </a:r>
            <a:r>
              <a:rPr lang="ru-RU" sz="1050" dirty="0"/>
              <a:t> и </a:t>
            </a:r>
            <a:r>
              <a:rPr lang="ru-RU" sz="1050" dirty="0" err="1"/>
              <a:t>Амоса</a:t>
            </a:r>
            <a:r>
              <a:rPr lang="ru-RU" sz="1050" dirty="0"/>
              <a:t> </a:t>
            </a:r>
            <a:r>
              <a:rPr lang="ru-RU" sz="1050" dirty="0" err="1"/>
              <a:t>Тверски</a:t>
            </a:r>
            <a:r>
              <a:rPr lang="ru-RU" sz="1050" dirty="0"/>
              <a:t>.</a:t>
            </a:r>
          </a:p>
          <a:p>
            <a:r>
              <a:rPr lang="ru-RU" sz="1050" dirty="0"/>
              <a:t>Подробнее с их идеями можно познакомится в книга «Думай медленно – решай быстро». )</a:t>
            </a:r>
            <a:endParaRPr lang="en-RU" sz="1050" dirty="0"/>
          </a:p>
        </p:txBody>
      </p:sp>
    </p:spTree>
    <p:extLst>
      <p:ext uri="{BB962C8B-B14F-4D97-AF65-F5344CB8AC3E}">
        <p14:creationId xmlns:p14="http://schemas.microsoft.com/office/powerpoint/2010/main" val="987791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C539-B511-C24B-9650-77186C30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Байеса</a:t>
            </a:r>
            <a:endParaRPr lang="en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AB5DD8-FCB0-814D-9C12-793CF479451D}"/>
              </a:ext>
            </a:extLst>
          </p:cNvPr>
          <p:cNvSpPr txBox="1"/>
          <p:nvPr/>
        </p:nvSpPr>
        <p:spPr>
          <a:xfrm>
            <a:off x="4946651" y="774700"/>
            <a:ext cx="41973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Есть парень Том, он очень тихий и застенчивый.</a:t>
            </a:r>
            <a:r>
              <a:rPr lang="en-US" dirty="0"/>
              <a:t> </a:t>
            </a:r>
            <a:r>
              <a:rPr lang="ru-RU" dirty="0"/>
              <a:t>Он готов помочь людям, но мало контактирует с внешним миром. Он ценит порядок и уделяет много внимания мелочам.</a:t>
            </a:r>
          </a:p>
          <a:p>
            <a:r>
              <a:rPr lang="en-US" dirty="0"/>
              <a:t> </a:t>
            </a:r>
            <a:endParaRPr lang="ru-RU" dirty="0"/>
          </a:p>
          <a:p>
            <a:r>
              <a:rPr lang="ru-RU" dirty="0"/>
              <a:t>Чем по вашему мнению занимается Том? </a:t>
            </a:r>
          </a:p>
          <a:p>
            <a:r>
              <a:rPr lang="ru-RU" dirty="0"/>
              <a:t>Он библиотекарь или он фермер? </a:t>
            </a:r>
          </a:p>
          <a:p>
            <a:endParaRPr lang="ru-RU" dirty="0"/>
          </a:p>
          <a:p>
            <a:r>
              <a:rPr lang="ru-RU" sz="1050" dirty="0"/>
              <a:t>(Данный пример взят из работы психологов Даниэля </a:t>
            </a:r>
            <a:r>
              <a:rPr lang="ru-RU" sz="1050" dirty="0" err="1"/>
              <a:t>Канемана</a:t>
            </a:r>
            <a:r>
              <a:rPr lang="ru-RU" sz="1050" dirty="0"/>
              <a:t> и </a:t>
            </a:r>
            <a:r>
              <a:rPr lang="ru-RU" sz="1050" dirty="0" err="1"/>
              <a:t>Амоса</a:t>
            </a:r>
            <a:r>
              <a:rPr lang="ru-RU" sz="1050" dirty="0"/>
              <a:t> </a:t>
            </a:r>
            <a:r>
              <a:rPr lang="ru-RU" sz="1050" dirty="0" err="1"/>
              <a:t>Тверски</a:t>
            </a:r>
            <a:r>
              <a:rPr lang="ru-RU" sz="1050" dirty="0"/>
              <a:t>.</a:t>
            </a:r>
          </a:p>
          <a:p>
            <a:r>
              <a:rPr lang="ru-RU" sz="1050" dirty="0"/>
              <a:t>Подробнее с их идеями можно познакомится в книга «Думай медленно – решай быстро». )</a:t>
            </a:r>
            <a:endParaRPr lang="en-RU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FE2C3-F2BD-F844-82A1-362BB1029F71}"/>
              </a:ext>
            </a:extLst>
          </p:cNvPr>
          <p:cNvSpPr txBox="1"/>
          <p:nvPr/>
        </p:nvSpPr>
        <p:spPr>
          <a:xfrm>
            <a:off x="230876" y="1212850"/>
            <a:ext cx="45929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Большинство людей ответит, что он «библиотекарь» и это не верно.</a:t>
            </a:r>
          </a:p>
          <a:p>
            <a:endParaRPr lang="ru-RU" dirty="0"/>
          </a:p>
          <a:p>
            <a:r>
              <a:rPr lang="ru-RU" dirty="0"/>
              <a:t>Не потому что вы неправильно представляете себе библиотекаря и фермера.</a:t>
            </a:r>
          </a:p>
          <a:p>
            <a:endParaRPr lang="ru-RU" dirty="0"/>
          </a:p>
          <a:p>
            <a:r>
              <a:rPr lang="ru-RU" dirty="0"/>
              <a:t>А потому что реальное соотношение библиотекарей к фермерам как минимум 1:20 </a:t>
            </a:r>
            <a:r>
              <a:rPr lang="ru-RU" sz="1050" dirty="0"/>
              <a:t>(по данным статистики занятости в США на 2003 г)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712243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C539-B511-C24B-9650-77186C30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Байеса</a:t>
            </a:r>
            <a:endParaRPr lang="en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AB5DD8-FCB0-814D-9C12-793CF479451D}"/>
              </a:ext>
            </a:extLst>
          </p:cNvPr>
          <p:cNvSpPr txBox="1"/>
          <p:nvPr/>
        </p:nvSpPr>
        <p:spPr>
          <a:xfrm>
            <a:off x="4946651" y="774700"/>
            <a:ext cx="41973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Возьмём выборку выборку фермеров и библиотекарей.</a:t>
            </a:r>
          </a:p>
          <a:p>
            <a:endParaRPr lang="ru-RU" dirty="0"/>
          </a:p>
          <a:p>
            <a:r>
              <a:rPr lang="ru-RU" dirty="0"/>
              <a:t>Пусть под заданные критерии подходят 40% библиотекарей и 10% фермеров.</a:t>
            </a:r>
          </a:p>
          <a:p>
            <a:endParaRPr lang="ru-RU" dirty="0"/>
          </a:p>
          <a:p>
            <a:r>
              <a:rPr lang="ru-RU" dirty="0"/>
              <a:t>НО фермеры просто за счет того что их больше легко перебьют это соотношение. </a:t>
            </a:r>
          </a:p>
          <a:p>
            <a:endParaRPr lang="ru-RU" dirty="0"/>
          </a:p>
          <a:p>
            <a:r>
              <a:rPr lang="ru-RU" dirty="0"/>
              <a:t>Под выбранный критерий попадают 4 библиотекаря и 20 фермеров.</a:t>
            </a:r>
          </a:p>
          <a:p>
            <a:endParaRPr lang="ru-RU" dirty="0"/>
          </a:p>
          <a:p>
            <a:r>
              <a:rPr lang="ru-RU" dirty="0"/>
              <a:t>Тогда итоговая вероятность того что наш Том библиотекарь: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220F0C-3E0F-EE46-B61A-EC5C4535C41C}"/>
                  </a:ext>
                </a:extLst>
              </p:cNvPr>
              <p:cNvSpPr txBox="1"/>
              <p:nvPr/>
            </p:nvSpPr>
            <p:spPr>
              <a:xfrm>
                <a:off x="5102225" y="4038600"/>
                <a:ext cx="3552576" cy="407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𝐿𝑖𝑏𝑟𝑎𝑟𝑖𝑎𝑛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𝑑𝑒𝑠𝑐𝑟𝑖𝑝𝑡𝑖𝑜𝑛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4+20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16.7%</m:t>
                      </m:r>
                    </m:oMath>
                  </m:oMathPara>
                </a14:m>
                <a:endParaRPr lang="en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220F0C-3E0F-EE46-B61A-EC5C4535C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225" y="4038600"/>
                <a:ext cx="3552576" cy="407547"/>
              </a:xfrm>
              <a:prstGeom prst="rect">
                <a:avLst/>
              </a:prstGeom>
              <a:blipFill>
                <a:blip r:embed="rId2"/>
                <a:stretch>
                  <a:fillRect l="-356" t="-6250" r="-712" b="-15625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6A1BDC0-AA22-C647-9E68-E8A338943BC2}"/>
              </a:ext>
            </a:extLst>
          </p:cNvPr>
          <p:cNvSpPr/>
          <p:nvPr/>
        </p:nvSpPr>
        <p:spPr>
          <a:xfrm>
            <a:off x="939800" y="1076543"/>
            <a:ext cx="234950" cy="28067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3CC35F-7D69-1B4D-80ED-66040E753AA1}"/>
              </a:ext>
            </a:extLst>
          </p:cNvPr>
          <p:cNvSpPr/>
          <p:nvPr/>
        </p:nvSpPr>
        <p:spPr>
          <a:xfrm>
            <a:off x="1174750" y="1076543"/>
            <a:ext cx="2425700" cy="2806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8FADDDA0-110C-D44C-AA0D-6DABDD61B95E}"/>
              </a:ext>
            </a:extLst>
          </p:cNvPr>
          <p:cNvSpPr/>
          <p:nvPr/>
        </p:nvSpPr>
        <p:spPr>
          <a:xfrm>
            <a:off x="736177" y="2829143"/>
            <a:ext cx="155448" cy="1054100"/>
          </a:xfrm>
          <a:prstGeom prst="leftBrace">
            <a:avLst>
              <a:gd name="adj1" fmla="val 8333"/>
              <a:gd name="adj2" fmla="val 506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EDF0C1-BE62-DA48-A2FB-254A9915AEBC}"/>
              </a:ext>
            </a:extLst>
          </p:cNvPr>
          <p:cNvSpPr txBox="1"/>
          <p:nvPr/>
        </p:nvSpPr>
        <p:spPr>
          <a:xfrm>
            <a:off x="228680" y="32023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40%</a:t>
            </a:r>
            <a:endParaRPr lang="en-RU" dirty="0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9AD0EB50-8C00-3E40-8996-D521A6468273}"/>
              </a:ext>
            </a:extLst>
          </p:cNvPr>
          <p:cNvSpPr/>
          <p:nvPr/>
        </p:nvSpPr>
        <p:spPr>
          <a:xfrm flipH="1">
            <a:off x="3600450" y="3648293"/>
            <a:ext cx="155448" cy="234950"/>
          </a:xfrm>
          <a:prstGeom prst="leftBrace">
            <a:avLst>
              <a:gd name="adj1" fmla="val 8333"/>
              <a:gd name="adj2" fmla="val 506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851F90-1ACA-EB43-8E2E-D72282610E14}"/>
              </a:ext>
            </a:extLst>
          </p:cNvPr>
          <p:cNvSpPr txBox="1"/>
          <p:nvPr/>
        </p:nvSpPr>
        <p:spPr>
          <a:xfrm>
            <a:off x="3678174" y="361187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10%</a:t>
            </a:r>
            <a:endParaRPr lang="en-R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0C1027-7F9A-CD48-9BB6-907CA64B5D31}"/>
              </a:ext>
            </a:extLst>
          </p:cNvPr>
          <p:cNvSpPr/>
          <p:nvPr/>
        </p:nvSpPr>
        <p:spPr>
          <a:xfrm>
            <a:off x="939800" y="2829143"/>
            <a:ext cx="234950" cy="10541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9FEEF7-F8AF-EB42-B39E-DB359C49F1B9}"/>
              </a:ext>
            </a:extLst>
          </p:cNvPr>
          <p:cNvSpPr/>
          <p:nvPr/>
        </p:nvSpPr>
        <p:spPr>
          <a:xfrm>
            <a:off x="1174750" y="3648293"/>
            <a:ext cx="2425700" cy="2349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91218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C539-B511-C24B-9650-77186C30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Байеса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3F865F-3056-3540-83B8-DB7B2EC8D417}"/>
              </a:ext>
            </a:extLst>
          </p:cNvPr>
          <p:cNvSpPr txBox="1"/>
          <p:nvPr/>
        </p:nvSpPr>
        <p:spPr>
          <a:xfrm>
            <a:off x="755650" y="1295400"/>
            <a:ext cx="7290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Новые данные не формируют выводу с «0», они лишь уточняют имеющиеся данные.</a:t>
            </a:r>
            <a:endParaRPr lang="en-RU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9A202FC-021B-0442-85F7-97CC81C75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108772"/>
              </p:ext>
            </p:extLst>
          </p:nvPr>
        </p:nvGraphicFramePr>
        <p:xfrm>
          <a:off x="1187450" y="1714500"/>
          <a:ext cx="6096006" cy="370840"/>
        </p:xfrm>
        <a:graphic>
          <a:graphicData uri="http://schemas.openxmlformats.org/drawingml/2006/table">
            <a:tbl>
              <a:tblPr firstRow="1" bandRow="1">
                <a:tableStyleId>{B623574C-9AE7-4070-A081-93A97D88BCA6}</a:tableStyleId>
              </a:tblPr>
              <a:tblGrid>
                <a:gridCol w="290286">
                  <a:extLst>
                    <a:ext uri="{9D8B030D-6E8A-4147-A177-3AD203B41FA5}">
                      <a16:colId xmlns:a16="http://schemas.microsoft.com/office/drawing/2014/main" val="3695493370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1218070473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1283583766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3978485497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466284557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3165081003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4288150335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2264810790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2120666820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3189219975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2608812363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648099404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491921607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3188011583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2008071798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3280453671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763217932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1448839803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4028415580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530564998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3598440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8500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D5517B81-4FF7-1242-BEDA-4A45295B6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410230"/>
              </p:ext>
            </p:extLst>
          </p:nvPr>
        </p:nvGraphicFramePr>
        <p:xfrm>
          <a:off x="1187450" y="3302000"/>
          <a:ext cx="6096006" cy="370840"/>
        </p:xfrm>
        <a:graphic>
          <a:graphicData uri="http://schemas.openxmlformats.org/drawingml/2006/table">
            <a:tbl>
              <a:tblPr firstRow="1" bandRow="1">
                <a:tableStyleId>{B623574C-9AE7-4070-A081-93A97D88BCA6}</a:tableStyleId>
              </a:tblPr>
              <a:tblGrid>
                <a:gridCol w="290286">
                  <a:extLst>
                    <a:ext uri="{9D8B030D-6E8A-4147-A177-3AD203B41FA5}">
                      <a16:colId xmlns:a16="http://schemas.microsoft.com/office/drawing/2014/main" val="3695493370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1218070473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1283583766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3978485497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466284557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3165081003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4288150335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2264810790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2120666820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3189219975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2608812363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648099404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491921607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3188011583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2008071798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3280453671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763217932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1448839803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4028415580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530564998"/>
                    </a:ext>
                  </a:extLst>
                </a:gridCol>
                <a:gridCol w="290286">
                  <a:extLst>
                    <a:ext uri="{9D8B030D-6E8A-4147-A177-3AD203B41FA5}">
                      <a16:colId xmlns:a16="http://schemas.microsoft.com/office/drawing/2014/main" val="3598440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850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7A2D46-40B1-1C45-83A8-DBB3430A073B}"/>
              </a:ext>
            </a:extLst>
          </p:cNvPr>
          <p:cNvSpPr txBox="1"/>
          <p:nvPr/>
        </p:nvSpPr>
        <p:spPr>
          <a:xfrm>
            <a:off x="1187450" y="2122147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4%</a:t>
            </a:r>
            <a:endParaRPr lang="en-RU" dirty="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A3417CD-AF29-7943-A909-E11AF845FF2E}"/>
              </a:ext>
            </a:extLst>
          </p:cNvPr>
          <p:cNvSpPr/>
          <p:nvPr/>
        </p:nvSpPr>
        <p:spPr>
          <a:xfrm>
            <a:off x="3993137" y="2391300"/>
            <a:ext cx="484632" cy="59521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6CF85-26CE-654F-872A-A7CFD511CF1E}"/>
              </a:ext>
            </a:extLst>
          </p:cNvPr>
          <p:cNvSpPr txBox="1"/>
          <p:nvPr/>
        </p:nvSpPr>
        <p:spPr>
          <a:xfrm>
            <a:off x="1606254" y="3735047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16.7%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228988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C539-B511-C24B-9650-77186C30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Байеса</a:t>
            </a:r>
            <a:endParaRPr lang="en-R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518076-940F-3D4B-A9BC-1BD1DA7E056A}"/>
              </a:ext>
            </a:extLst>
          </p:cNvPr>
          <p:cNvSpPr/>
          <p:nvPr/>
        </p:nvSpPr>
        <p:spPr>
          <a:xfrm>
            <a:off x="939800" y="1076543"/>
            <a:ext cx="234950" cy="28067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BE37BB-FEB4-C446-88B3-EE8D14072CBF}"/>
              </a:ext>
            </a:extLst>
          </p:cNvPr>
          <p:cNvSpPr/>
          <p:nvPr/>
        </p:nvSpPr>
        <p:spPr>
          <a:xfrm>
            <a:off x="1174750" y="1076543"/>
            <a:ext cx="2425700" cy="2806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1F61BC44-8282-2848-BD25-AB353212A3DA}"/>
              </a:ext>
            </a:extLst>
          </p:cNvPr>
          <p:cNvSpPr/>
          <p:nvPr/>
        </p:nvSpPr>
        <p:spPr>
          <a:xfrm>
            <a:off x="736177" y="2829143"/>
            <a:ext cx="155448" cy="1054100"/>
          </a:xfrm>
          <a:prstGeom prst="leftBrace">
            <a:avLst>
              <a:gd name="adj1" fmla="val 8333"/>
              <a:gd name="adj2" fmla="val 506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889C77-3605-2A4E-A719-53E9195588E1}"/>
              </a:ext>
            </a:extLst>
          </p:cNvPr>
          <p:cNvSpPr txBox="1"/>
          <p:nvPr/>
        </p:nvSpPr>
        <p:spPr>
          <a:xfrm>
            <a:off x="228680" y="32023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40%</a:t>
            </a:r>
            <a:endParaRPr lang="en-RU" dirty="0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394D6E16-DB2D-9540-AD11-68F834340540}"/>
              </a:ext>
            </a:extLst>
          </p:cNvPr>
          <p:cNvSpPr/>
          <p:nvPr/>
        </p:nvSpPr>
        <p:spPr>
          <a:xfrm flipH="1">
            <a:off x="3600450" y="3648293"/>
            <a:ext cx="155448" cy="234950"/>
          </a:xfrm>
          <a:prstGeom prst="leftBrace">
            <a:avLst>
              <a:gd name="adj1" fmla="val 8333"/>
              <a:gd name="adj2" fmla="val 506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DFDA4-D2FD-554C-B1B0-B9BA1CF05A28}"/>
              </a:ext>
            </a:extLst>
          </p:cNvPr>
          <p:cNvSpPr txBox="1"/>
          <p:nvPr/>
        </p:nvSpPr>
        <p:spPr>
          <a:xfrm>
            <a:off x="3678174" y="361187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10%</a:t>
            </a:r>
            <a:endParaRPr lang="en-R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FAB7E1-4881-5D47-B93F-4307AC0133E8}"/>
              </a:ext>
            </a:extLst>
          </p:cNvPr>
          <p:cNvSpPr/>
          <p:nvPr/>
        </p:nvSpPr>
        <p:spPr>
          <a:xfrm>
            <a:off x="939800" y="2829143"/>
            <a:ext cx="234950" cy="10541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4AE8E2-49A9-9747-B2AE-A07432252432}"/>
              </a:ext>
            </a:extLst>
          </p:cNvPr>
          <p:cNvSpPr/>
          <p:nvPr/>
        </p:nvSpPr>
        <p:spPr>
          <a:xfrm>
            <a:off x="1174750" y="3648293"/>
            <a:ext cx="2425700" cy="2349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43F1F5-70D7-F34C-BFAC-4074235B4901}"/>
              </a:ext>
            </a:extLst>
          </p:cNvPr>
          <p:cNvSpPr/>
          <p:nvPr/>
        </p:nvSpPr>
        <p:spPr>
          <a:xfrm>
            <a:off x="4947075" y="1192964"/>
            <a:ext cx="234950" cy="10541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057D0F-D8BE-824F-8A5B-AFB24CB6366B}"/>
              </a:ext>
            </a:extLst>
          </p:cNvPr>
          <p:cNvCxnSpPr/>
          <p:nvPr/>
        </p:nvCxnSpPr>
        <p:spPr>
          <a:xfrm>
            <a:off x="4642273" y="2402421"/>
            <a:ext cx="31432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A96959C-6167-8A43-88ED-128F84D22F5C}"/>
              </a:ext>
            </a:extLst>
          </p:cNvPr>
          <p:cNvSpPr/>
          <p:nvPr/>
        </p:nvSpPr>
        <p:spPr>
          <a:xfrm>
            <a:off x="4947075" y="2557779"/>
            <a:ext cx="234950" cy="10541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Plus 22">
            <a:extLst>
              <a:ext uri="{FF2B5EF4-FFF2-40B4-BE49-F238E27FC236}">
                <a16:creationId xmlns:a16="http://schemas.microsoft.com/office/drawing/2014/main" id="{D28DBC05-3AB3-8B43-A7A9-BA372750432A}"/>
              </a:ext>
            </a:extLst>
          </p:cNvPr>
          <p:cNvSpPr/>
          <p:nvPr/>
        </p:nvSpPr>
        <p:spPr>
          <a:xfrm>
            <a:off x="5321724" y="2863464"/>
            <a:ext cx="520700" cy="472857"/>
          </a:xfrm>
          <a:prstGeom prst="mathPlus">
            <a:avLst>
              <a:gd name="adj1" fmla="val 824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12C950-019D-DA40-9A37-309BFD878FE9}"/>
              </a:ext>
            </a:extLst>
          </p:cNvPr>
          <p:cNvSpPr/>
          <p:nvPr/>
        </p:nvSpPr>
        <p:spPr>
          <a:xfrm>
            <a:off x="5982123" y="2982418"/>
            <a:ext cx="2425700" cy="234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FDA70385-A065-184C-8033-083ACE3057BF}"/>
              </a:ext>
            </a:extLst>
          </p:cNvPr>
          <p:cNvSpPr/>
          <p:nvPr/>
        </p:nvSpPr>
        <p:spPr>
          <a:xfrm rot="16200000">
            <a:off x="3890692" y="2115009"/>
            <a:ext cx="484632" cy="59521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63225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C539-B511-C24B-9650-77186C30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Байеса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BEC9FC-A8C0-904C-A292-5F84C7BA875B}"/>
                  </a:ext>
                </a:extLst>
              </p:cNvPr>
              <p:cNvSpPr txBox="1"/>
              <p:nvPr/>
            </p:nvSpPr>
            <p:spPr>
              <a:xfrm>
                <a:off x="590551" y="1162050"/>
                <a:ext cx="8343900" cy="307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1200"/>
                  </a:spcAft>
                  <a:buAutoNum type="arabicPeriod"/>
                </a:pPr>
                <a:r>
                  <a:rPr lang="ru-RU" dirty="0"/>
                  <a:t>У нас есть гипотеза: Том – библиотекарь. </a:t>
                </a:r>
                <a:r>
                  <a:rPr lang="en-US" dirty="0"/>
                  <a:t>P(</a:t>
                </a:r>
                <a:r>
                  <a:rPr lang="ru-RU" dirty="0"/>
                  <a:t>А</a:t>
                </a:r>
                <a:r>
                  <a:rPr lang="en-US" dirty="0"/>
                  <a:t>) = 1/21. </a:t>
                </a:r>
                <a:r>
                  <a:rPr lang="ru-RU" dirty="0"/>
                  <a:t>Это называется «априорная» вероятность.</a:t>
                </a:r>
              </a:p>
              <a:p>
                <a:pPr marL="342900" indent="-342900">
                  <a:spcAft>
                    <a:spcPts val="1200"/>
                  </a:spcAft>
                  <a:buAutoNum type="arabicPeriod"/>
                </a:pPr>
                <a:r>
                  <a:rPr lang="ru-RU" dirty="0"/>
                  <a:t>У нас есть уточняющие данные</a:t>
                </a:r>
                <a:r>
                  <a:rPr lang="en-US" dirty="0"/>
                  <a:t> </a:t>
                </a:r>
                <a:r>
                  <a:rPr lang="ru-RU" dirty="0"/>
                  <a:t>В – он тихий и застенчивый. Такому условию удовлетворяет 40% библиотекарей: </a:t>
                </a:r>
                <a:r>
                  <a:rPr lang="en-US" dirty="0"/>
                  <a:t>P(</a:t>
                </a:r>
                <a:r>
                  <a:rPr lang="ru-RU" dirty="0"/>
                  <a:t>В</a:t>
                </a:r>
                <a:r>
                  <a:rPr lang="en-US" dirty="0"/>
                  <a:t>|</a:t>
                </a:r>
                <a:r>
                  <a:rPr lang="ru-RU" dirty="0"/>
                  <a:t>А</a:t>
                </a:r>
                <a:r>
                  <a:rPr lang="en-US" dirty="0"/>
                  <a:t>)=0.4. </a:t>
                </a:r>
                <a:r>
                  <a:rPr lang="ru-RU" dirty="0"/>
                  <a:t>Это условие называется «правдоподобием».</a:t>
                </a:r>
              </a:p>
              <a:p>
                <a:pPr marL="342900" indent="-342900">
                  <a:spcAft>
                    <a:spcPts val="1200"/>
                  </a:spcAft>
                  <a:buAutoNum type="arabicPeriod"/>
                </a:pPr>
                <a:r>
                  <a:rPr lang="ru-RU" dirty="0"/>
                  <a:t>Теперь нам нужно найти вероятность что наша гипотеза верна при условии новых данных.</a:t>
                </a:r>
                <a:r>
                  <a:rPr lang="en-US" dirty="0"/>
                  <a:t> P(</a:t>
                </a:r>
                <a:r>
                  <a:rPr lang="ru-RU" dirty="0"/>
                  <a:t>А</a:t>
                </a:r>
                <a:r>
                  <a:rPr lang="en-US" dirty="0"/>
                  <a:t>|</a:t>
                </a:r>
                <a:r>
                  <a:rPr lang="ru-RU" dirty="0"/>
                  <a:t>В</a:t>
                </a:r>
                <a:r>
                  <a:rPr lang="en-US" dirty="0"/>
                  <a:t>)</a:t>
                </a:r>
                <a:endParaRPr lang="ru-RU" dirty="0"/>
              </a:p>
              <a:p>
                <a:pPr marL="342900" indent="-342900">
                  <a:spcAft>
                    <a:spcPts val="1200"/>
                  </a:spcAft>
                  <a:buAutoNum type="arabicPeriod"/>
                </a:pPr>
                <a:r>
                  <a:rPr lang="ru-RU" dirty="0"/>
                  <a:t>Нужно помнить, что среди остальных вариантов тоже остается вероятность оказаться тихому и застенчивому Тому, </a:t>
                </a:r>
                <a:r>
                  <a:rPr lang="ru-RU" dirty="0" err="1"/>
                  <a:t>т.е</a:t>
                </a:r>
                <a:r>
                  <a:rPr lang="ru-RU" dirty="0"/>
                  <a:t> это</a:t>
                </a:r>
                <a:r>
                  <a:rPr lang="en-US" dirty="0"/>
                  <a:t> </a:t>
                </a:r>
                <a:r>
                  <a:rPr lang="ru-RU" dirty="0"/>
                  <a:t>вероятность, что наша гипотеза не верна: </a:t>
                </a:r>
                <a:r>
                  <a:rPr lang="en-US" dirty="0"/>
                  <a:t>P(</a:t>
                </a:r>
                <a:r>
                  <a:rPr lang="ru-RU" dirty="0"/>
                  <a:t>В</a:t>
                </a:r>
                <a:r>
                  <a:rPr lang="en-US" dirty="0"/>
                  <a:t>|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ru-RU" dirty="0"/>
                  <a:t>А</a:t>
                </a:r>
                <a:r>
                  <a:rPr lang="en-RU" dirty="0"/>
                  <a:t>)=0.1</a:t>
                </a:r>
              </a:p>
              <a:p>
                <a:pPr marL="342900" indent="-342900">
                  <a:spcAft>
                    <a:spcPts val="1200"/>
                  </a:spcAft>
                  <a:buAutoNum type="arabicPeriod"/>
                </a:pPr>
                <a:r>
                  <a:rPr lang="ru-RU" dirty="0"/>
                  <a:t>Тогда искомая вероятность равна отношению застенчивых библиотекарей (4) к количеству застенчивых людей в выборке в целом Р(В) (4</a:t>
                </a:r>
                <a:r>
                  <a:rPr lang="en-US" dirty="0"/>
                  <a:t>+20</a:t>
                </a:r>
                <a:r>
                  <a:rPr lang="ru-RU" dirty="0"/>
                  <a:t>). На практике обычно приходится рассчитывать эти количества по отдельности </a:t>
                </a:r>
                <a:r>
                  <a:rPr lang="en-US" dirty="0"/>
                  <a:t>P(</a:t>
                </a:r>
                <a:r>
                  <a:rPr lang="ru-RU" dirty="0"/>
                  <a:t>В</a:t>
                </a:r>
                <a:r>
                  <a:rPr lang="en-RU" dirty="0"/>
                  <a:t>)=P(A)P(B|A)+</a:t>
                </a:r>
                <a:r>
                  <a:rPr lang="en-US" dirty="0"/>
                  <a:t> P(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RU" dirty="0"/>
                  <a:t>A)</a:t>
                </a:r>
                <a:r>
                  <a:rPr lang="en-US" dirty="0"/>
                  <a:t> P(</a:t>
                </a:r>
                <a:r>
                  <a:rPr lang="ru-RU" dirty="0"/>
                  <a:t>В</a:t>
                </a:r>
                <a:r>
                  <a:rPr lang="en-US" dirty="0"/>
                  <a:t>|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ru-RU" dirty="0"/>
                  <a:t>А</a:t>
                </a:r>
                <a:r>
                  <a:rPr lang="en-RU" dirty="0"/>
                  <a:t>)=4+20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BEC9FC-A8C0-904C-A292-5F84C7BA8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1" y="1162050"/>
                <a:ext cx="8343900" cy="3077766"/>
              </a:xfrm>
              <a:prstGeom prst="rect">
                <a:avLst/>
              </a:prstGeom>
              <a:blipFill>
                <a:blip r:embed="rId2"/>
                <a:stretch>
                  <a:fillRect l="-152" t="-410" r="-760" b="-820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D3B0A40-E614-7F4E-B932-EA501842FD36}"/>
              </a:ext>
            </a:extLst>
          </p:cNvPr>
          <p:cNvSpPr txBox="1"/>
          <p:nvPr/>
        </p:nvSpPr>
        <p:spPr>
          <a:xfrm>
            <a:off x="882650" y="4368800"/>
            <a:ext cx="6050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После занятия не поленитесь еще раз просмотреть объяснение: </a:t>
            </a:r>
          </a:p>
          <a:p>
            <a:r>
              <a:rPr lang="en-GB" dirty="0">
                <a:hlinkClick r:id="rId3"/>
              </a:rPr>
              <a:t>https://www.youtube.com/watch?v=_bcAK_1a72k&amp;t=3s</a:t>
            </a:r>
            <a:r>
              <a:rPr lang="ru-RU" dirty="0"/>
              <a:t> 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52FBF4-400A-644B-8B23-343ED60FC165}"/>
                  </a:ext>
                </a:extLst>
              </p:cNvPr>
              <p:cNvSpPr txBox="1"/>
              <p:nvPr/>
            </p:nvSpPr>
            <p:spPr>
              <a:xfrm>
                <a:off x="4241794" y="192278"/>
                <a:ext cx="3566874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RU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52FBF4-400A-644B-8B23-343ED60FC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794" y="192278"/>
                <a:ext cx="3566874" cy="912622"/>
              </a:xfrm>
              <a:prstGeom prst="rect">
                <a:avLst/>
              </a:prstGeom>
              <a:blipFill>
                <a:blip r:embed="rId4"/>
                <a:stretch>
                  <a:fillRect l="-1779" t="-2778" r="-3203" b="-1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33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7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196" name="Google Shape;196;p4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197" name="Google Shape;197;p47"/>
          <p:cNvPicPr preferRelativeResize="0"/>
          <p:nvPr/>
        </p:nvPicPr>
        <p:blipFill rotWithShape="1">
          <a:blip r:embed="rId3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7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C539-B511-C24B-9650-77186C30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Байеса</a:t>
            </a:r>
            <a:endParaRPr lang="en-R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99AAAC5-D2C0-074E-9C49-F88D9F9D3EDA}"/>
              </a:ext>
            </a:extLst>
          </p:cNvPr>
          <p:cNvSpPr/>
          <p:nvPr/>
        </p:nvSpPr>
        <p:spPr>
          <a:xfrm>
            <a:off x="500550" y="1143000"/>
            <a:ext cx="3893650" cy="3835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5762E6-1C14-8843-A656-A01A1F66C2E1}"/>
              </a:ext>
            </a:extLst>
          </p:cNvPr>
          <p:cNvSpPr/>
          <p:nvPr/>
        </p:nvSpPr>
        <p:spPr>
          <a:xfrm>
            <a:off x="1352550" y="2298700"/>
            <a:ext cx="914400" cy="9144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135FD9E-9D6A-7E46-8621-22747F66EDC3}"/>
              </a:ext>
            </a:extLst>
          </p:cNvPr>
          <p:cNvSpPr/>
          <p:nvPr/>
        </p:nvSpPr>
        <p:spPr>
          <a:xfrm>
            <a:off x="1809750" y="2298700"/>
            <a:ext cx="914400" cy="914400"/>
          </a:xfrm>
          <a:prstGeom prst="ellipse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ED76C-9CDA-894B-8F3D-3A3747D74210}"/>
              </a:ext>
            </a:extLst>
          </p:cNvPr>
          <p:cNvSpPr txBox="1"/>
          <p:nvPr/>
        </p:nvSpPr>
        <p:spPr>
          <a:xfrm>
            <a:off x="2724150" y="1663700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Все люди</a:t>
            </a:r>
            <a:endParaRPr lang="en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D9D617-FD44-104F-8044-2B8B061EC37F}"/>
              </a:ext>
            </a:extLst>
          </p:cNvPr>
          <p:cNvSpPr txBox="1"/>
          <p:nvPr/>
        </p:nvSpPr>
        <p:spPr>
          <a:xfrm>
            <a:off x="1428704" y="260201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</a:t>
            </a:r>
            <a:endParaRPr lang="en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273BD8-0BD7-F147-9ACB-E217506E122A}"/>
              </a:ext>
            </a:extLst>
          </p:cNvPr>
          <p:cNvSpPr txBox="1"/>
          <p:nvPr/>
        </p:nvSpPr>
        <p:spPr>
          <a:xfrm>
            <a:off x="2336754" y="260201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</a:t>
            </a:r>
            <a:endParaRPr lang="en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C3930F-7680-1C4A-BD88-B36E7742515E}"/>
              </a:ext>
            </a:extLst>
          </p:cNvPr>
          <p:cNvSpPr txBox="1"/>
          <p:nvPr/>
        </p:nvSpPr>
        <p:spPr>
          <a:xfrm>
            <a:off x="1833423" y="2602011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A|B</a:t>
            </a:r>
            <a:endParaRPr lang="en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CF3C4-F247-1244-B01E-0262B2794862}"/>
              </a:ext>
            </a:extLst>
          </p:cNvPr>
          <p:cNvSpPr txBox="1"/>
          <p:nvPr/>
        </p:nvSpPr>
        <p:spPr>
          <a:xfrm>
            <a:off x="4572000" y="573613"/>
            <a:ext cx="4159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Сколько людей у которых положительный тест действительно больны? </a:t>
            </a:r>
            <a:endParaRPr lang="en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2A62B-8FCC-474F-A290-C2DEF05EDF9F}"/>
              </a:ext>
            </a:extLst>
          </p:cNvPr>
          <p:cNvSpPr txBox="1"/>
          <p:nvPr/>
        </p:nvSpPr>
        <p:spPr>
          <a:xfrm>
            <a:off x="121936" y="3931287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</a:t>
            </a:r>
            <a:r>
              <a:rPr lang="ru-RU" dirty="0"/>
              <a:t>люди больны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4EE9B-5059-E74C-9339-2E353E3E5EBF}"/>
              </a:ext>
            </a:extLst>
          </p:cNvPr>
          <p:cNvSpPr txBox="1"/>
          <p:nvPr/>
        </p:nvSpPr>
        <p:spPr>
          <a:xfrm>
            <a:off x="1842582" y="4234599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B: </a:t>
            </a:r>
            <a:r>
              <a:rPr lang="ru-RU" dirty="0"/>
              <a:t>у людей положительный тест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0B2352-3582-FE4A-8392-1A7B9BC0B03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85126" y="2909789"/>
            <a:ext cx="763190" cy="102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BA6E0D-8D3F-6C48-A19C-5C25EF5B35FB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500316" y="2992975"/>
            <a:ext cx="777114" cy="124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C248BE-F11F-8B4D-A99B-A98179D5ED88}"/>
                  </a:ext>
                </a:extLst>
              </p:cNvPr>
              <p:cNvSpPr txBox="1"/>
              <p:nvPr/>
            </p:nvSpPr>
            <p:spPr>
              <a:xfrm>
                <a:off x="4739169" y="1121634"/>
                <a:ext cx="3566874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RU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C248BE-F11F-8B4D-A99B-A98179D5E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169" y="1121634"/>
                <a:ext cx="3566874" cy="912622"/>
              </a:xfrm>
              <a:prstGeom prst="rect">
                <a:avLst/>
              </a:prstGeom>
              <a:blipFill>
                <a:blip r:embed="rId2"/>
                <a:stretch>
                  <a:fillRect l="-1413" t="-2740" r="-2473" b="-15068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92AF40E8-6B3B-A04E-ADC1-C17A88ACDACC}"/>
              </a:ext>
            </a:extLst>
          </p:cNvPr>
          <p:cNvSpPr txBox="1"/>
          <p:nvPr/>
        </p:nvSpPr>
        <p:spPr>
          <a:xfrm>
            <a:off x="4712278" y="2124682"/>
            <a:ext cx="411895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Пусть всего болеет </a:t>
            </a:r>
            <a:r>
              <a:rPr lang="en-US" dirty="0"/>
              <a:t>8</a:t>
            </a:r>
            <a:r>
              <a:rPr lang="ru-RU" dirty="0"/>
              <a:t>.</a:t>
            </a:r>
            <a:r>
              <a:rPr lang="en-US" dirty="0"/>
              <a:t>5</a:t>
            </a:r>
            <a:r>
              <a:rPr lang="ru-RU" dirty="0"/>
              <a:t>% людей: </a:t>
            </a:r>
            <a:r>
              <a:rPr lang="en-US" dirty="0"/>
              <a:t>P(A)=0.085</a:t>
            </a:r>
            <a:endParaRPr lang="ru-RU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Пусть вероятность получить положительный результат вне зависимости от того болеешь ты или нет – </a:t>
            </a:r>
            <a:r>
              <a:rPr lang="en-US" dirty="0"/>
              <a:t>10</a:t>
            </a:r>
            <a:r>
              <a:rPr lang="ru-RU" dirty="0"/>
              <a:t>%</a:t>
            </a:r>
            <a:r>
              <a:rPr lang="en-US" dirty="0"/>
              <a:t>: P(B)=0.1</a:t>
            </a:r>
            <a:endParaRPr lang="ru-RU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Пусть чувствительность теста 99%</a:t>
            </a:r>
            <a:r>
              <a:rPr lang="en-US" dirty="0"/>
              <a:t>: P(B|A)=0.99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AB996BB-D685-2246-AB33-B20B8A7BF7AD}"/>
                  </a:ext>
                </a:extLst>
              </p:cNvPr>
              <p:cNvSpPr txBox="1"/>
              <p:nvPr/>
            </p:nvSpPr>
            <p:spPr>
              <a:xfrm>
                <a:off x="4997450" y="4184878"/>
                <a:ext cx="14494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RU" dirty="0"/>
                  <a:t>P(A|B)</a:t>
                </a:r>
                <a14:m>
                  <m:oMath xmlns:m="http://schemas.openxmlformats.org/officeDocument/2006/math">
                    <m:r>
                      <a:rPr lang="en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RU" dirty="0"/>
                  <a:t>8.415%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AB996BB-D685-2246-AB33-B20B8A7BF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450" y="4184878"/>
                <a:ext cx="1449436" cy="307777"/>
              </a:xfrm>
              <a:prstGeom prst="rect">
                <a:avLst/>
              </a:prstGeom>
              <a:blipFill>
                <a:blip r:embed="rId3"/>
                <a:stretch>
                  <a:fillRect l="-870" t="-4000" b="-24000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111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Статистический вывод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Google Shape;311;p5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00550" y="935201"/>
                <a:ext cx="8205300" cy="354329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/>
              <a:p>
                <a:pPr marL="0" lvl="0" indent="0">
                  <a:lnSpc>
                    <a:spcPct val="115000"/>
                  </a:lnSpc>
                  <a:buNone/>
                </a:pPr>
                <a:r>
                  <a:rPr lang="ru-RU" dirty="0"/>
                  <a:t>Бросаем монетку </a:t>
                </a:r>
                <a:r>
                  <a:rPr lang="en-US" i="1" dirty="0"/>
                  <a:t>n</a:t>
                </a:r>
                <a:r>
                  <a:rPr lang="en-US" dirty="0"/>
                  <a:t> </a:t>
                </a:r>
                <a:r>
                  <a:rPr lang="ru-RU" dirty="0"/>
                  <a:t>раз, </a:t>
                </a:r>
                <a:r>
                  <a:rPr lang="en-US" i="1" dirty="0"/>
                  <a:t>k</a:t>
                </a:r>
                <a:r>
                  <a:rPr lang="en-US" dirty="0"/>
                  <a:t> </a:t>
                </a:r>
                <a:r>
                  <a:rPr lang="ru-RU" dirty="0"/>
                  <a:t>раз выпал орел. Определить является ли наша монетка честной или нет. Монетка не честная, если вероятность выпадения орла существенно отличается от 1/2.</a:t>
                </a:r>
              </a:p>
              <a:p>
                <a:pPr marL="0" lvl="0" indent="0">
                  <a:lnSpc>
                    <a:spcPct val="115000"/>
                  </a:lnSpc>
                  <a:buNone/>
                </a:pPr>
                <a:endParaRPr lang="ru-RU" dirty="0"/>
              </a:p>
              <a:p>
                <a:pPr marL="0" lvl="0" indent="0">
                  <a:lnSpc>
                    <a:spcPct val="115000"/>
                  </a:lnSpc>
                  <a:buNone/>
                </a:pPr>
                <a:r>
                  <a:rPr lang="ru-RU" b="1" dirty="0"/>
                  <a:t>Решение</a:t>
                </a:r>
                <a:r>
                  <a:rPr lang="en-US" b="1" dirty="0"/>
                  <a:t> </a:t>
                </a:r>
                <a:r>
                  <a:rPr lang="en-US" dirty="0"/>
                  <a:t>(</a:t>
                </a:r>
                <a:r>
                  <a:rPr lang="ru-RU" dirty="0"/>
                  <a:t>метод максимального правдоподобия)</a:t>
                </a:r>
                <a:r>
                  <a:rPr lang="ru-RU" b="1" dirty="0"/>
                  <a:t>:</a:t>
                </a:r>
              </a:p>
              <a:p>
                <a:pPr marL="342900" lvl="0" indent="-342900">
                  <a:lnSpc>
                    <a:spcPct val="115000"/>
                  </a:lnSpc>
                  <a:buAutoNum type="arabicPeriod"/>
                </a:pPr>
                <a:r>
                  <a:rPr lang="ru-RU" dirty="0"/>
                  <a:t>Предлагаемое распределение монетки – распределение Бернулли с параметром </a:t>
                </a:r>
                <a:r>
                  <a:rPr lang="en-US" i="1" dirty="0"/>
                  <a:t>p</a:t>
                </a:r>
                <a:r>
                  <a:rPr lang="en-US" dirty="0"/>
                  <a:t>.</a:t>
                </a:r>
              </a:p>
              <a:p>
                <a:pPr marL="342900" lvl="0" indent="-342900">
                  <a:lnSpc>
                    <a:spcPct val="115000"/>
                  </a:lnSpc>
                  <a:buAutoNum type="arabicPeriod"/>
                </a:pPr>
                <a:r>
                  <a:rPr lang="ru-RU" dirty="0"/>
                  <a:t>Вероятность выпасть </a:t>
                </a:r>
                <a:r>
                  <a:rPr lang="en-US" i="1" dirty="0"/>
                  <a:t>k</a:t>
                </a:r>
                <a:r>
                  <a:rPr lang="en-US" dirty="0"/>
                  <a:t> </a:t>
                </a:r>
                <a:r>
                  <a:rPr lang="ru-RU" dirty="0"/>
                  <a:t>орлов – биномиальное распределение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marL="342900" lvl="0" indent="-342900">
                  <a:lnSpc>
                    <a:spcPct val="115000"/>
                  </a:lnSpc>
                  <a:buAutoNum type="arabicPeriod"/>
                </a:pPr>
                <a:r>
                  <a:rPr lang="ru-RU" dirty="0"/>
                  <a:t>Найдем такое значение параметра </a:t>
                </a:r>
                <a:r>
                  <a:rPr lang="en-US" i="1" dirty="0"/>
                  <a:t>p</a:t>
                </a:r>
                <a:r>
                  <a:rPr lang="en-US" dirty="0"/>
                  <a:t> </a:t>
                </a:r>
                <a:r>
                  <a:rPr lang="ru-RU" dirty="0"/>
                  <a:t>при котором вероятность пронаблюдать наши данные (</a:t>
                </a:r>
                <a:r>
                  <a:rPr lang="en-US" i="1" dirty="0"/>
                  <a:t>k</a:t>
                </a:r>
                <a:r>
                  <a:rPr lang="en-US" dirty="0"/>
                  <a:t> </a:t>
                </a:r>
                <a:r>
                  <a:rPr lang="ru-RU" dirty="0"/>
                  <a:t>орлов) максимальна</a:t>
                </a:r>
              </a:p>
              <a:p>
                <a:pPr marL="342900" lvl="0" indent="-342900">
                  <a:lnSpc>
                    <a:spcPct val="115000"/>
                  </a:lnSpc>
                  <a:buAutoNum type="arabicPeriod"/>
                </a:pPr>
                <a:r>
                  <a:rPr lang="ru-RU" dirty="0"/>
                  <a:t>Для оценки вероятности поделим число исходов на число попыток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pPr marL="342900" lvl="0" indent="-342900">
                  <a:lnSpc>
                    <a:spcPct val="115000"/>
                  </a:lnSpc>
                  <a:buAutoNum type="arabicPeriod"/>
                </a:pPr>
                <a:r>
                  <a:rPr lang="ru-RU" dirty="0"/>
                  <a:t>Применим статистический тест чтобы сравнить гипотезы</a:t>
                </a:r>
              </a:p>
              <a:p>
                <a:pPr marL="342900" lvl="0" indent="-342900">
                  <a:lnSpc>
                    <a:spcPct val="115000"/>
                  </a:lnSpc>
                  <a:buAutoNum type="arabicPeriod"/>
                </a:pPr>
                <a:endParaRPr lang="ru-RU" dirty="0"/>
              </a:p>
              <a:p>
                <a:pPr marL="0" lvl="0" indent="0">
                  <a:lnSpc>
                    <a:spcPct val="115000"/>
                  </a:lnSpc>
                  <a:buNone/>
                </a:pPr>
                <a:r>
                  <a:rPr lang="ru-RU" b="1" dirty="0"/>
                  <a:t>А если мы сделали 3 броска и все 3 орла? Монетка не честная? А точно? А на сколько точно?</a:t>
                </a:r>
              </a:p>
              <a:p>
                <a:pPr marL="342900" lvl="0" indent="-342900">
                  <a:lnSpc>
                    <a:spcPct val="115000"/>
                  </a:lnSpc>
                  <a:buAutoNum type="arabicPeriod"/>
                </a:pPr>
                <a:endParaRPr dirty="0"/>
              </a:p>
            </p:txBody>
          </p:sp>
        </mc:Choice>
        <mc:Fallback>
          <p:sp>
            <p:nvSpPr>
              <p:cNvPr id="311" name="Google Shape;311;p5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0550" y="935201"/>
                <a:ext cx="8205300" cy="3543299"/>
              </a:xfrm>
              <a:prstGeom prst="rect">
                <a:avLst/>
              </a:prstGeom>
              <a:blipFill>
                <a:blip r:embed="rId3"/>
                <a:stretch>
                  <a:fillRect l="-309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076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Статистический вывод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Google Shape;311;p5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00550" y="1187450"/>
                <a:ext cx="8205300" cy="354329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>
                  <a:lnSpc>
                    <a:spcPct val="115000"/>
                  </a:lnSpc>
                  <a:buNone/>
                </a:pPr>
                <a:r>
                  <a:rPr lang="ru-RU" b="1" dirty="0"/>
                  <a:t>Задача: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из распределения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pPr marL="0" lvl="0" indent="0">
                  <a:lnSpc>
                    <a:spcPct val="115000"/>
                  </a:lnSpc>
                  <a:buNone/>
                </a:pPr>
                <a:endParaRPr lang="en-US" dirty="0"/>
              </a:p>
              <a:p>
                <a:pPr marL="0" lvl="0" indent="0">
                  <a:lnSpc>
                    <a:spcPct val="115000"/>
                  </a:lnSpc>
                  <a:buNone/>
                </a:pPr>
                <a:r>
                  <a:rPr lang="ru-RU" dirty="0"/>
                  <a:t>Метод максимального правдоподобия: </a:t>
                </a:r>
              </a:p>
              <a:p>
                <a:pPr marL="0" lvl="0" indent="0">
                  <a:lnSpc>
                    <a:spcPct val="11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𝑙𝑖𝑘𝑒𝑙𝑖h𝑜𝑜𝑑</m:t>
                              </m:r>
                            </m:e>
                          </m:eqAr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arg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max</m:t>
                                      </m:r>
                                    </m:fName>
                                    <m:e>
                                      <m:nary>
                                        <m:naryPr>
                                          <m:chr m:val="∏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p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arg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fName>
                                        <m:e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p>
                                            <m:e>
                                              <m:func>
                                                <m:func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b="0" i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fName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|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</m:func>
                                            </m:e>
                                          </m:nary>
                                        </m:e>
                                      </m:func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lvl="0" indent="0">
                  <a:lnSpc>
                    <a:spcPct val="115000"/>
                  </a:lnSpc>
                  <a:buNone/>
                </a:pPr>
                <a:endParaRPr lang="en-US" b="1" dirty="0"/>
              </a:p>
              <a:p>
                <a:pPr marL="0" lvl="0" indent="0">
                  <a:lnSpc>
                    <a:spcPct val="115000"/>
                  </a:lnSpc>
                  <a:buNone/>
                </a:pPr>
                <a:r>
                  <a:rPr lang="ru-RU" b="1" dirty="0"/>
                  <a:t>Байесовский вывод: </a:t>
                </a:r>
                <a:r>
                  <a:rPr lang="ru-RU" dirty="0"/>
                  <a:t>работа не 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u-RU" dirty="0"/>
                  <a:t>, а с априорной вероятностью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lvl="0" indent="0" algn="ctr">
                  <a:lnSpc>
                    <a:spcPct val="11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ru-RU" dirty="0"/>
              </a:p>
              <a:p>
                <a:pPr marL="0" lvl="0" indent="0">
                  <a:lnSpc>
                    <a:spcPct val="115000"/>
                  </a:lnSpc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11" name="Google Shape;311;p5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0550" y="1187450"/>
                <a:ext cx="8205300" cy="3543299"/>
              </a:xfrm>
              <a:prstGeom prst="rect">
                <a:avLst/>
              </a:prstGeom>
              <a:blipFill>
                <a:blip r:embed="rId3"/>
                <a:stretch>
                  <a:fillRect l="-309" b="-3214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Сравнение подходов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6BE2-6BCC-0147-982C-4BDC5CE96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60708"/>
            <a:ext cx="4260300" cy="363110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Вероятность это частота и она объективна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Детерминированные параметры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Точечные оценки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Нельзя оценить вероятность редкого события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Никаких иных предположений – только данные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Эффективные вычисления</a:t>
            </a:r>
            <a:endParaRPr lang="en-RU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3C03BDD-F3A4-A347-9137-0663046B6E4B}"/>
              </a:ext>
            </a:extLst>
          </p:cNvPr>
          <p:cNvSpPr txBox="1">
            <a:spLocks/>
          </p:cNvSpPr>
          <p:nvPr/>
        </p:nvSpPr>
        <p:spPr>
          <a:xfrm>
            <a:off x="4666425" y="1060708"/>
            <a:ext cx="4260300" cy="3631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11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Вероятность это оценка субъективной неопределенности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Параметры – это случайные величины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Распределения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Можно оценить вероятность редкого события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Можно вводить априорные знания, улучшающие результат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Тяжелые вычисления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652759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Недостатки частотного подхода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6BE2-6BCC-0147-982C-4BDC5CE96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4402"/>
            <a:ext cx="8709450" cy="3631109"/>
          </a:xfrm>
        </p:spPr>
        <p:txBody>
          <a:bodyPr>
            <a:normAutofit fontScale="85000" lnSpcReduction="10000"/>
          </a:bodyPr>
          <a:lstStyle/>
          <a:p>
            <a:r>
              <a:rPr lang="ru-RU" sz="1900" dirty="0">
                <a:effectLst/>
                <a:latin typeface="Roboto" panose="02000000000000000000" pitchFamily="2" charset="0"/>
              </a:rPr>
              <a:t>Плохие результаты</a:t>
            </a:r>
            <a:r>
              <a:rPr lang="en-RU" sz="1900" dirty="0">
                <a:effectLst/>
                <a:latin typeface="Roboto" panose="02000000000000000000" pitchFamily="2" charset="0"/>
              </a:rPr>
              <a:t> </a:t>
            </a:r>
            <a:r>
              <a:rPr lang="ru-RU" sz="1900" dirty="0">
                <a:effectLst/>
                <a:latin typeface="Roboto" panose="02000000000000000000" pitchFamily="2" charset="0"/>
              </a:rPr>
              <a:t>при недостатке данных.</a:t>
            </a:r>
            <a:endParaRPr lang="ru-RU" sz="1900" dirty="0">
              <a:latin typeface="Roboto" panose="02000000000000000000" pitchFamily="2" charset="0"/>
            </a:endParaRPr>
          </a:p>
          <a:p>
            <a:pPr lvl="1"/>
            <a:r>
              <a:rPr lang="ru-RU" sz="1700" dirty="0">
                <a:effectLst/>
                <a:latin typeface="Roboto" panose="02000000000000000000" pitchFamily="2" charset="0"/>
              </a:rPr>
              <a:t>Гарантии оптимальности </a:t>
            </a:r>
            <a:r>
              <a:rPr lang="en-GB" sz="1700" dirty="0">
                <a:effectLst/>
                <a:latin typeface="Roboto" panose="02000000000000000000" pitchFamily="2" charset="0"/>
              </a:rPr>
              <a:t>Maximum Likelihood Estimation </a:t>
            </a:r>
            <a:r>
              <a:rPr lang="ru-RU" sz="1700" dirty="0">
                <a:effectLst/>
                <a:latin typeface="Roboto" panose="02000000000000000000" pitchFamily="2" charset="0"/>
              </a:rPr>
              <a:t>применимы</a:t>
            </a:r>
            <a:r>
              <a:rPr lang="en-RU" sz="1700" dirty="0">
                <a:effectLst/>
                <a:latin typeface="Roboto" panose="02000000000000000000" pitchFamily="2" charset="0"/>
              </a:rPr>
              <a:t> </a:t>
            </a:r>
            <a:r>
              <a:rPr lang="ru-RU" sz="1700" dirty="0">
                <a:effectLst/>
                <a:latin typeface="Roboto" panose="02000000000000000000" pitchFamily="2" charset="0"/>
              </a:rPr>
              <a:t>только когда количество примеров сильно больше количества признаков: </a:t>
            </a:r>
            <a:r>
              <a:rPr lang="en-GB" sz="1700" dirty="0">
                <a:effectLst/>
                <a:latin typeface="Roboto" panose="02000000000000000000" pitchFamily="2" charset="0"/>
              </a:rPr>
              <a:t>n &gt;&gt; d. </a:t>
            </a:r>
            <a:endParaRPr lang="ru-RU" sz="1700" dirty="0">
              <a:effectLst/>
              <a:latin typeface="ArialMT"/>
            </a:endParaRPr>
          </a:p>
          <a:p>
            <a:r>
              <a:rPr lang="ru-RU" sz="1900" dirty="0">
                <a:effectLst/>
                <a:latin typeface="Roboto" panose="02000000000000000000" pitchFamily="2" charset="0"/>
              </a:rPr>
              <a:t>Нет возможности использовать</a:t>
            </a:r>
            <a:r>
              <a:rPr lang="en-RU" sz="1900" dirty="0">
                <a:effectLst/>
                <a:latin typeface="Roboto" panose="02000000000000000000" pitchFamily="2" charset="0"/>
              </a:rPr>
              <a:t> </a:t>
            </a:r>
            <a:r>
              <a:rPr lang="ru-RU" sz="1900" dirty="0">
                <a:effectLst/>
                <a:latin typeface="Roboto" panose="02000000000000000000" pitchFamily="2" charset="0"/>
              </a:rPr>
              <a:t>априорные знания</a:t>
            </a:r>
            <a:r>
              <a:rPr lang="en-RU" sz="1900" dirty="0">
                <a:effectLst/>
                <a:latin typeface="Roboto" panose="02000000000000000000" pitchFamily="2" charset="0"/>
              </a:rPr>
              <a:t> </a:t>
            </a:r>
            <a:r>
              <a:rPr lang="ru-RU" sz="1900" dirty="0">
                <a:effectLst/>
                <a:latin typeface="Roboto" panose="02000000000000000000" pitchFamily="2" charset="0"/>
              </a:rPr>
              <a:t>и предположения</a:t>
            </a:r>
            <a:r>
              <a:rPr lang="en-RU" sz="1900" dirty="0">
                <a:effectLst/>
                <a:latin typeface="Roboto" panose="02000000000000000000" pitchFamily="2" charset="0"/>
              </a:rPr>
              <a:t>. </a:t>
            </a:r>
            <a:endParaRPr lang="en-RU" dirty="0">
              <a:effectLst/>
            </a:endParaRPr>
          </a:p>
          <a:p>
            <a:pPr lvl="1"/>
            <a:r>
              <a:rPr lang="ru-RU" sz="1700" dirty="0">
                <a:effectLst/>
                <a:latin typeface="Roboto" panose="02000000000000000000" pitchFamily="2" charset="0"/>
              </a:rPr>
              <a:t>Я знаю</a:t>
            </a:r>
            <a:r>
              <a:rPr lang="en-RU" sz="1700" dirty="0">
                <a:effectLst/>
                <a:latin typeface="Roboto" panose="02000000000000000000" pitchFamily="2" charset="0"/>
              </a:rPr>
              <a:t>, </a:t>
            </a:r>
            <a:r>
              <a:rPr lang="ru-RU" sz="1700" dirty="0">
                <a:effectLst/>
                <a:latin typeface="Roboto" panose="02000000000000000000" pitchFamily="2" charset="0"/>
              </a:rPr>
              <a:t>что нечестные монетки встречаются</a:t>
            </a:r>
            <a:r>
              <a:rPr lang="en-RU" sz="1700" dirty="0">
                <a:effectLst/>
                <a:latin typeface="Roboto" panose="02000000000000000000" pitchFamily="2" charset="0"/>
              </a:rPr>
              <a:t> </a:t>
            </a:r>
            <a:r>
              <a:rPr lang="ru-RU" sz="1700" dirty="0">
                <a:effectLst/>
                <a:latin typeface="Roboto" panose="02000000000000000000" pitchFamily="2" charset="0"/>
              </a:rPr>
              <a:t>редко. Как мне это использовать</a:t>
            </a:r>
            <a:r>
              <a:rPr lang="en-RU" sz="1700" dirty="0">
                <a:effectLst/>
                <a:latin typeface="Roboto" panose="02000000000000000000" pitchFamily="2" charset="0"/>
              </a:rPr>
              <a:t>? </a:t>
            </a:r>
            <a:endParaRPr lang="ru-RU" sz="1500" dirty="0"/>
          </a:p>
          <a:p>
            <a:r>
              <a:rPr lang="ru-RU" sz="1900" dirty="0">
                <a:latin typeface="Roboto" panose="02000000000000000000" pitchFamily="2" charset="0"/>
              </a:rPr>
              <a:t>Нет оценки неопределенности. </a:t>
            </a:r>
          </a:p>
          <a:p>
            <a:pPr lvl="1"/>
            <a:r>
              <a:rPr lang="ru-RU" sz="1600" dirty="0">
                <a:latin typeface="Roboto" panose="02000000000000000000" pitchFamily="2" charset="0"/>
              </a:rPr>
              <a:t>Если выпало три орла, насколько мы</a:t>
            </a:r>
            <a:r>
              <a:rPr lang="en-RU" sz="1600" dirty="0">
                <a:latin typeface="Roboto" panose="02000000000000000000" pitchFamily="2" charset="0"/>
              </a:rPr>
              <a:t> </a:t>
            </a:r>
            <a:r>
              <a:rPr lang="ru-RU" sz="1600" dirty="0">
                <a:latin typeface="Roboto" panose="02000000000000000000" pitchFamily="2" charset="0"/>
              </a:rPr>
              <a:t>уверены</a:t>
            </a:r>
            <a:r>
              <a:rPr lang="en-RU" sz="1600" dirty="0">
                <a:latin typeface="Roboto" panose="02000000000000000000" pitchFamily="2" charset="0"/>
              </a:rPr>
              <a:t> </a:t>
            </a:r>
            <a:r>
              <a:rPr lang="ru-RU" sz="1600" dirty="0">
                <a:latin typeface="Roboto" panose="02000000000000000000" pitchFamily="2" charset="0"/>
              </a:rPr>
              <a:t>в своей оценке параметра? </a:t>
            </a:r>
          </a:p>
          <a:p>
            <a:pPr lvl="1"/>
            <a:r>
              <a:rPr lang="ru-RU" sz="1600" dirty="0">
                <a:latin typeface="Roboto" panose="02000000000000000000" pitchFamily="2" charset="0"/>
              </a:rPr>
              <a:t>Статистические тесты</a:t>
            </a:r>
            <a:r>
              <a:rPr lang="en-RU" sz="1600" dirty="0">
                <a:latin typeface="Roboto" panose="02000000000000000000" pitchFamily="2" charset="0"/>
              </a:rPr>
              <a:t> </a:t>
            </a:r>
            <a:r>
              <a:rPr lang="ru-RU" sz="1600" dirty="0">
                <a:latin typeface="Roboto" panose="02000000000000000000" pitchFamily="2" charset="0"/>
              </a:rPr>
              <a:t>это костыли. </a:t>
            </a:r>
          </a:p>
          <a:p>
            <a:pPr lvl="1"/>
            <a:r>
              <a:rPr lang="en-GB" sz="1600" dirty="0">
                <a:latin typeface="Roboto" panose="02000000000000000000" pitchFamily="2" charset="0"/>
              </a:rPr>
              <a:t>Confidence interval </a:t>
            </a:r>
            <a:r>
              <a:rPr lang="ru-RU" sz="1600" dirty="0">
                <a:latin typeface="Roboto" panose="02000000000000000000" pitchFamily="2" charset="0"/>
              </a:rPr>
              <a:t>отвечает не на те вопросы</a:t>
            </a:r>
            <a:r>
              <a:rPr lang="en-RU" sz="1600" dirty="0">
                <a:latin typeface="Roboto" panose="02000000000000000000" pitchFamily="2" charset="0"/>
              </a:rPr>
              <a:t>, </a:t>
            </a:r>
            <a:r>
              <a:rPr lang="ru-RU" sz="1600" dirty="0">
                <a:latin typeface="Roboto" panose="02000000000000000000" pitchFamily="2" charset="0"/>
              </a:rPr>
              <a:t>которые нам нужны</a:t>
            </a:r>
            <a:r>
              <a:rPr lang="en-RU" sz="1900" dirty="0">
                <a:effectLst/>
                <a:latin typeface="Roboto" panose="02000000000000000000" pitchFamily="2" charset="0"/>
              </a:rPr>
              <a:t>. </a:t>
            </a:r>
            <a:endParaRPr lang="en-RU" dirty="0">
              <a:effectLst/>
            </a:endParaRPr>
          </a:p>
          <a:p>
            <a:r>
              <a:rPr lang="en-GB" sz="1900" dirty="0">
                <a:latin typeface="Roboto" panose="02000000000000000000" pitchFamily="2" charset="0"/>
              </a:rPr>
              <a:t>MLE </a:t>
            </a:r>
            <a:r>
              <a:rPr lang="ru-RU" sz="1900" dirty="0">
                <a:latin typeface="Roboto" panose="02000000000000000000" pitchFamily="2" charset="0"/>
              </a:rPr>
              <a:t>оценка это лишь</a:t>
            </a:r>
            <a:r>
              <a:rPr lang="en-RU" sz="1900" dirty="0">
                <a:latin typeface="Roboto" panose="02000000000000000000" pitchFamily="2" charset="0"/>
              </a:rPr>
              <a:t> </a:t>
            </a:r>
            <a:r>
              <a:rPr lang="ru-RU" sz="1900" dirty="0">
                <a:latin typeface="Roboto" panose="02000000000000000000" pitchFamily="2" charset="0"/>
              </a:rPr>
              <a:t>одна точка на распределении по параметрам. </a:t>
            </a:r>
          </a:p>
          <a:p>
            <a:pPr lvl="1"/>
            <a:r>
              <a:rPr lang="ru-RU" sz="1700" dirty="0">
                <a:latin typeface="Roboto" panose="02000000000000000000" pitchFamily="2" charset="0"/>
              </a:rPr>
              <a:t>Обобщается</a:t>
            </a:r>
            <a:r>
              <a:rPr lang="en-RU" sz="1700" dirty="0">
                <a:latin typeface="Roboto" panose="02000000000000000000" pitchFamily="2" charset="0"/>
              </a:rPr>
              <a:t> </a:t>
            </a:r>
            <a:r>
              <a:rPr lang="ru-RU" sz="1700" dirty="0">
                <a:latin typeface="Roboto" panose="02000000000000000000" pitchFamily="2" charset="0"/>
              </a:rPr>
              <a:t>ли то решение, которое максимизирует </a:t>
            </a:r>
            <a:r>
              <a:rPr lang="en-GB" sz="1700" dirty="0">
                <a:latin typeface="Roboto" panose="02000000000000000000" pitchFamily="2" charset="0"/>
              </a:rPr>
              <a:t>Likelihood? </a:t>
            </a:r>
          </a:p>
          <a:p>
            <a:r>
              <a:rPr lang="ru-RU" sz="1900" dirty="0">
                <a:latin typeface="Roboto" panose="02000000000000000000" pitchFamily="2" charset="0"/>
              </a:rPr>
              <a:t>С интерпретируемостью</a:t>
            </a:r>
            <a:r>
              <a:rPr lang="en-RU" sz="1900" dirty="0">
                <a:latin typeface="Roboto" panose="02000000000000000000" pitchFamily="2" charset="0"/>
              </a:rPr>
              <a:t> </a:t>
            </a:r>
            <a:r>
              <a:rPr lang="ru-RU" sz="1900" dirty="0">
                <a:latin typeface="Roboto" panose="02000000000000000000" pitchFamily="2" charset="0"/>
              </a:rPr>
              <a:t>все плохо. </a:t>
            </a:r>
          </a:p>
        </p:txBody>
      </p:sp>
    </p:spTree>
    <p:extLst>
      <p:ext uri="{BB962C8B-B14F-4D97-AF65-F5344CB8AC3E}">
        <p14:creationId xmlns:p14="http://schemas.microsoft.com/office/powerpoint/2010/main" val="37584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Байес в </a:t>
            </a:r>
            <a:r>
              <a:rPr lang="en-US" dirty="0"/>
              <a:t>ML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6BE2-6BCC-0147-982C-4BDC5CE96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4402"/>
            <a:ext cx="8709450" cy="3631109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Roboto" panose="02000000000000000000" pitchFamily="2" charset="0"/>
              </a:rPr>
              <a:t>Теорема Байеса – математически верный способ сравнивать</a:t>
            </a:r>
            <a:r>
              <a:rPr lang="en-RU" sz="1800" dirty="0">
                <a:effectLst/>
                <a:latin typeface="Roboto" panose="02000000000000000000" pitchFamily="2" charset="0"/>
              </a:rPr>
              <a:t> </a:t>
            </a:r>
            <a:r>
              <a:rPr lang="ru-RU" sz="1800" dirty="0">
                <a:effectLst/>
                <a:latin typeface="Roboto" panose="02000000000000000000" pitchFamily="2" charset="0"/>
              </a:rPr>
              <a:t>гипотезы</a:t>
            </a:r>
            <a:r>
              <a:rPr lang="en-RU" sz="1800" dirty="0">
                <a:effectLst/>
                <a:latin typeface="Roboto" panose="02000000000000000000" pitchFamily="2" charset="0"/>
              </a:rPr>
              <a:t>, </a:t>
            </a:r>
            <a:r>
              <a:rPr lang="ru-RU" sz="1800" dirty="0">
                <a:effectLst/>
                <a:latin typeface="Roboto" panose="02000000000000000000" pitchFamily="2" charset="0"/>
              </a:rPr>
              <a:t>моделировать</a:t>
            </a:r>
            <a:r>
              <a:rPr lang="en-RU" sz="1800" dirty="0">
                <a:effectLst/>
                <a:latin typeface="Roboto" panose="02000000000000000000" pitchFamily="2" charset="0"/>
              </a:rPr>
              <a:t> </a:t>
            </a:r>
            <a:r>
              <a:rPr lang="ru-RU" sz="1800" dirty="0">
                <a:effectLst/>
                <a:latin typeface="Roboto" panose="02000000000000000000" pitchFamily="2" charset="0"/>
              </a:rPr>
              <a:t>убеждения</a:t>
            </a:r>
            <a:r>
              <a:rPr lang="en-RU" sz="1800" dirty="0">
                <a:effectLst/>
                <a:latin typeface="Roboto" panose="02000000000000000000" pitchFamily="2" charset="0"/>
              </a:rPr>
              <a:t>, </a:t>
            </a:r>
            <a:r>
              <a:rPr lang="ru-RU" sz="1800" dirty="0">
                <a:effectLst/>
                <a:latin typeface="Roboto" panose="02000000000000000000" pitchFamily="2" charset="0"/>
              </a:rPr>
              <a:t>учитывать</a:t>
            </a:r>
            <a:r>
              <a:rPr lang="en-RU" sz="1800" dirty="0">
                <a:effectLst/>
                <a:latin typeface="Roboto" panose="02000000000000000000" pitchFamily="2" charset="0"/>
              </a:rPr>
              <a:t> </a:t>
            </a:r>
            <a:r>
              <a:rPr lang="ru-RU" sz="1800" dirty="0">
                <a:effectLst/>
                <a:latin typeface="Roboto" panose="02000000000000000000" pitchFamily="2" charset="0"/>
              </a:rPr>
              <a:t>неопределенность</a:t>
            </a:r>
            <a:r>
              <a:rPr lang="en-RU" sz="1800" dirty="0">
                <a:effectLst/>
                <a:latin typeface="Roboto" panose="02000000000000000000" pitchFamily="2" charset="0"/>
              </a:rPr>
              <a:t> </a:t>
            </a:r>
            <a:r>
              <a:rPr lang="ru-RU" sz="1800" dirty="0">
                <a:effectLst/>
                <a:latin typeface="Roboto" panose="02000000000000000000" pitchFamily="2" charset="0"/>
              </a:rPr>
              <a:t>и ее изменение при поступлении новой информации. </a:t>
            </a:r>
            <a:endParaRPr lang="ru-RU" sz="24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Roboto" panose="02000000000000000000" pitchFamily="2" charset="0"/>
              </a:rPr>
              <a:t>В </a:t>
            </a:r>
            <a:r>
              <a:rPr lang="en-GB" sz="1800" dirty="0">
                <a:effectLst/>
                <a:latin typeface="Roboto" panose="02000000000000000000" pitchFamily="2" charset="0"/>
              </a:rPr>
              <a:t>ML </a:t>
            </a:r>
            <a:r>
              <a:rPr lang="ru-RU" sz="1800" dirty="0">
                <a:effectLst/>
                <a:latin typeface="Roboto" panose="02000000000000000000" pitchFamily="2" charset="0"/>
              </a:rPr>
              <a:t>Байесовское моделирование позволяет: </a:t>
            </a:r>
            <a:endParaRPr lang="ru-RU" sz="2400" dirty="0"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Roboto" panose="02000000000000000000" pitchFamily="2" charset="0"/>
              </a:rPr>
              <a:t>Использовать</a:t>
            </a:r>
            <a:r>
              <a:rPr lang="en-RU" sz="1600" dirty="0">
                <a:effectLst/>
                <a:latin typeface="Roboto" panose="02000000000000000000" pitchFamily="2" charset="0"/>
              </a:rPr>
              <a:t> </a:t>
            </a:r>
            <a:r>
              <a:rPr lang="ru-RU" sz="1600" dirty="0">
                <a:effectLst/>
                <a:latin typeface="Roboto" panose="02000000000000000000" pitchFamily="2" charset="0"/>
              </a:rPr>
              <a:t>предположения</a:t>
            </a:r>
            <a:r>
              <a:rPr lang="en-RU" sz="1600" dirty="0">
                <a:effectLst/>
                <a:latin typeface="Roboto" panose="02000000000000000000" pitchFamily="2" charset="0"/>
              </a:rPr>
              <a:t> </a:t>
            </a:r>
            <a:r>
              <a:rPr lang="ru-RU" sz="1600" dirty="0">
                <a:effectLst/>
                <a:latin typeface="Roboto" panose="02000000000000000000" pitchFamily="2" charset="0"/>
              </a:rPr>
              <a:t>и априорные знания</a:t>
            </a:r>
            <a:r>
              <a:rPr lang="en-RU" sz="1600" dirty="0">
                <a:effectLst/>
                <a:latin typeface="Roboto" panose="02000000000000000000" pitchFamily="2" charset="0"/>
              </a:rPr>
              <a:t>. </a:t>
            </a:r>
            <a:endParaRPr lang="en-RU" sz="2200" dirty="0">
              <a:effectLst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Roboto" panose="02000000000000000000" pitchFamily="2" charset="0"/>
              </a:rPr>
              <a:t>Предположения</a:t>
            </a:r>
            <a:r>
              <a:rPr lang="en-RU" sz="1600" dirty="0">
                <a:effectLst/>
                <a:latin typeface="Roboto" panose="02000000000000000000" pitchFamily="2" charset="0"/>
              </a:rPr>
              <a:t> </a:t>
            </a:r>
            <a:r>
              <a:rPr lang="ru-RU" sz="1600" dirty="0">
                <a:effectLst/>
                <a:latin typeface="Roboto" panose="02000000000000000000" pitchFamily="2" charset="0"/>
              </a:rPr>
              <a:t>задаются</a:t>
            </a:r>
            <a:r>
              <a:rPr lang="en-RU" sz="1600" dirty="0">
                <a:effectLst/>
                <a:latin typeface="Roboto" panose="02000000000000000000" pitchFamily="2" charset="0"/>
              </a:rPr>
              <a:t> </a:t>
            </a:r>
            <a:r>
              <a:rPr lang="ru-RU" sz="1600" dirty="0">
                <a:effectLst/>
                <a:latin typeface="Roboto" panose="02000000000000000000" pitchFamily="2" charset="0"/>
              </a:rPr>
              <a:t>в явном виде. </a:t>
            </a:r>
            <a:endParaRPr lang="ru-RU" sz="22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Roboto" panose="02000000000000000000" pitchFamily="2" charset="0"/>
              </a:rPr>
              <a:t>Получать</a:t>
            </a:r>
            <a:r>
              <a:rPr lang="en-RU" sz="1800" dirty="0">
                <a:effectLst/>
                <a:latin typeface="Roboto" panose="02000000000000000000" pitchFamily="2" charset="0"/>
              </a:rPr>
              <a:t> </a:t>
            </a:r>
            <a:r>
              <a:rPr lang="ru-RU" sz="1800" dirty="0">
                <a:effectLst/>
                <a:latin typeface="Roboto" panose="02000000000000000000" pitchFamily="2" charset="0"/>
              </a:rPr>
              <a:t>оценки на параметры</a:t>
            </a:r>
            <a:r>
              <a:rPr lang="en-RU" sz="1800" dirty="0">
                <a:effectLst/>
                <a:latin typeface="Roboto" panose="02000000000000000000" pitchFamily="2" charset="0"/>
              </a:rPr>
              <a:t>, </a:t>
            </a:r>
            <a:r>
              <a:rPr lang="ru-RU" sz="1800" dirty="0">
                <a:effectLst/>
                <a:latin typeface="Roboto" panose="02000000000000000000" pitchFamily="2" charset="0"/>
              </a:rPr>
              <a:t>которые обобщаются</a:t>
            </a:r>
            <a:r>
              <a:rPr lang="en-RU" sz="1800" dirty="0">
                <a:effectLst/>
                <a:latin typeface="Roboto" panose="02000000000000000000" pitchFamily="2" charset="0"/>
              </a:rPr>
              <a:t> </a:t>
            </a:r>
            <a:r>
              <a:rPr lang="ru-RU" sz="1800" dirty="0">
                <a:effectLst/>
                <a:latin typeface="Roboto" panose="02000000000000000000" pitchFamily="2" charset="0"/>
              </a:rPr>
              <a:t>лучше. </a:t>
            </a:r>
            <a:endParaRPr lang="ru-RU" sz="2400" dirty="0"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Roboto" panose="02000000000000000000" pitchFamily="2" charset="0"/>
              </a:rPr>
              <a:t>Получать</a:t>
            </a:r>
            <a:r>
              <a:rPr lang="en-RU" sz="1600" dirty="0">
                <a:effectLst/>
                <a:latin typeface="Roboto" panose="02000000000000000000" pitchFamily="2" charset="0"/>
              </a:rPr>
              <a:t> </a:t>
            </a:r>
            <a:r>
              <a:rPr lang="ru-RU" sz="1600" dirty="0">
                <a:effectLst/>
                <a:latin typeface="Roboto" panose="02000000000000000000" pitchFamily="2" charset="0"/>
              </a:rPr>
              <a:t>оценки неопределенности </a:t>
            </a:r>
            <a:r>
              <a:rPr lang="ru-RU" sz="1600" dirty="0">
                <a:latin typeface="Roboto" panose="02000000000000000000" pitchFamily="2" charset="0"/>
              </a:rPr>
              <a:t>предсказаний без костылей</a:t>
            </a:r>
            <a:r>
              <a:rPr lang="ru-RU" sz="1800" dirty="0">
                <a:effectLst/>
                <a:latin typeface="Roboto" panose="02000000000000000000" pitchFamily="2" charset="0"/>
              </a:rPr>
              <a:t>. </a:t>
            </a:r>
            <a:endParaRPr lang="ru-RU" sz="24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Roboto" panose="02000000000000000000" pitchFamily="2" charset="0"/>
              </a:rPr>
              <a:t>Применения</a:t>
            </a:r>
            <a:r>
              <a:rPr lang="en-RU" sz="1800" dirty="0">
                <a:effectLst/>
                <a:latin typeface="Roboto" panose="02000000000000000000" pitchFamily="2" charset="0"/>
              </a:rPr>
              <a:t>: </a:t>
            </a:r>
            <a:endParaRPr lang="en-RU" sz="2400" dirty="0"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Roboto" panose="02000000000000000000" pitchFamily="2" charset="0"/>
              </a:rPr>
              <a:t>Прогнозирование редких событий (напр. выборы</a:t>
            </a:r>
            <a:r>
              <a:rPr lang="en-RU" sz="1600" dirty="0">
                <a:effectLst/>
                <a:latin typeface="Roboto" panose="02000000000000000000" pitchFamily="2" charset="0"/>
              </a:rPr>
              <a:t>) </a:t>
            </a:r>
            <a:endParaRPr lang="en-RU" sz="2200" dirty="0"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Roboto" panose="02000000000000000000" pitchFamily="2" charset="0"/>
              </a:rPr>
              <a:t>Интерпретируемые </a:t>
            </a:r>
            <a:r>
              <a:rPr lang="en-GB" sz="1600" dirty="0">
                <a:effectLst/>
                <a:latin typeface="Roboto" panose="02000000000000000000" pitchFamily="2" charset="0"/>
              </a:rPr>
              <a:t>ML </a:t>
            </a:r>
            <a:r>
              <a:rPr lang="ru-RU" sz="1600" dirty="0">
                <a:effectLst/>
                <a:latin typeface="Roboto" panose="02000000000000000000" pitchFamily="2" charset="0"/>
              </a:rPr>
              <a:t>модели </a:t>
            </a:r>
            <a:endParaRPr lang="ru-RU" sz="2200" dirty="0"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Roboto" panose="02000000000000000000" pitchFamily="2" charset="0"/>
              </a:rPr>
              <a:t>Генеративные </a:t>
            </a:r>
            <a:r>
              <a:rPr lang="en-GB" sz="1600" dirty="0">
                <a:effectLst/>
                <a:latin typeface="Roboto" panose="02000000000000000000" pitchFamily="2" charset="0"/>
              </a:rPr>
              <a:t>ML </a:t>
            </a:r>
            <a:r>
              <a:rPr lang="ru-RU" sz="1600" dirty="0">
                <a:effectLst/>
                <a:latin typeface="Roboto" panose="02000000000000000000" pitchFamily="2" charset="0"/>
              </a:rPr>
              <a:t>модели: </a:t>
            </a:r>
            <a:r>
              <a:rPr lang="en-GB" sz="1600" dirty="0">
                <a:effectLst/>
                <a:latin typeface="Roboto" panose="02000000000000000000" pitchFamily="2" charset="0"/>
              </a:rPr>
              <a:t>VQVAE, VQGAN </a:t>
            </a:r>
            <a:r>
              <a:rPr lang="ru-RU" sz="1600" dirty="0">
                <a:effectLst/>
                <a:latin typeface="Roboto" panose="02000000000000000000" pitchFamily="2" charset="0"/>
              </a:rPr>
              <a:t>и др. </a:t>
            </a:r>
            <a:endParaRPr lang="ru-RU" sz="2200" dirty="0">
              <a:effectLst/>
            </a:endParaRPr>
          </a:p>
          <a:p>
            <a:pPr marL="133350" indent="0">
              <a:buNone/>
            </a:pPr>
            <a:endParaRPr lang="ru-RU" sz="19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508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Формула Байесовса в терминах </a:t>
            </a:r>
            <a:r>
              <a:rPr lang="en-US" dirty="0"/>
              <a:t>ML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F116BE2-6BCC-0147-982C-4BDC5CE9698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054402"/>
                <a:ext cx="8709450" cy="3631109"/>
              </a:xfrm>
            </p:spPr>
            <p:txBody>
              <a:bodyPr>
                <a:normAutofit fontScale="92500" lnSpcReduction="20000"/>
              </a:bodyPr>
              <a:lstStyle/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19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1900" dirty="0">
                  <a:latin typeface="Roboto" panose="02000000000000000000" pitchFamily="2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>
                    <a:effectLst/>
                    <a:latin typeface="Roboto" panose="02000000000000000000" pitchFamily="2" charset="0"/>
                  </a:rPr>
                  <a:t>- 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вход</a:t>
                </a:r>
                <a:r>
                  <a:rPr lang="en-RU" sz="1800" dirty="0">
                    <a:effectLst/>
                    <a:latin typeface="Roboto" panose="02000000000000000000" pitchFamily="2" charset="0"/>
                  </a:rPr>
                  <a:t> 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и в</a:t>
                </a:r>
                <a:r>
                  <a:rPr lang="ru-RU" sz="1800" dirty="0">
                    <a:latin typeface="Roboto" panose="02000000000000000000" pitchFamily="2" charset="0"/>
                  </a:rPr>
                  <a:t>ы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ход</a:t>
                </a:r>
                <a:endParaRPr lang="en-RU" sz="2400" dirty="0">
                  <a:effectLst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l-GR" sz="1800" dirty="0">
                    <a:effectLst/>
                    <a:latin typeface="Roboto" panose="02000000000000000000" pitchFamily="2" charset="0"/>
                  </a:rPr>
                  <a:t> - 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параметры</a:t>
                </a:r>
                <a:r>
                  <a:rPr lang="en-RU" sz="1800" dirty="0">
                    <a:effectLst/>
                    <a:latin typeface="Roboto" panose="02000000000000000000" pitchFamily="2" charset="0"/>
                  </a:rPr>
                  <a:t> 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модели </a:t>
                </a:r>
                <a:endParaRPr lang="ru-RU" sz="2400" dirty="0">
                  <a:effectLst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GB" sz="1800" dirty="0">
                    <a:effectLst/>
                    <a:latin typeface="Roboto" panose="02000000000000000000" pitchFamily="2" charset="0"/>
                  </a:rPr>
                  <a:t> - 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вероятность</a:t>
                </a:r>
                <a:r>
                  <a:rPr lang="en-RU" sz="1800" dirty="0">
                    <a:effectLst/>
                    <a:latin typeface="Roboto" panose="02000000000000000000" pitchFamily="2" charset="0"/>
                  </a:rPr>
                  <a:t> 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пронаблюдать</a:t>
                </a:r>
                <a:r>
                  <a:rPr lang="en-RU" sz="1800" dirty="0">
                    <a:effectLst/>
                    <a:latin typeface="Roboto" panose="02000000000000000000" pitchFamily="2" charset="0"/>
                  </a:rPr>
                  <a:t> 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такие выходы</a:t>
                </a:r>
                <a:r>
                  <a:rPr lang="en-RU" sz="1800" dirty="0">
                    <a:effectLst/>
                    <a:latin typeface="Roboto" panose="02000000000000000000" pitchFamily="2" charset="0"/>
                  </a:rPr>
                  <a:t> 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при заданных параметрах и данных (</a:t>
                </a:r>
                <a:r>
                  <a:rPr lang="en-GB" sz="1800" b="1" i="1" dirty="0">
                    <a:effectLst/>
                    <a:latin typeface="Roboto" panose="02000000000000000000" pitchFamily="2" charset="0"/>
                  </a:rPr>
                  <a:t>Likelihood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)</a:t>
                </a:r>
                <a:endParaRPr lang="en-GB" sz="2400" dirty="0">
                  <a:effectLst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sz="1800" dirty="0">
                    <a:effectLst/>
                    <a:latin typeface="Roboto" panose="02000000000000000000" pitchFamily="2" charset="0"/>
                  </a:rPr>
                  <a:t> - 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априорное распределение на параметры</a:t>
                </a:r>
                <a:r>
                  <a:rPr lang="en-RU" sz="1800" dirty="0">
                    <a:effectLst/>
                    <a:latin typeface="Roboto" panose="02000000000000000000" pitchFamily="2" charset="0"/>
                  </a:rPr>
                  <a:t> </a:t>
                </a:r>
                <a:r>
                  <a:rPr lang="ru-RU" sz="1800" dirty="0">
                    <a:effectLst/>
                    <a:latin typeface="ArialMT"/>
                  </a:rPr>
                  <a:t>(</a:t>
                </a:r>
                <a:r>
                  <a:rPr lang="en-GB" sz="1800" b="1" i="1" dirty="0">
                    <a:effectLst/>
                    <a:latin typeface="Roboto" panose="02000000000000000000" pitchFamily="2" charset="0"/>
                  </a:rPr>
                  <a:t>Prior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)</a:t>
                </a:r>
                <a:endParaRPr lang="en-GB" sz="2400" dirty="0">
                  <a:effectLst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>
                    <a:effectLst/>
                    <a:latin typeface="Roboto" panose="02000000000000000000" pitchFamily="2" charset="0"/>
                  </a:rPr>
                  <a:t> - 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вероятность</a:t>
                </a:r>
                <a:r>
                  <a:rPr lang="en-RU" sz="1800" dirty="0">
                    <a:effectLst/>
                    <a:latin typeface="Roboto" panose="02000000000000000000" pitchFamily="2" charset="0"/>
                  </a:rPr>
                  <a:t> 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пронаблюдать</a:t>
                </a:r>
                <a:r>
                  <a:rPr lang="en-RU" sz="1800" dirty="0">
                    <a:effectLst/>
                    <a:latin typeface="Roboto" panose="02000000000000000000" pitchFamily="2" charset="0"/>
                  </a:rPr>
                  <a:t> 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такие данные при любых параметрах </a:t>
                </a:r>
                <a:r>
                  <a:rPr lang="ru-RU" sz="2400" dirty="0">
                    <a:effectLst/>
                  </a:rPr>
                  <a:t>(</a:t>
                </a:r>
                <a:r>
                  <a:rPr lang="en-GB" sz="1800" b="1" i="1" dirty="0">
                    <a:effectLst/>
                    <a:latin typeface="Roboto" panose="02000000000000000000" pitchFamily="2" charset="0"/>
                  </a:rPr>
                  <a:t>Evidence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)</a:t>
                </a:r>
                <a:endParaRPr lang="en-GB" sz="2400" dirty="0">
                  <a:effectLst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sz="1800" dirty="0">
                    <a:effectLst/>
                    <a:latin typeface="Roboto" panose="02000000000000000000" pitchFamily="2" charset="0"/>
                  </a:rPr>
                  <a:t> - 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апостериорное распределение на параметры</a:t>
                </a:r>
                <a:r>
                  <a:rPr lang="en-RU" sz="1800" dirty="0">
                    <a:effectLst/>
                    <a:latin typeface="Roboto" panose="02000000000000000000" pitchFamily="2" charset="0"/>
                  </a:rPr>
                  <a:t> 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при наблюдаемых данных </a:t>
                </a:r>
                <a:r>
                  <a:rPr lang="ru-RU" sz="1800" dirty="0">
                    <a:effectLst/>
                    <a:latin typeface="ArialMT"/>
                  </a:rPr>
                  <a:t>(</a:t>
                </a:r>
                <a:r>
                  <a:rPr lang="en-GB" sz="1800" b="1" i="1" dirty="0">
                    <a:effectLst/>
                    <a:latin typeface="Roboto" panose="02000000000000000000" pitchFamily="2" charset="0"/>
                  </a:rPr>
                  <a:t>Posterior</a:t>
                </a:r>
                <a:r>
                  <a:rPr lang="ru-RU" sz="1800" dirty="0">
                    <a:effectLst/>
                    <a:latin typeface="Roboto" panose="02000000000000000000" pitchFamily="2" charset="0"/>
                  </a:rPr>
                  <a:t>)</a:t>
                </a:r>
                <a:endParaRPr lang="en-GB" sz="2400" dirty="0">
                  <a:effectLst/>
                </a:endParaRPr>
              </a:p>
              <a:p>
                <a:pPr marL="133350" indent="0">
                  <a:buNone/>
                </a:pPr>
                <a:endParaRPr lang="ru-RU" sz="1900" dirty="0">
                  <a:latin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F116BE2-6BCC-0147-982C-4BDC5CE96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054402"/>
                <a:ext cx="8709450" cy="3631109"/>
              </a:xfrm>
              <a:blipFill>
                <a:blip r:embed="rId3"/>
                <a:stretch>
                  <a:fillRect t="-1045" r="-1019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659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Обучение Байесовской модели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F116BE2-6BCC-0147-982C-4BDC5CE9698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054402"/>
                <a:ext cx="8709450" cy="3631109"/>
              </a:xfrm>
            </p:spPr>
            <p:txBody>
              <a:bodyPr>
                <a:normAutofit fontScale="92500" lnSpcReduction="20000"/>
              </a:bodyPr>
              <a:lstStyle/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𝐿𝑖𝑘𝑒𝑙𝑖h𝑜𝑜𝑑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𝑃𝑟𝑖𝑜𝑟</m:t>
                          </m:r>
                        </m:num>
                        <m:den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𝐸𝑣𝑖𝑑𝑒𝑛𝑐𝑒</m:t>
                          </m:r>
                        </m:den>
                      </m:f>
                      <m:r>
                        <a:rPr lang="ru-RU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19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ru-RU" sz="1900" dirty="0">
                  <a:latin typeface="Roboto" panose="02000000000000000000" pitchFamily="2" charset="0"/>
                </a:endParaRPr>
              </a:p>
              <a:p>
                <a:pPr marL="1333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</m:sub>
                          </m:sSub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𝑡𝑟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𝑡𝑟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sub>
                              </m:s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𝑡𝑟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𝑡𝑟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sub>
                                  </m:s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ru-RU" sz="1900" dirty="0">
                  <a:latin typeface="Roboto" panose="02000000000000000000" pitchFamily="2" charset="0"/>
                </a:endParaRPr>
              </a:p>
              <a:p>
                <a:pPr marL="133350" indent="0">
                  <a:buNone/>
                </a:pPr>
                <a:r>
                  <a:rPr lang="ru-RU" sz="1800" b="1" dirty="0">
                    <a:effectLst/>
                    <a:latin typeface="Roboto" panose="02000000000000000000" pitchFamily="2" charset="0"/>
                  </a:rPr>
                  <a:t>Дано: </a:t>
                </a:r>
                <a:endParaRPr lang="ru-RU" sz="2400" b="1" dirty="0">
                  <a:effectLst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latin typeface="Roboto" panose="02000000000000000000" pitchFamily="2" charset="0"/>
                  </a:rPr>
                  <a:t>Априорное распределение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sz="1800" dirty="0">
                    <a:effectLst/>
                    <a:latin typeface="Roboto" panose="02000000000000000000" pitchFamily="2" charset="0"/>
                  </a:rPr>
                  <a:t> </a:t>
                </a:r>
                <a:endParaRPr lang="el-GR" sz="2400" dirty="0">
                  <a:effectLst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latin typeface="Roboto" panose="02000000000000000000" pitchFamily="2" charset="0"/>
                  </a:rPr>
                  <a:t>Тренировочные данные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GB" sz="1800" dirty="0">
                    <a:effectLst/>
                    <a:latin typeface="Roboto" panose="02000000000000000000" pitchFamily="2" charset="0"/>
                  </a:rPr>
                  <a:t>) </a:t>
                </a:r>
                <a:endParaRPr lang="en-GB" sz="2400" dirty="0">
                  <a:effectLst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latin typeface="Roboto" panose="02000000000000000000" pitchFamily="2" charset="0"/>
                  </a:rPr>
                  <a:t>Правдоподобие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GB" sz="2400" dirty="0">
                  <a:effectLst/>
                </a:endParaRPr>
              </a:p>
              <a:p>
                <a:pPr marL="133350" indent="0">
                  <a:buNone/>
                </a:pPr>
                <a:r>
                  <a:rPr lang="ru-RU" sz="1800" b="1" dirty="0" err="1">
                    <a:effectLst/>
                    <a:latin typeface="Roboto" panose="02000000000000000000" pitchFamily="2" charset="0"/>
                  </a:rPr>
                  <a:t>Найти</a:t>
                </a:r>
                <a:r>
                  <a:rPr lang="ru-RU" sz="1800" b="1" dirty="0">
                    <a:effectLst/>
                    <a:latin typeface="Roboto" panose="02000000000000000000" pitchFamily="2" charset="0"/>
                  </a:rPr>
                  <a:t>: </a:t>
                </a:r>
                <a:endParaRPr lang="ru-RU" sz="2400" b="1" dirty="0">
                  <a:effectLst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latin typeface="Roboto" panose="02000000000000000000" pitchFamily="2" charset="0"/>
                  </a:rPr>
                  <a:t>Апостериорное распределение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1800" dirty="0">
                    <a:effectLst/>
                    <a:latin typeface="Roboto" panose="02000000000000000000" pitchFamily="2" charset="0"/>
                  </a:rPr>
                  <a:t> </a:t>
                </a:r>
                <a:endParaRPr lang="en-GB" sz="2400" dirty="0">
                  <a:effectLst/>
                </a:endParaRPr>
              </a:p>
              <a:p>
                <a:pPr marL="133350" indent="0">
                  <a:buNone/>
                </a:pPr>
                <a:endParaRPr lang="ru-RU" sz="1900" dirty="0">
                  <a:latin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F116BE2-6BCC-0147-982C-4BDC5CE96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054402"/>
                <a:ext cx="8709450" cy="3631109"/>
              </a:xfrm>
              <a:blipFill>
                <a:blip r:embed="rId3"/>
                <a:stretch>
                  <a:fillRect t="-1045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526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Обучение Байесовской модели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DA0A32-1623-1542-B6D2-3EDDFD549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82" y="1116417"/>
            <a:ext cx="5905500" cy="3251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2C1F91-A2BE-DC47-A8CE-14E3474627FE}"/>
              </a:ext>
            </a:extLst>
          </p:cNvPr>
          <p:cNvSpPr txBox="1"/>
          <p:nvPr/>
        </p:nvSpPr>
        <p:spPr>
          <a:xfrm>
            <a:off x="359454" y="4635062"/>
            <a:ext cx="50610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hlinkClick r:id="rId4"/>
              </a:rPr>
              <a:t>https://www.r-bloggers.com/2021/09/bayesian-regression-analysis-with-rstanarm/</a:t>
            </a:r>
            <a:r>
              <a:rPr lang="en-GB" sz="1050" dirty="0"/>
              <a:t> </a:t>
            </a:r>
            <a:endParaRPr lang="en-RU" sz="105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Сопряженный </a:t>
            </a:r>
            <a:r>
              <a:rPr lang="en-US" dirty="0"/>
              <a:t>prior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3AC004-3261-BE40-95EF-20FF9A76DB21}"/>
                  </a:ext>
                </a:extLst>
              </p:cNvPr>
              <p:cNvSpPr txBox="1"/>
              <p:nvPr/>
            </p:nvSpPr>
            <p:spPr>
              <a:xfrm>
                <a:off x="750439" y="1160342"/>
                <a:ext cx="8002576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Если </a:t>
                </a:r>
                <a:r>
                  <a:rPr lang="en-RU" dirty="0"/>
                  <a:t>prior </a:t>
                </a:r>
                <a:r>
                  <a:rPr lang="ru-RU" dirty="0"/>
                  <a:t>представляет собой некоторое распределение, то вычислив </a:t>
                </a:r>
                <a:r>
                  <a:rPr lang="en-US" dirty="0"/>
                  <a:t>posterior </a:t>
                </a:r>
                <a:r>
                  <a:rPr lang="ru-RU" dirty="0"/>
                  <a:t>по формуле Байеса мы получим то же самое распределение, но с другими параметрами. Называется сопряженный к функции правдоподобия </a:t>
                </a:r>
                <a:r>
                  <a:rPr lang="en-US" dirty="0"/>
                  <a:t>prior.</a:t>
                </a:r>
                <a:endParaRPr lang="ru-RU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ru-RU" dirty="0"/>
                  <a:t>-</a:t>
                </a:r>
                <a:r>
                  <a:rPr lang="en-US" dirty="0"/>
                  <a:t>prior </a:t>
                </a:r>
                <a:r>
                  <a:rPr lang="ru-RU" dirty="0"/>
                  <a:t>сопряженный к биномиальному распределению.</a:t>
                </a:r>
                <a:endParaRPr lang="en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3AC004-3261-BE40-95EF-20FF9A76D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39" y="1160342"/>
                <a:ext cx="8002576" cy="1169551"/>
              </a:xfrm>
              <a:prstGeom prst="rect">
                <a:avLst/>
              </a:prstGeom>
              <a:blipFill>
                <a:blip r:embed="rId3"/>
                <a:stretch>
                  <a:fillRect l="-317" t="-1075" b="-4301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A70FCD-B0F6-AD45-8946-DB090D8EF5BA}"/>
                  </a:ext>
                </a:extLst>
              </p:cNvPr>
              <p:cNvSpPr txBox="1"/>
              <p:nvPr/>
            </p:nvSpPr>
            <p:spPr>
              <a:xfrm>
                <a:off x="750439" y="2426510"/>
                <a:ext cx="8119362" cy="2226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dirty="0"/>
                  <a:t>Пример:</a:t>
                </a:r>
                <a:r>
                  <a:rPr lang="en-US" b="1" dirty="0"/>
                  <a:t> </a:t>
                </a:r>
                <a:r>
                  <a:rPr lang="ru-RU" b="1" dirty="0"/>
                  <a:t>броски монетки.</a:t>
                </a:r>
              </a:p>
              <a:p>
                <a:r>
                  <a:rPr lang="en-US" dirty="0"/>
                  <a:t>Prior: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RU" dirty="0"/>
                  <a:t> </a:t>
                </a:r>
                <a:r>
                  <a:rPr lang="ru-RU" dirty="0"/>
                  <a:t>распределение: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RU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RU" dirty="0"/>
              </a:p>
              <a:p>
                <a:r>
                  <a:rPr lang="en-US" dirty="0"/>
                  <a:t>Posterior: </a:t>
                </a:r>
                <a:r>
                  <a:rPr lang="ru-RU" dirty="0"/>
                  <a:t>тоже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ru-RU" dirty="0"/>
                  <a:t> распределение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RU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RU" dirty="0"/>
                  <a:t>, </a:t>
                </a:r>
                <a:endParaRPr lang="ru-RU" dirty="0"/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RU" dirty="0"/>
                  <a:t> – </a:t>
                </a:r>
                <a:r>
                  <a:rPr lang="ru-RU" dirty="0"/>
                  <a:t>число успехов,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RU" dirty="0"/>
                  <a:t> – </a:t>
                </a:r>
                <a:r>
                  <a:rPr lang="ru-RU" dirty="0"/>
                  <a:t>число экспериментов. </a:t>
                </a:r>
              </a:p>
              <a:p>
                <a:r>
                  <a:rPr lang="ru-RU" dirty="0"/>
                  <a:t>Причем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func>
                  </m:oMath>
                </a14:m>
                <a:r>
                  <a:rPr lang="ru-RU" dirty="0"/>
                  <a:t>, </a:t>
                </a:r>
              </a:p>
              <a:p>
                <a:endParaRPr lang="ru-RU" dirty="0"/>
              </a:p>
              <a:p>
                <a:r>
                  <a:rPr lang="ru-RU" dirty="0" err="1"/>
                  <a:t>Т.е</a:t>
                </a:r>
                <a:r>
                  <a:rPr lang="ru-RU" dirty="0"/>
                  <a:t> при возрастании объема данных Байесовская статистика сходится к обычному частотному подходу!</a:t>
                </a:r>
                <a:endParaRPr lang="en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A70FCD-B0F6-AD45-8946-DB090D8EF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39" y="2426510"/>
                <a:ext cx="8119362" cy="2226572"/>
              </a:xfrm>
              <a:prstGeom prst="rect">
                <a:avLst/>
              </a:prstGeom>
              <a:blipFill>
                <a:blip r:embed="rId4"/>
                <a:stretch>
                  <a:fillRect l="-313" t="-568" r="-156" b="-1705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22546FB-44E7-5642-8BC8-EB111FC3A26F}"/>
              </a:ext>
            </a:extLst>
          </p:cNvPr>
          <p:cNvSpPr txBox="1"/>
          <p:nvPr/>
        </p:nvSpPr>
        <p:spPr>
          <a:xfrm>
            <a:off x="699990" y="4653082"/>
            <a:ext cx="4253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hlinkClick r:id="rId5"/>
              </a:rPr>
              <a:t>https://en.wikipedia.org/wiki/Conjugate_prior</a:t>
            </a:r>
            <a:r>
              <a:rPr lang="ru-RU" sz="1000" dirty="0"/>
              <a:t> </a:t>
            </a:r>
            <a:endParaRPr lang="en-US" sz="1000" dirty="0"/>
          </a:p>
          <a:p>
            <a:r>
              <a:rPr lang="en-GB" sz="1000" dirty="0">
                <a:hlinkClick r:id="rId6"/>
              </a:rPr>
              <a:t>https://</a:t>
            </a:r>
            <a:r>
              <a:rPr lang="en-GB" sz="1000" dirty="0" err="1">
                <a:hlinkClick r:id="rId6"/>
              </a:rPr>
              <a:t>ru.wikipedia.org</a:t>
            </a:r>
            <a:r>
              <a:rPr lang="en-GB" sz="1000" dirty="0">
                <a:hlinkClick r:id="rId6"/>
              </a:rPr>
              <a:t>/wiki/</a:t>
            </a:r>
            <a:r>
              <a:rPr lang="ru-RU" sz="1000" dirty="0">
                <a:hlinkClick r:id="rId6"/>
              </a:rPr>
              <a:t>Сопряжённое_априорное_распределение</a:t>
            </a:r>
            <a:r>
              <a:rPr lang="en-US" sz="1000" dirty="0"/>
              <a:t> </a:t>
            </a:r>
            <a:endParaRPr lang="en-RU" sz="1000" dirty="0"/>
          </a:p>
        </p:txBody>
      </p:sp>
    </p:spTree>
    <p:extLst>
      <p:ext uri="{BB962C8B-B14F-4D97-AF65-F5344CB8AC3E}">
        <p14:creationId xmlns:p14="http://schemas.microsoft.com/office/powerpoint/2010/main" val="131159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200" dirty="0"/>
              <a:t>Введение в вероятностное моделирование</a:t>
            </a:r>
            <a:br>
              <a:rPr lang="en-US" sz="3200" dirty="0"/>
            </a:br>
            <a:r>
              <a:rPr lang="ru-RU" sz="2400" b="0" dirty="0"/>
              <a:t>апостериорные оценки, </a:t>
            </a:r>
            <a:r>
              <a:rPr lang="ru-RU" sz="2400" b="0" dirty="0" err="1"/>
              <a:t>сэмплирование</a:t>
            </a:r>
            <a:r>
              <a:rPr lang="ru-RU" sz="2400" b="0" dirty="0"/>
              <a:t> </a:t>
            </a:r>
            <a:br>
              <a:rPr lang="en-US" sz="2400" b="0" dirty="0"/>
            </a:br>
            <a:endParaRPr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703052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209" name="Google Shape;209;p48"/>
          <p:cNvSpPr txBox="1">
            <a:spLocks noGrp="1"/>
          </p:cNvSpPr>
          <p:nvPr>
            <p:ph type="subTitle" idx="3"/>
          </p:nvPr>
        </p:nvSpPr>
        <p:spPr>
          <a:xfrm>
            <a:off x="3082400" y="3162350"/>
            <a:ext cx="5095500" cy="1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 –</a:t>
            </a:r>
            <a:r>
              <a:rPr lang="en-US" sz="1150" b="1" dirty="0"/>
              <a:t> </a:t>
            </a:r>
            <a:r>
              <a:rPr lang="ru-RU" sz="1150" b="1" dirty="0" err="1"/>
              <a:t>НИИгазэкономика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Анализ временных рядов, эволюционное развитие сложных систем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A103C-F3B2-9942-BE61-45E26582D7F9}"/>
              </a:ext>
            </a:extLst>
          </p:cNvPr>
          <p:cNvSpPr/>
          <p:nvPr/>
        </p:nvSpPr>
        <p:spPr>
          <a:xfrm>
            <a:off x="827107" y="2871470"/>
            <a:ext cx="1673385" cy="16467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Численное интегрирование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3AC004-3261-BE40-95EF-20FF9A76DB21}"/>
                  </a:ext>
                </a:extLst>
              </p:cNvPr>
              <p:cNvSpPr txBox="1"/>
              <p:nvPr/>
            </p:nvSpPr>
            <p:spPr>
              <a:xfrm>
                <a:off x="750439" y="1160342"/>
                <a:ext cx="800257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Если у нас </a:t>
                </a:r>
                <a:r>
                  <a:rPr lang="en-US" i="1" dirty="0"/>
                  <a:t>N</a:t>
                </a:r>
                <a:r>
                  <a:rPr lang="ru-RU" dirty="0"/>
                  <a:t> параметров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RU" dirty="0"/>
                  <a:t> </a:t>
                </a:r>
                <a:r>
                  <a:rPr lang="ru-RU" dirty="0"/>
                  <a:t>и число состояний К – то для численного интегрирования необходимо вычислить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RU" dirty="0"/>
                  <a:t> </a:t>
                </a:r>
                <a:r>
                  <a:rPr lang="ru-RU" dirty="0"/>
                  <a:t>состояний.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&gt;10</m:t>
                    </m:r>
                  </m:oMath>
                </a14:m>
                <a:r>
                  <a:rPr lang="en-RU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RU" dirty="0"/>
                  <a:t> </a:t>
                </a:r>
                <a:r>
                  <a:rPr lang="ru-RU" dirty="0"/>
                  <a:t>расчет становится нецелесообразен.</a:t>
                </a:r>
                <a:endParaRPr lang="en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3AC004-3261-BE40-95EF-20FF9A76D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39" y="1160342"/>
                <a:ext cx="8002576" cy="738664"/>
              </a:xfrm>
              <a:prstGeom prst="rect">
                <a:avLst/>
              </a:prstGeom>
              <a:blipFill>
                <a:blip r:embed="rId3"/>
                <a:stretch>
                  <a:fillRect l="-317" t="-1695" b="-6780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F8940A-22FD-5F48-BBE3-5883EE5156B4}"/>
                  </a:ext>
                </a:extLst>
              </p:cNvPr>
              <p:cNvSpPr txBox="1"/>
              <p:nvPr/>
            </p:nvSpPr>
            <p:spPr>
              <a:xfrm>
                <a:off x="800889" y="2162343"/>
                <a:ext cx="7170157" cy="8188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RU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𝑡𝑟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𝑡𝑟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RU" sz="1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F8940A-22FD-5F48-BBE3-5883EE515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89" y="2162343"/>
                <a:ext cx="7170157" cy="818814"/>
              </a:xfrm>
              <a:prstGeom prst="rect">
                <a:avLst/>
              </a:prstGeom>
              <a:blipFill>
                <a:blip r:embed="rId4"/>
                <a:stretch>
                  <a:fillRect t="-132308" b="-190769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682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Семплирование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73DDF4-A484-6346-8E35-86F989C9908C}"/>
                  </a:ext>
                </a:extLst>
              </p:cNvPr>
              <p:cNvSpPr txBox="1"/>
              <p:nvPr/>
            </p:nvSpPr>
            <p:spPr>
              <a:xfrm>
                <a:off x="500550" y="1102140"/>
                <a:ext cx="7887544" cy="847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RU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𝑡𝑟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𝑡𝑟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→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𝑠𝑎𝑚𝑝𝑙𝑒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𝑠𝑎𝑚𝑝𝑙𝑒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𝑠𝑎𝑚𝑝𝑙𝑒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𝑡𝑟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𝑡𝑟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RU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73DDF4-A484-6346-8E35-86F989C99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50" y="1102140"/>
                <a:ext cx="7887544" cy="847091"/>
              </a:xfrm>
              <a:prstGeom prst="rect">
                <a:avLst/>
              </a:prstGeom>
              <a:blipFill>
                <a:blip r:embed="rId3"/>
                <a:stretch>
                  <a:fillRect l="-12379" t="-145588" b="-198529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F6B77BA-4078-4F42-8A7B-E278C6E1C6D7}"/>
              </a:ext>
            </a:extLst>
          </p:cNvPr>
          <p:cNvSpPr txBox="1"/>
          <p:nvPr/>
        </p:nvSpPr>
        <p:spPr>
          <a:xfrm>
            <a:off x="576224" y="2149234"/>
            <a:ext cx="497283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/>
              <a:t>Как получить выборку из распределения?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/>
              <a:t>А из неизвестного распределения?</a:t>
            </a:r>
            <a:endParaRPr lang="en-RU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A38E68-05F5-4043-9741-90B82E167645}"/>
                  </a:ext>
                </a:extLst>
              </p:cNvPr>
              <p:cNvSpPr txBox="1"/>
              <p:nvPr/>
            </p:nvSpPr>
            <p:spPr>
              <a:xfrm>
                <a:off x="2535727" y="3665670"/>
                <a:ext cx="235789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A38E68-05F5-4043-9741-90B82E167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727" y="3665670"/>
                <a:ext cx="2357890" cy="215444"/>
              </a:xfrm>
              <a:prstGeom prst="rect">
                <a:avLst/>
              </a:prstGeom>
              <a:blipFill>
                <a:blip r:embed="rId4"/>
                <a:stretch>
                  <a:fillRect b="-38889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048E2DC-3864-674F-8340-BAAF9F994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1960" y="2571750"/>
            <a:ext cx="4108548" cy="224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09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 для проверки</a:t>
            </a:r>
            <a:endParaRPr/>
          </a:p>
        </p:txBody>
      </p:sp>
      <p:graphicFrame>
        <p:nvGraphicFramePr>
          <p:cNvPr id="366" name="Google Shape;366;p65"/>
          <p:cNvGraphicFramePr/>
          <p:nvPr>
            <p:extLst>
              <p:ext uri="{D42A27DB-BD31-4B8C-83A1-F6EECF244321}">
                <p14:modId xmlns:p14="http://schemas.microsoft.com/office/powerpoint/2010/main" val="4202281025"/>
              </p:ext>
            </p:extLst>
          </p:nvPr>
        </p:nvGraphicFramePr>
        <p:xfrm>
          <a:off x="952500" y="13155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Что такое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prior?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Когда следует обращаться к Байесовским методам?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Почему в реальной жизни все не так просто?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Ключевые тезисы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73" name="Google Shape;373;p66"/>
          <p:cNvGraphicFramePr/>
          <p:nvPr>
            <p:extLst>
              <p:ext uri="{D42A27DB-BD31-4B8C-83A1-F6EECF244321}">
                <p14:modId xmlns:p14="http://schemas.microsoft.com/office/powerpoint/2010/main" val="3979719678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Поняли смысл формулы Байеса</a:t>
                      </a:r>
                      <a:endParaRPr sz="1300" b="0" i="0" u="none" strike="noStrike" cap="none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Arial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Поняли когда применять байесовский подход</a:t>
                      </a:r>
                      <a:endParaRPr sz="1300" b="0" i="0" u="none" strike="noStrike" cap="none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Arial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300" b="0" i="0" u="none" strike="noStrike" cap="none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Поняли какие сложности</a:t>
                      </a:r>
                      <a:endParaRPr sz="1300" b="0" i="0" u="none" strike="noStrike" cap="none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заданием</a:t>
            </a:r>
            <a:endParaRPr/>
          </a:p>
        </p:txBody>
      </p:sp>
      <p:graphicFrame>
        <p:nvGraphicFramePr>
          <p:cNvPr id="390" name="Google Shape;390;p69"/>
          <p:cNvGraphicFramePr/>
          <p:nvPr>
            <p:extLst>
              <p:ext uri="{D42A27DB-BD31-4B8C-83A1-F6EECF244321}">
                <p14:modId xmlns:p14="http://schemas.microsoft.com/office/powerpoint/2010/main" val="1594113935"/>
              </p:ext>
            </p:extLst>
          </p:nvPr>
        </p:nvGraphicFramePr>
        <p:xfrm>
          <a:off x="952500" y="1372744"/>
          <a:ext cx="7239000" cy="698608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Построить простейшую байесовскую модель для подбрасывания монетки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Изучить влияние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prior’a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итоговую оценку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домашним заданием</a:t>
            </a:r>
            <a:endParaRPr/>
          </a:p>
        </p:txBody>
      </p:sp>
      <p:graphicFrame>
        <p:nvGraphicFramePr>
          <p:cNvPr id="399" name="Google Shape;399;p70"/>
          <p:cNvGraphicFramePr/>
          <p:nvPr>
            <p:extLst>
              <p:ext uri="{D42A27DB-BD31-4B8C-83A1-F6EECF244321}">
                <p14:modId xmlns:p14="http://schemas.microsoft.com/office/powerpoint/2010/main" val="122046190"/>
              </p:ext>
            </p:extLst>
          </p:nvPr>
        </p:nvGraphicFramePr>
        <p:xfrm>
          <a:off x="952500" y="1372744"/>
          <a:ext cx="7239000" cy="335270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/>
                        <a:t>Решить задачи на условную вероятность и формулу Байеса</a:t>
                      </a:r>
                      <a:endParaRPr sz="1300" dirty="0"/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1" name="Google Shape;401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4016231"/>
            <a:ext cx="457256" cy="45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70"/>
          <p:cNvSpPr txBox="1"/>
          <p:nvPr/>
        </p:nvSpPr>
        <p:spPr>
          <a:xfrm>
            <a:off x="1441925" y="4037106"/>
            <a:ext cx="5559000" cy="463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Сроки выполнения: 1 неделя</a:t>
            </a:r>
            <a:endParaRPr sz="1000" b="1" dirty="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материалов для изучения</a:t>
            </a:r>
            <a:endParaRPr/>
          </a:p>
        </p:txBody>
      </p:sp>
      <p:sp>
        <p:nvSpPr>
          <p:cNvPr id="408" name="Google Shape;408;p71"/>
          <p:cNvSpPr txBox="1">
            <a:spLocks noGrp="1"/>
          </p:cNvSpPr>
          <p:nvPr>
            <p:ph type="body" idx="4294967295"/>
          </p:nvPr>
        </p:nvSpPr>
        <p:spPr>
          <a:xfrm>
            <a:off x="500550" y="1197863"/>
            <a:ext cx="7742400" cy="28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11150">
              <a:buSzPts val="1300"/>
              <a:buFont typeface="Roboto"/>
              <a:buAutoNum type="arabicPeriod"/>
            </a:pPr>
            <a:r>
              <a:rPr lang="en-GB" sz="1200" dirty="0">
                <a:hlinkClick r:id="rId3"/>
              </a:rPr>
              <a:t>https://www.youtube.com/watch?v=_bcAK_1a72k&amp;t=3s</a:t>
            </a:r>
            <a:r>
              <a:rPr lang="ru-RU" sz="1200" dirty="0"/>
              <a:t> </a:t>
            </a:r>
            <a:endParaRPr lang="ru-RU" sz="1200" dirty="0">
              <a:hlinkClick r:id="rId4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200" dirty="0">
                <a:hlinkClick r:id="rId4"/>
              </a:rPr>
              <a:t>https://ru.wikipedia.org/wiki/</a:t>
            </a:r>
            <a:r>
              <a:rPr lang="ru-RU" sz="1200" dirty="0">
                <a:hlinkClick r:id="rId4"/>
              </a:rPr>
              <a:t>Сопряжённое_априорное_распределение</a:t>
            </a:r>
            <a:r>
              <a:rPr lang="ru-RU" sz="1200" dirty="0"/>
              <a:t>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200" dirty="0">
                <a:hlinkClick r:id="rId5"/>
              </a:rPr>
              <a:t>https://h1ros.github.io/posts/bayesian-regression-using-pymc3/ </a:t>
            </a:r>
            <a:endParaRPr lang="ru-RU" sz="12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2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Вопросы?</a:t>
            </a:r>
            <a:endParaRPr/>
          </a:p>
        </p:txBody>
      </p:sp>
      <p:pic>
        <p:nvPicPr>
          <p:cNvPr id="415" name="Google Shape;415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72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7" name="Google Shape;417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72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Следующий вебинар</a:t>
            </a:r>
            <a:endParaRPr/>
          </a:p>
        </p:txBody>
      </p:sp>
      <p:sp>
        <p:nvSpPr>
          <p:cNvPr id="461" name="Google Shape;461;p78"/>
          <p:cNvSpPr txBox="1"/>
          <p:nvPr/>
        </p:nvSpPr>
        <p:spPr>
          <a:xfrm>
            <a:off x="1915425" y="1502825"/>
            <a:ext cx="682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7 августа 2022</a:t>
            </a:r>
            <a:endParaRPr sz="1500" dirty="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78"/>
          <p:cNvSpPr txBox="1"/>
          <p:nvPr/>
        </p:nvSpPr>
        <p:spPr>
          <a:xfrm>
            <a:off x="1915425" y="1826708"/>
            <a:ext cx="6156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Markov Chain Monte-Carlo</a:t>
            </a:r>
          </a:p>
        </p:txBody>
      </p:sp>
      <p:pic>
        <p:nvPicPr>
          <p:cNvPr id="463" name="Google Shape;463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500" y="1558024"/>
            <a:ext cx="760725" cy="7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/>
              <a:t>Правила вебинара</a:t>
            </a:r>
            <a:endParaRPr sz="3200" b="1"/>
          </a:p>
        </p:txBody>
      </p:sp>
      <p:pic>
        <p:nvPicPr>
          <p:cNvPr id="215" name="Google Shape;215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9512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281613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3061406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9"/>
          <p:cNvSpPr txBox="1"/>
          <p:nvPr/>
        </p:nvSpPr>
        <p:spPr>
          <a:xfrm>
            <a:off x="1654525" y="12522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9"/>
          <p:cNvSpPr txBox="1"/>
          <p:nvPr/>
        </p:nvSpPr>
        <p:spPr>
          <a:xfrm>
            <a:off x="1654525" y="306641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49"/>
          <p:cNvSpPr txBox="1"/>
          <p:nvPr/>
        </p:nvSpPr>
        <p:spPr>
          <a:xfrm>
            <a:off x="1654525" y="39750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49"/>
          <p:cNvSpPr txBox="1"/>
          <p:nvPr/>
        </p:nvSpPr>
        <p:spPr>
          <a:xfrm>
            <a:off x="1654525" y="2049300"/>
            <a:ext cx="24753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Off-topic обсуждаем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учебной группе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lang="ru" sz="1500" b="1">
                <a:latin typeface="Roboto"/>
                <a:ea typeface="Roboto"/>
                <a:cs typeface="Roboto"/>
                <a:sym typeface="Roboto"/>
              </a:rPr>
              <a:t>канал группы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49"/>
          <p:cNvSpPr/>
          <p:nvPr/>
        </p:nvSpPr>
        <p:spPr>
          <a:xfrm>
            <a:off x="6046275" y="-8050"/>
            <a:ext cx="30975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49"/>
          <p:cNvSpPr txBox="1"/>
          <p:nvPr/>
        </p:nvSpPr>
        <p:spPr>
          <a:xfrm>
            <a:off x="6344063" y="1052963"/>
            <a:ext cx="2044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Условные 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обозначения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38593" y="1912032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9"/>
          <p:cNvSpPr txBox="1"/>
          <p:nvPr/>
        </p:nvSpPr>
        <p:spPr>
          <a:xfrm>
            <a:off x="6829363" y="1898744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Индивидуально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4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38593" y="2392126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9"/>
          <p:cNvSpPr txBox="1"/>
          <p:nvPr/>
        </p:nvSpPr>
        <p:spPr>
          <a:xfrm>
            <a:off x="6829363" y="2291099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Время, необходимое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 активность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4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38593" y="2872220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9"/>
          <p:cNvSpPr txBox="1"/>
          <p:nvPr/>
        </p:nvSpPr>
        <p:spPr>
          <a:xfrm>
            <a:off x="6829363" y="2873300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Пишем в чат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4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38593" y="3352314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9"/>
          <p:cNvSpPr txBox="1"/>
          <p:nvPr/>
        </p:nvSpPr>
        <p:spPr>
          <a:xfrm>
            <a:off x="6829363" y="3359347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Говорим голосом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38593" y="3832409"/>
            <a:ext cx="330301" cy="330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9"/>
          <p:cNvSpPr txBox="1"/>
          <p:nvPr/>
        </p:nvSpPr>
        <p:spPr>
          <a:xfrm>
            <a:off x="6829363" y="3827568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Документ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4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38593" y="4312503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9"/>
          <p:cNvSpPr txBox="1"/>
          <p:nvPr/>
        </p:nvSpPr>
        <p:spPr>
          <a:xfrm>
            <a:off x="6829363" y="4223086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Ответьте себе или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задайте вопрос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4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37650" y="2171500"/>
            <a:ext cx="692625" cy="6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9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/>
              <a:t>Заполните, пожалуйста,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опрос о занятии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по ссылке в чате</a:t>
            </a:r>
            <a:endParaRPr sz="3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0"/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Приходите на следующие вебинары</a:t>
            </a:r>
            <a:endParaRPr/>
          </a:p>
        </p:txBody>
      </p:sp>
      <p:sp>
        <p:nvSpPr>
          <p:cNvPr id="481" name="Google Shape;481;p80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482" name="Google Shape;482;p80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72D406-34B2-E644-8EF5-F43E601BE5FF}"/>
              </a:ext>
            </a:extLst>
          </p:cNvPr>
          <p:cNvSpPr/>
          <p:nvPr/>
        </p:nvSpPr>
        <p:spPr>
          <a:xfrm>
            <a:off x="827107" y="2871470"/>
            <a:ext cx="1673385" cy="16467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6" name="Google Shape;208;p48">
            <a:extLst>
              <a:ext uri="{FF2B5EF4-FFF2-40B4-BE49-F238E27FC236}">
                <a16:creationId xmlns:a16="http://schemas.microsoft.com/office/drawing/2014/main" id="{FBD95D38-A00F-524D-8D29-5E6FF525149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082400" y="2703052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17" name="Google Shape;209;p48">
            <a:extLst>
              <a:ext uri="{FF2B5EF4-FFF2-40B4-BE49-F238E27FC236}">
                <a16:creationId xmlns:a16="http://schemas.microsoft.com/office/drawing/2014/main" id="{C837A048-78D8-FF4C-AE52-E9A527E55CB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082400" y="3162350"/>
            <a:ext cx="5095500" cy="1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 –</a:t>
            </a:r>
            <a:r>
              <a:rPr lang="en-US" sz="1150" b="1" dirty="0"/>
              <a:t> </a:t>
            </a:r>
            <a:r>
              <a:rPr lang="ru-RU" sz="1150" b="1" dirty="0" err="1"/>
              <a:t>НИИгазэкономика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Анализ временных рядов, эволюционное развитие сложных систем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4D5D25-4995-3D4C-AB4C-705D485081EC}"/>
              </a:ext>
            </a:extLst>
          </p:cNvPr>
          <p:cNvSpPr txBox="1"/>
          <p:nvPr/>
        </p:nvSpPr>
        <p:spPr>
          <a:xfrm>
            <a:off x="781970" y="1633308"/>
            <a:ext cx="2978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07.08 </a:t>
            </a:r>
            <a:r>
              <a:rPr lang="en-US" dirty="0"/>
              <a:t>– Markov-Chain Monte-Carlo</a:t>
            </a:r>
            <a:endParaRPr lang="en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Карта курса</a:t>
            </a:r>
            <a:endParaRPr/>
          </a:p>
        </p:txBody>
      </p:sp>
      <p:sp>
        <p:nvSpPr>
          <p:cNvPr id="250" name="Google Shape;250;p51"/>
          <p:cNvSpPr/>
          <p:nvPr/>
        </p:nvSpPr>
        <p:spPr>
          <a:xfrm>
            <a:off x="5805201" y="627325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>
              <a:alpha val="50000"/>
            </a:srgbClr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Advanced Machine Learning. </a:t>
            </a:r>
            <a:r>
              <a:rPr lang="en-GB" sz="1600" b="0" i="0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AutoML</a:t>
            </a:r>
            <a:endParaRPr sz="1300" dirty="0">
              <a:solidFill>
                <a:schemeClr val="tx1">
                  <a:lumMod val="50000"/>
                  <a:lumOff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51"/>
          <p:cNvSpPr/>
          <p:nvPr/>
        </p:nvSpPr>
        <p:spPr>
          <a:xfrm>
            <a:off x="1897875" y="1638275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>
              <a:alpha val="50000"/>
            </a:srgbClr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Production</a:t>
            </a:r>
            <a:endParaRPr sz="1300" dirty="0">
              <a:solidFill>
                <a:schemeClr val="tx1">
                  <a:lumMod val="50000"/>
                  <a:lumOff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51"/>
          <p:cNvSpPr/>
          <p:nvPr/>
        </p:nvSpPr>
        <p:spPr>
          <a:xfrm>
            <a:off x="5205883" y="1847803"/>
            <a:ext cx="2203200" cy="579300"/>
          </a:xfrm>
          <a:prstGeom prst="roundRect">
            <a:avLst>
              <a:gd name="adj" fmla="val 16667"/>
            </a:avLst>
          </a:prstGeom>
          <a:solidFill>
            <a:srgbClr val="FFD966">
              <a:alpha val="50000"/>
            </a:srgbClr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Временные ряды</a:t>
            </a:r>
            <a:endParaRPr sz="1300" dirty="0">
              <a:solidFill>
                <a:schemeClr val="tx1">
                  <a:lumMod val="50000"/>
                  <a:lumOff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51"/>
          <p:cNvSpPr/>
          <p:nvPr/>
        </p:nvSpPr>
        <p:spPr>
          <a:xfrm>
            <a:off x="1116500" y="3022738"/>
            <a:ext cx="2970600" cy="579300"/>
          </a:xfrm>
          <a:prstGeom prst="roundRect">
            <a:avLst>
              <a:gd name="adj" fmla="val 16667"/>
            </a:avLst>
          </a:prstGeom>
          <a:solidFill>
            <a:srgbClr val="FFD966">
              <a:alpha val="50000"/>
            </a:srgbClr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Графы</a:t>
            </a:r>
            <a:endParaRPr sz="1300" dirty="0">
              <a:solidFill>
                <a:schemeClr val="tx1">
                  <a:lumMod val="50000"/>
                  <a:lumOff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51"/>
          <p:cNvSpPr/>
          <p:nvPr/>
        </p:nvSpPr>
        <p:spPr>
          <a:xfrm>
            <a:off x="5840300" y="2778634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>
              <a:alpha val="50000"/>
            </a:srgbClr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Рекомендательные системы.</a:t>
            </a:r>
            <a:endParaRPr sz="1300" dirty="0">
              <a:solidFill>
                <a:schemeClr val="tx1">
                  <a:lumMod val="50000"/>
                  <a:lumOff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" name="Google Shape;255;p51"/>
          <p:cNvCxnSpPr>
            <a:stCxn id="251" idx="3"/>
            <a:endCxn id="252" idx="1"/>
          </p:cNvCxnSpPr>
          <p:nvPr/>
        </p:nvCxnSpPr>
        <p:spPr>
          <a:xfrm>
            <a:off x="4371075" y="1927925"/>
            <a:ext cx="834900" cy="209400"/>
          </a:xfrm>
          <a:prstGeom prst="curvedConnector3">
            <a:avLst>
              <a:gd name="adj1" fmla="val 49994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51"/>
          <p:cNvCxnSpPr>
            <a:stCxn id="250" idx="1"/>
            <a:endCxn id="251" idx="1"/>
          </p:cNvCxnSpPr>
          <p:nvPr/>
        </p:nvCxnSpPr>
        <p:spPr>
          <a:xfrm flipH="1">
            <a:off x="1898001" y="916975"/>
            <a:ext cx="3907200" cy="1011000"/>
          </a:xfrm>
          <a:prstGeom prst="curvedConnector3">
            <a:avLst>
              <a:gd name="adj1" fmla="val 106098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57" name="Google Shape;257;p51"/>
          <p:cNvSpPr/>
          <p:nvPr/>
        </p:nvSpPr>
        <p:spPr>
          <a:xfrm>
            <a:off x="1677150" y="4121276"/>
            <a:ext cx="30837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Bayesian Learning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8" name="Google Shape;258;p51"/>
          <p:cNvCxnSpPr>
            <a:stCxn id="252" idx="3"/>
            <a:endCxn id="254" idx="3"/>
          </p:cNvCxnSpPr>
          <p:nvPr/>
        </p:nvCxnSpPr>
        <p:spPr>
          <a:xfrm>
            <a:off x="7409083" y="2137453"/>
            <a:ext cx="904500" cy="930900"/>
          </a:xfrm>
          <a:prstGeom prst="curvedConnector3">
            <a:avLst>
              <a:gd name="adj1" fmla="val 126318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51"/>
          <p:cNvCxnSpPr>
            <a:stCxn id="254" idx="1"/>
            <a:endCxn id="253" idx="3"/>
          </p:cNvCxnSpPr>
          <p:nvPr/>
        </p:nvCxnSpPr>
        <p:spPr>
          <a:xfrm flipH="1">
            <a:off x="4087100" y="3068284"/>
            <a:ext cx="1753200" cy="244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51"/>
          <p:cNvCxnSpPr>
            <a:stCxn id="253" idx="1"/>
            <a:endCxn id="257" idx="1"/>
          </p:cNvCxnSpPr>
          <p:nvPr/>
        </p:nvCxnSpPr>
        <p:spPr>
          <a:xfrm rot="10800000" flipH="1" flipV="1">
            <a:off x="1116500" y="3312388"/>
            <a:ext cx="560650" cy="1098538"/>
          </a:xfrm>
          <a:prstGeom prst="curvedConnector3">
            <a:avLst>
              <a:gd name="adj1" fmla="val -40774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" name="Google Shape;257;p51">
            <a:extLst>
              <a:ext uri="{FF2B5EF4-FFF2-40B4-BE49-F238E27FC236}">
                <a16:creationId xmlns:a16="http://schemas.microsoft.com/office/drawing/2014/main" id="{299356DE-B83D-7D49-BFAD-A7BED53D3832}"/>
              </a:ext>
            </a:extLst>
          </p:cNvPr>
          <p:cNvSpPr/>
          <p:nvPr/>
        </p:nvSpPr>
        <p:spPr>
          <a:xfrm>
            <a:off x="5679900" y="4163193"/>
            <a:ext cx="30837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en-GB" sz="1600" dirty="0">
                <a:solidFill>
                  <a:srgbClr val="1F1F1F"/>
                </a:solidFill>
                <a:latin typeface="Google Sans"/>
              </a:rPr>
              <a:t>Reinforcement Learning</a:t>
            </a:r>
            <a:endParaRPr sz="1600" dirty="0">
              <a:solidFill>
                <a:srgbClr val="1F1F1F"/>
              </a:solidFill>
              <a:latin typeface="Google Sans"/>
              <a:sym typeface="Roboto"/>
            </a:endParaRPr>
          </a:p>
        </p:txBody>
      </p:sp>
      <p:cxnSp>
        <p:nvCxnSpPr>
          <p:cNvPr id="17" name="Google Shape;260;p51">
            <a:extLst>
              <a:ext uri="{FF2B5EF4-FFF2-40B4-BE49-F238E27FC236}">
                <a16:creationId xmlns:a16="http://schemas.microsoft.com/office/drawing/2014/main" id="{98711FCA-522E-384F-8EC1-9826044D2DAC}"/>
              </a:ext>
            </a:extLst>
          </p:cNvPr>
          <p:cNvCxnSpPr>
            <a:cxnSpLocks/>
            <a:stCxn id="257" idx="3"/>
            <a:endCxn id="15" idx="1"/>
          </p:cNvCxnSpPr>
          <p:nvPr/>
        </p:nvCxnSpPr>
        <p:spPr>
          <a:xfrm>
            <a:off x="4760850" y="4410926"/>
            <a:ext cx="919050" cy="4191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267" name="Google Shape;267;p52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Знакомство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52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Введение в Байесовский подход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52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Байесовское моделирование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52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 err="1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Семплирование</a:t>
            </a:r>
            <a:endParaRPr sz="1300" dirty="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2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Практика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3" name="Google Shape;273;p52"/>
          <p:cNvCxnSpPr>
            <a:stCxn id="267" idx="1"/>
            <a:endCxn id="268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74" name="Google Shape;274;p52"/>
          <p:cNvCxnSpPr>
            <a:stCxn id="268" idx="1"/>
            <a:endCxn id="269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75" name="Google Shape;275;p52"/>
          <p:cNvCxnSpPr>
            <a:stCxn id="269" idx="1"/>
            <a:endCxn id="270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52"/>
          <p:cNvCxnSpPr>
            <a:stCxn id="270" idx="1"/>
            <a:endCxn id="271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283" name="Google Shape;283;p53"/>
          <p:cNvGraphicFramePr/>
          <p:nvPr>
            <p:extLst>
              <p:ext uri="{D42A27DB-BD31-4B8C-83A1-F6EECF244321}">
                <p14:modId xmlns:p14="http://schemas.microsoft.com/office/powerpoint/2010/main" val="641561842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разницу между «частотным» и «вероятностным» подходом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когда использовать Байесовские методы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как использовать их в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ML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graphicFrame>
        <p:nvGraphicFramePr>
          <p:cNvPr id="291" name="Google Shape;291;p54"/>
          <p:cNvGraphicFramePr/>
          <p:nvPr>
            <p:extLst>
              <p:ext uri="{D42A27DB-BD31-4B8C-83A1-F6EECF244321}">
                <p14:modId xmlns:p14="http://schemas.microsoft.com/office/powerpoint/2010/main" val="788651029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Применять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ML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когда мало данных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Применять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ML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когда есть некоторое «дополнительное» знание о данных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Применять обучение с подкреплением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3" name="Google Shape;293;p5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Зачем вам это уметь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5"/>
          <p:cNvSpPr txBox="1">
            <a:spLocks noGrp="1"/>
          </p:cNvSpPr>
          <p:nvPr>
            <p:ph type="subTitle" idx="4294967295"/>
          </p:nvPr>
        </p:nvSpPr>
        <p:spPr>
          <a:xfrm>
            <a:off x="2630075" y="1737729"/>
            <a:ext cx="6125700" cy="10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FF9900"/>
                </a:solidFill>
              </a:rPr>
              <a:t>Что отражает формула Байеса?</a:t>
            </a:r>
            <a:endParaRPr sz="1200" dirty="0">
              <a:solidFill>
                <a:srgbClr val="013D8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FF9900"/>
              </a:solidFill>
            </a:endParaRPr>
          </a:p>
        </p:txBody>
      </p:sp>
      <p:pic>
        <p:nvPicPr>
          <p:cNvPr id="300" name="Google Shape;300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490" y="1426613"/>
            <a:ext cx="1414775" cy="14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4395</TotalTime>
  <Words>1997</Words>
  <Application>Microsoft Macintosh PowerPoint</Application>
  <PresentationFormat>On-screen Show (16:9)</PresentationFormat>
  <Paragraphs>295</Paragraphs>
  <Slides>41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55" baseType="lpstr">
      <vt:lpstr>CMR10</vt:lpstr>
      <vt:lpstr>Roboto</vt:lpstr>
      <vt:lpstr>CMMI10</vt:lpstr>
      <vt:lpstr>ArialMT</vt:lpstr>
      <vt:lpstr>CMSY10</vt:lpstr>
      <vt:lpstr>Cambria Math</vt:lpstr>
      <vt:lpstr>Arial</vt:lpstr>
      <vt:lpstr>Google Sans</vt:lpstr>
      <vt:lpstr>Courier New</vt:lpstr>
      <vt:lpstr>SFRM1095</vt:lpstr>
      <vt:lpstr>Roboto</vt:lpstr>
      <vt:lpstr>Светлая тема</vt:lpstr>
      <vt:lpstr>Светлая тема</vt:lpstr>
      <vt:lpstr>Светлая тема</vt:lpstr>
      <vt:lpstr>ML Advanced Введение в вероятностное моделирование, апостериорные оценки, сэмплирование</vt:lpstr>
      <vt:lpstr>Проверить, идет ли запись</vt:lpstr>
      <vt:lpstr>Введение в вероятностное моделирование апостериорные оценки, сэмплирование   </vt:lpstr>
      <vt:lpstr>Правила вебинара</vt:lpstr>
      <vt:lpstr>Карта курса</vt:lpstr>
      <vt:lpstr>Маршрут вебинара</vt:lpstr>
      <vt:lpstr>Цели вебинара</vt:lpstr>
      <vt:lpstr>Смысл</vt:lpstr>
      <vt:lpstr>PowerPoint Presentation</vt:lpstr>
      <vt:lpstr>Введение в Байесовский подход</vt:lpstr>
      <vt:lpstr>Детерминистический и вероятностный подход</vt:lpstr>
      <vt:lpstr>Случайные события</vt:lpstr>
      <vt:lpstr>Теорема Байеса</vt:lpstr>
      <vt:lpstr>Теорема Байеса</vt:lpstr>
      <vt:lpstr>Теорема Байеса</vt:lpstr>
      <vt:lpstr>Теорема Байеса</vt:lpstr>
      <vt:lpstr>Теорема Байеса</vt:lpstr>
      <vt:lpstr>Теорема Байеса</vt:lpstr>
      <vt:lpstr>Теорема Байеса</vt:lpstr>
      <vt:lpstr>Теорема Байеса</vt:lpstr>
      <vt:lpstr>Статистический вывод</vt:lpstr>
      <vt:lpstr>Статистический вывод</vt:lpstr>
      <vt:lpstr>Сравнение подходов</vt:lpstr>
      <vt:lpstr>Недостатки частотного подхода</vt:lpstr>
      <vt:lpstr>Байес в ML</vt:lpstr>
      <vt:lpstr>Формула Байесовса в терминах ML</vt:lpstr>
      <vt:lpstr>Обучение Байесовской модели</vt:lpstr>
      <vt:lpstr>Обучение Байесовской модели</vt:lpstr>
      <vt:lpstr>Сопряженный prior</vt:lpstr>
      <vt:lpstr>Численное интегрирование</vt:lpstr>
      <vt:lpstr>Семплирование</vt:lpstr>
      <vt:lpstr>Вопросы для проверки</vt:lpstr>
      <vt:lpstr>Ключевые тезисы  </vt:lpstr>
      <vt:lpstr>Практика</vt:lpstr>
      <vt:lpstr>Слайд с заданием</vt:lpstr>
      <vt:lpstr>Слайд с домашним заданием</vt:lpstr>
      <vt:lpstr>Список материалов для изучения</vt:lpstr>
      <vt:lpstr>Вопросы?</vt:lpstr>
      <vt:lpstr>Следующий вебинар</vt:lpstr>
      <vt:lpstr>Заполните, пожалуйста, опрос о занятии по ссылке в чате</vt:lpstr>
      <vt:lpstr>Приходите на следующие вебинары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Advanced Введение в вероятностное моделирование, апостериорные оценки, сэмплирование</dc:title>
  <cp:lastModifiedBy>Стурейко Игорь Олегович</cp:lastModifiedBy>
  <cp:revision>36</cp:revision>
  <cp:lastPrinted>2023-08-03T15:49:29Z</cp:lastPrinted>
  <dcterms:modified xsi:type="dcterms:W3CDTF">2023-08-03T18:21:31Z</dcterms:modified>
</cp:coreProperties>
</file>