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5"/>
  </p:notesMasterIdLst>
  <p:sldIdLst>
    <p:sldId id="256" r:id="rId3"/>
    <p:sldId id="257" r:id="rId4"/>
    <p:sldId id="404" r:id="rId5"/>
    <p:sldId id="259" r:id="rId6"/>
    <p:sldId id="260" r:id="rId7"/>
    <p:sldId id="261" r:id="rId8"/>
    <p:sldId id="263" r:id="rId9"/>
    <p:sldId id="405" r:id="rId10"/>
    <p:sldId id="296" r:id="rId11"/>
    <p:sldId id="297" r:id="rId12"/>
    <p:sldId id="299" r:id="rId13"/>
    <p:sldId id="29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6" autoAdjust="0"/>
    <p:restoredTop sz="94719"/>
  </p:normalViewPr>
  <p:slideViewPr>
    <p:cSldViewPr snapToGrid="0">
      <p:cViewPr varScale="1">
        <p:scale>
          <a:sx n="196" d="100"/>
          <a:sy n="196" d="100"/>
        </p:scale>
        <p:origin x="168" y="176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349ae73d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349ae73d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349ae73d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349ae73d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349ae73d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349ae73d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ИИ в медицине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dirty="0"/>
              <a:t>Практика: </a:t>
            </a:r>
            <a:r>
              <a:rPr lang="ru-RU" sz="3600" dirty="0" err="1"/>
              <a:t>Энцефалограммы</a:t>
            </a:r>
            <a:r>
              <a:rPr lang="ru-RU" sz="3600" dirty="0"/>
              <a:t> и предсказания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4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3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496" name="Google Shape;496;p73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04 июля 2024</a:t>
            </a:r>
            <a:endParaRPr sz="1500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73"/>
          <p:cNvSpPr txBox="1"/>
          <p:nvPr/>
        </p:nvSpPr>
        <p:spPr>
          <a:xfrm>
            <a:off x="1915425" y="1826708"/>
            <a:ext cx="61569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Кейс: Анализ генетических последовательностей</a:t>
            </a:r>
            <a:endParaRPr sz="2400" b="1" dirty="0">
              <a:solidFill>
                <a:srgbClr val="013D85"/>
              </a:solidFill>
            </a:endParaRPr>
          </a:p>
        </p:txBody>
      </p:sp>
      <p:pic>
        <p:nvPicPr>
          <p:cNvPr id="498" name="Google Shape;49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3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73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73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2" name="Google Shape;50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137" name="Google Shape;137;p32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2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ИИ в медицине</a:t>
            </a:r>
            <a:br>
              <a:rPr lang="ru-RU" dirty="0"/>
            </a:br>
            <a:r>
              <a:rPr lang="ru-RU" sz="2400" dirty="0"/>
              <a:t>Практика: </a:t>
            </a:r>
            <a:r>
              <a:rPr lang="ru-RU" sz="2400" dirty="0" err="1"/>
              <a:t>Энцефалограммы</a:t>
            </a:r>
            <a:r>
              <a:rPr lang="ru-RU" sz="2400" dirty="0"/>
              <a:t> и предсказания</a:t>
            </a:r>
            <a:endParaRPr sz="2800"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Google Shape;208;p48">
            <a:extLst>
              <a:ext uri="{FF2B5EF4-FFF2-40B4-BE49-F238E27FC236}">
                <a16:creationId xmlns:a16="http://schemas.microsoft.com/office/drawing/2014/main" id="{5A6BB1FB-4C83-F44E-8682-10F88AFFC28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81406322-C469-7148-87D6-B72CC4B6E9BE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 или 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голосом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Med-AI-2024-04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4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4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4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4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726" y="2148424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курса</a:t>
            </a:r>
            <a:endParaRPr/>
          </a:p>
        </p:txBody>
      </p:sp>
      <p:sp>
        <p:nvSpPr>
          <p:cNvPr id="182" name="Google Shape;182;p35"/>
          <p:cNvSpPr/>
          <p:nvPr/>
        </p:nvSpPr>
        <p:spPr>
          <a:xfrm>
            <a:off x="5379776" y="97430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 в проблематику и определение фокуса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1843400" y="1638275"/>
            <a:ext cx="25278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Медицинские процессы =&gt;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медицинские данные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5205883" y="1847803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Медицинские данные =&gt; датасеты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1116500" y="3022738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Готовая модель =&gt; валидация, упаковка, внедрение, ??, PROFIT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5840300" y="2778634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Датасеты =&gt; машинное обучение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" name="Google Shape;187;p35"/>
          <p:cNvCxnSpPr>
            <a:stCxn id="183" idx="3"/>
            <a:endCxn id="184" idx="1"/>
          </p:cNvCxnSpPr>
          <p:nvPr/>
        </p:nvCxnSpPr>
        <p:spPr>
          <a:xfrm>
            <a:off x="4371200" y="1927925"/>
            <a:ext cx="834600" cy="2094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5"/>
          <p:cNvCxnSpPr>
            <a:stCxn id="182" idx="1"/>
            <a:endCxn id="183" idx="1"/>
          </p:cNvCxnSpPr>
          <p:nvPr/>
        </p:nvCxnSpPr>
        <p:spPr>
          <a:xfrm flipH="1">
            <a:off x="1843376" y="1263950"/>
            <a:ext cx="3536400" cy="663900"/>
          </a:xfrm>
          <a:prstGeom prst="curvedConnector3">
            <a:avLst>
              <a:gd name="adj1" fmla="val 10673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9" name="Google Shape;189;p35"/>
          <p:cNvSpPr/>
          <p:nvPr/>
        </p:nvSpPr>
        <p:spPr>
          <a:xfrm>
            <a:off x="2809700" y="4031600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Собственный проект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5"/>
          <p:cNvCxnSpPr>
            <a:stCxn id="184" idx="3"/>
            <a:endCxn id="186" idx="3"/>
          </p:cNvCxnSpPr>
          <p:nvPr/>
        </p:nvCxnSpPr>
        <p:spPr>
          <a:xfrm>
            <a:off x="7409083" y="2137453"/>
            <a:ext cx="904500" cy="930900"/>
          </a:xfrm>
          <a:prstGeom prst="curvedConnector3">
            <a:avLst>
              <a:gd name="adj1" fmla="val 12631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5"/>
          <p:cNvCxnSpPr>
            <a:stCxn id="186" idx="1"/>
            <a:endCxn id="185" idx="3"/>
          </p:cNvCxnSpPr>
          <p:nvPr/>
        </p:nvCxnSpPr>
        <p:spPr>
          <a:xfrm flipH="1">
            <a:off x="4087100" y="3068284"/>
            <a:ext cx="1753200" cy="24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35"/>
          <p:cNvCxnSpPr>
            <a:stCxn id="185" idx="1"/>
            <a:endCxn id="189" idx="1"/>
          </p:cNvCxnSpPr>
          <p:nvPr/>
        </p:nvCxnSpPr>
        <p:spPr>
          <a:xfrm>
            <a:off x="1116500" y="3312388"/>
            <a:ext cx="1693200" cy="1008900"/>
          </a:xfrm>
          <a:prstGeom prst="curvedConnector3">
            <a:avLst>
              <a:gd name="adj1" fmla="val -1406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93" name="Google Shape;19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203" y="1553597"/>
            <a:ext cx="416073" cy="41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9" name="Google Shape;199;p36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6"/>
          <p:cNvSpPr/>
          <p:nvPr/>
        </p:nvSpPr>
        <p:spPr>
          <a:xfrm>
            <a:off x="787125" y="176037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Постановка задачи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787125" y="231522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Исходные данные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785925" y="287007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Формирование признаков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/>
          <p:nvPr/>
        </p:nvSpPr>
        <p:spPr>
          <a:xfrm>
            <a:off x="785925" y="453462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36"/>
          <p:cNvCxnSpPr>
            <a:stCxn id="199" idx="1"/>
            <a:endCxn id="200" idx="1"/>
          </p:cNvCxnSpPr>
          <p:nvPr/>
        </p:nvCxnSpPr>
        <p:spPr>
          <a:xfrm rot="10800000" flipH="1" flipV="1">
            <a:off x="786525" y="1393624"/>
            <a:ext cx="600" cy="554849"/>
          </a:xfrm>
          <a:prstGeom prst="curvedConnector3">
            <a:avLst>
              <a:gd name="adj1" fmla="val -38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36"/>
          <p:cNvCxnSpPr>
            <a:cxnSpLocks/>
            <a:stCxn id="200" idx="1"/>
            <a:endCxn id="201" idx="1"/>
          </p:cNvCxnSpPr>
          <p:nvPr/>
        </p:nvCxnSpPr>
        <p:spPr>
          <a:xfrm rot="10800000" flipV="1">
            <a:off x="787125" y="1948473"/>
            <a:ext cx="12700" cy="55484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6"/>
          <p:cNvCxnSpPr>
            <a:cxnSpLocks/>
            <a:stCxn id="201" idx="1"/>
            <a:endCxn id="202" idx="1"/>
          </p:cNvCxnSpPr>
          <p:nvPr/>
        </p:nvCxnSpPr>
        <p:spPr>
          <a:xfrm rot="10800000" flipV="1">
            <a:off x="785925" y="2503322"/>
            <a:ext cx="1200" cy="554849"/>
          </a:xfrm>
          <a:prstGeom prst="curvedConnector3">
            <a:avLst>
              <a:gd name="adj1" fmla="val 191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36"/>
          <p:cNvCxnSpPr>
            <a:cxnSpLocks/>
            <a:stCxn id="202" idx="1"/>
            <a:endCxn id="17" idx="1"/>
          </p:cNvCxnSpPr>
          <p:nvPr/>
        </p:nvCxnSpPr>
        <p:spPr>
          <a:xfrm rot="10800000" flipV="1">
            <a:off x="785923" y="3058171"/>
            <a:ext cx="2" cy="554849"/>
          </a:xfrm>
          <a:prstGeom prst="curvedConnector3">
            <a:avLst>
              <a:gd name="adj1" fmla="val 11430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Google Shape;202;p36">
            <a:extLst>
              <a:ext uri="{FF2B5EF4-FFF2-40B4-BE49-F238E27FC236}">
                <a16:creationId xmlns:a16="http://schemas.microsoft.com/office/drawing/2014/main" id="{5C589576-8ADD-FA4F-8FEA-C22F6A9CCB6E}"/>
              </a:ext>
            </a:extLst>
          </p:cNvPr>
          <p:cNvSpPr/>
          <p:nvPr/>
        </p:nvSpPr>
        <p:spPr>
          <a:xfrm>
            <a:off x="785923" y="3424921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Модель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202;p36">
            <a:extLst>
              <a:ext uri="{FF2B5EF4-FFF2-40B4-BE49-F238E27FC236}">
                <a16:creationId xmlns:a16="http://schemas.microsoft.com/office/drawing/2014/main" id="{18521380-A331-714E-AD11-B895575293FD}"/>
              </a:ext>
            </a:extLst>
          </p:cNvPr>
          <p:cNvSpPr/>
          <p:nvPr/>
        </p:nvSpPr>
        <p:spPr>
          <a:xfrm>
            <a:off x="785923" y="397977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Подбор параметров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207;p36">
            <a:extLst>
              <a:ext uri="{FF2B5EF4-FFF2-40B4-BE49-F238E27FC236}">
                <a16:creationId xmlns:a16="http://schemas.microsoft.com/office/drawing/2014/main" id="{4B94B042-EFED-5B44-A616-DA0F31EF510A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>
          <a:xfrm rot="10800000" flipV="1">
            <a:off x="785923" y="3613020"/>
            <a:ext cx="12700" cy="55484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" name="Google Shape;207;p36">
            <a:extLst>
              <a:ext uri="{FF2B5EF4-FFF2-40B4-BE49-F238E27FC236}">
                <a16:creationId xmlns:a16="http://schemas.microsoft.com/office/drawing/2014/main" id="{E129B142-C281-994A-8158-F0DEEECB9DBD}"/>
              </a:ext>
            </a:extLst>
          </p:cNvPr>
          <p:cNvCxnSpPr>
            <a:cxnSpLocks/>
            <a:stCxn id="19" idx="1"/>
            <a:endCxn id="203" idx="1"/>
          </p:cNvCxnSpPr>
          <p:nvPr/>
        </p:nvCxnSpPr>
        <p:spPr>
          <a:xfrm rot="10800000" flipH="1" flipV="1">
            <a:off x="785923" y="4167870"/>
            <a:ext cx="2" cy="554852"/>
          </a:xfrm>
          <a:prstGeom prst="curvedConnector3">
            <a:avLst>
              <a:gd name="adj1" fmla="val -114300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FDB92-4074-6540-A278-84102AD5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800" y="947804"/>
            <a:ext cx="4107859" cy="237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39A947-CA79-4747-A6C3-6788F93EC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5" b="6516"/>
          <a:stretch/>
        </p:blipFill>
        <p:spPr bwMode="auto">
          <a:xfrm>
            <a:off x="4698806" y="3274209"/>
            <a:ext cx="3751285" cy="159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Практика</a:t>
            </a:r>
            <a:endParaRPr dirty="0"/>
          </a:p>
        </p:txBody>
      </p:sp>
      <p:graphicFrame>
        <p:nvGraphicFramePr>
          <p:cNvPr id="203" name="Google Shape;203;p37"/>
          <p:cNvGraphicFramePr/>
          <p:nvPr>
            <p:extLst>
              <p:ext uri="{D42A27DB-BD31-4B8C-83A1-F6EECF244321}">
                <p14:modId xmlns:p14="http://schemas.microsoft.com/office/powerpoint/2010/main" val="3470895191"/>
              </p:ext>
            </p:extLst>
          </p:nvPr>
        </p:nvGraphicFramePr>
        <p:xfrm>
          <a:off x="952500" y="1544194"/>
          <a:ext cx="7239000" cy="20958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Загрузим исходные данные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Построим дополнительные признаки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Уменьшим размерность методом 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PCA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Обучим модель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8883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Сделаем подбор гиперпараметров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75344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лучшей модели сделаем анализ чувствительности переменных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188815"/>
                  </a:ext>
                </a:extLst>
              </a:tr>
            </a:tbl>
          </a:graphicData>
        </a:graphic>
      </p:graphicFrame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Основные шаги</a:t>
            </a:r>
            <a:endParaRPr sz="15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82" name="Google Shape;48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1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4" name="Google Shape;484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71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305</Words>
  <Application>Microsoft Macintosh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Courier New</vt:lpstr>
      <vt:lpstr>Roboto</vt:lpstr>
      <vt:lpstr>Arial</vt:lpstr>
      <vt:lpstr>Светлая тема</vt:lpstr>
      <vt:lpstr>Светлая тема</vt:lpstr>
      <vt:lpstr>ИИ в медицине Практика: Энцефалограммы и предсказания</vt:lpstr>
      <vt:lpstr>Проверить, идет ли запись</vt:lpstr>
      <vt:lpstr>ИИ в медицине Практика: Энцефалограммы и предсказания</vt:lpstr>
      <vt:lpstr>Правила вебинара</vt:lpstr>
      <vt:lpstr>Карта курса</vt:lpstr>
      <vt:lpstr>Маршрут вебинара</vt:lpstr>
      <vt:lpstr>Практика</vt:lpstr>
      <vt:lpstr>Практика</vt:lpstr>
      <vt:lpstr>Вопросы?</vt:lpstr>
      <vt:lpstr>Рефлексия</vt:lpstr>
      <vt:lpstr>Заполните, пожалуйста, опрос о занятии по ссылке в чате</vt:lpstr>
      <vt:lpstr>Следующий вебинар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ИИ в медицине Медицинские датасеты для ИИ</dc:title>
  <dc:creator>Brodsky Mary</dc:creator>
  <cp:lastModifiedBy>Стурейко Игорь Олегович</cp:lastModifiedBy>
  <cp:revision>25</cp:revision>
  <dcterms:modified xsi:type="dcterms:W3CDTF">2024-07-01T11:58:48Z</dcterms:modified>
</cp:coreProperties>
</file>