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19.jpg" ContentType="image/jp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24"/>
  </p:notesMasterIdLst>
  <p:sldIdLst>
    <p:sldId id="256" r:id="rId3"/>
    <p:sldId id="257" r:id="rId4"/>
    <p:sldId id="259" r:id="rId5"/>
    <p:sldId id="404" r:id="rId6"/>
    <p:sldId id="261" r:id="rId7"/>
    <p:sldId id="262" r:id="rId8"/>
    <p:sldId id="263" r:id="rId9"/>
    <p:sldId id="264" r:id="rId10"/>
    <p:sldId id="311" r:id="rId11"/>
    <p:sldId id="453" r:id="rId12"/>
    <p:sldId id="279" r:id="rId13"/>
    <p:sldId id="344" r:id="rId14"/>
    <p:sldId id="380" r:id="rId15"/>
    <p:sldId id="381" r:id="rId16"/>
    <p:sldId id="382" r:id="rId17"/>
    <p:sldId id="282" r:id="rId18"/>
    <p:sldId id="283" r:id="rId19"/>
    <p:sldId id="383" r:id="rId20"/>
    <p:sldId id="287" r:id="rId21"/>
    <p:sldId id="289" r:id="rId22"/>
    <p:sldId id="337" r:id="rId2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23574C-9AE7-4070-A081-93A97D88BCA6}">
  <a:tblStyle styleId="{B623574C-9AE7-4070-A081-93A97D88BC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71"/>
    <p:restoredTop sz="97146"/>
  </p:normalViewPr>
  <p:slideViewPr>
    <p:cSldViewPr snapToGrid="0">
      <p:cViewPr varScale="1">
        <p:scale>
          <a:sx n="212" d="100"/>
          <a:sy n="212" d="100"/>
        </p:scale>
        <p:origin x="208" y="272"/>
      </p:cViewPr>
      <p:guideLst>
        <p:guide pos="5533"/>
        <p:guide pos="1002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f29b9fb2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f29b9fb2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743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f29b9fb2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f29b9fb2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033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75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f29b9fb2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f29b9fb2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742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a1909ca3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a1909ca3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308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f6222e6a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f6222e6a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09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4" name="Google Shape;144;p3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3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3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1" name="Google Shape;151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3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3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4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linkedin.com/in/igor-stureiko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linkedin.com/in/igor-stureik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90" name="Google Shape;190;p4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ML Ops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dirty="0"/>
              <a:t>Практика. Валидация моделей.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52C96D-D565-6E4E-BF35-7CF04C59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FD77A3E0-0E9B-C743-BF92-DF18E8ABE39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878674"/>
            <a:ext cx="7543800" cy="40061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C11745-E226-8C4C-9988-9AB592159A6E}"/>
              </a:ext>
            </a:extLst>
          </p:cNvPr>
          <p:cNvSpPr txBox="1"/>
          <p:nvPr/>
        </p:nvSpPr>
        <p:spPr>
          <a:xfrm>
            <a:off x="2971800" y="1581150"/>
            <a:ext cx="876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Выбор с </a:t>
            </a:r>
          </a:p>
          <a:p>
            <a:pPr algn="ctr"/>
            <a:r>
              <a:rPr lang="ru-RU" sz="1200" dirty="0"/>
              <a:t>возвратом</a:t>
            </a:r>
            <a:endParaRPr lang="en-US" sz="1200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63FA5F6B-A2B9-B442-A00C-9A2B747EEEE5}"/>
              </a:ext>
            </a:extLst>
          </p:cNvPr>
          <p:cNvSpPr/>
          <p:nvPr/>
        </p:nvSpPr>
        <p:spPr>
          <a:xfrm rot="6324136">
            <a:off x="2974724" y="1822241"/>
            <a:ext cx="717211" cy="668142"/>
          </a:xfrm>
          <a:prstGeom prst="arc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3D3566D3-B8E9-E34D-8539-AB7DBBB512C8}"/>
              </a:ext>
            </a:extLst>
          </p:cNvPr>
          <p:cNvSpPr/>
          <p:nvPr/>
        </p:nvSpPr>
        <p:spPr>
          <a:xfrm rot="8480726">
            <a:off x="3101908" y="2336769"/>
            <a:ext cx="717211" cy="668142"/>
          </a:xfrm>
          <a:prstGeom prst="arc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5CE3C8D-CF06-AC49-B891-DB0344A7D35D}"/>
              </a:ext>
            </a:extLst>
          </p:cNvPr>
          <p:cNvSpPr/>
          <p:nvPr/>
        </p:nvSpPr>
        <p:spPr>
          <a:xfrm rot="10029697">
            <a:off x="3101908" y="2855767"/>
            <a:ext cx="717211" cy="668142"/>
          </a:xfrm>
          <a:prstGeom prst="arc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2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Распределение метрик</a:t>
            </a:r>
            <a:endParaRPr dirty="0"/>
          </a:p>
        </p:txBody>
      </p:sp>
      <p:graphicFrame>
        <p:nvGraphicFramePr>
          <p:cNvPr id="390" name="Google Shape;390;p69"/>
          <p:cNvGraphicFramePr/>
          <p:nvPr>
            <p:extLst>
              <p:ext uri="{D42A27DB-BD31-4B8C-83A1-F6EECF244321}">
                <p14:modId xmlns:p14="http://schemas.microsoft.com/office/powerpoint/2010/main" val="1369117560"/>
              </p:ext>
            </p:extLst>
          </p:nvPr>
        </p:nvGraphicFramePr>
        <p:xfrm>
          <a:off x="952500" y="137274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Скопируйте себе файл «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malicious_url.ipynb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»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Выполните «Упражнение 1»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 готовности поставьте «+» в чате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91" name="Google Shape;391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4016231"/>
            <a:ext cx="457256" cy="4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69"/>
          <p:cNvSpPr txBox="1"/>
          <p:nvPr/>
        </p:nvSpPr>
        <p:spPr>
          <a:xfrm>
            <a:off x="1441925" y="4037106"/>
            <a:ext cx="5559000" cy="46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Сроки выполнения: 10 минут</a:t>
            </a:r>
            <a:endParaRPr sz="1000" b="1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Проверка статистической гипотезы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465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Проверка гипотезы</a:t>
            </a:r>
            <a:endParaRPr dirty="0"/>
          </a:p>
        </p:txBody>
      </p:sp>
      <p:graphicFrame>
        <p:nvGraphicFramePr>
          <p:cNvPr id="390" name="Google Shape;390;p69"/>
          <p:cNvGraphicFramePr/>
          <p:nvPr>
            <p:extLst>
              <p:ext uri="{D42A27DB-BD31-4B8C-83A1-F6EECF244321}">
                <p14:modId xmlns:p14="http://schemas.microsoft.com/office/powerpoint/2010/main" val="2659711060"/>
              </p:ext>
            </p:extLst>
          </p:nvPr>
        </p:nvGraphicFramePr>
        <p:xfrm>
          <a:off x="952500" y="137274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Продолжаем работать с файлом «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malicious_url.ipynb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»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Выполните «Упражнение 2»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Напишите в чате получпенное значение для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p-value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различных метрик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91" name="Google Shape;391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4016231"/>
            <a:ext cx="457256" cy="4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69"/>
          <p:cNvSpPr txBox="1"/>
          <p:nvPr/>
        </p:nvSpPr>
        <p:spPr>
          <a:xfrm>
            <a:off x="1441925" y="4037106"/>
            <a:ext cx="5559000" cy="46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Сроки выполнения: 10 минут</a:t>
            </a:r>
            <a:endParaRPr sz="1000" b="1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7610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Интерпретация ошибок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773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Интерпретация ошибок</a:t>
            </a:r>
            <a:endParaRPr dirty="0"/>
          </a:p>
        </p:txBody>
      </p:sp>
      <p:graphicFrame>
        <p:nvGraphicFramePr>
          <p:cNvPr id="390" name="Google Shape;390;p69"/>
          <p:cNvGraphicFramePr/>
          <p:nvPr>
            <p:extLst>
              <p:ext uri="{D42A27DB-BD31-4B8C-83A1-F6EECF244321}">
                <p14:modId xmlns:p14="http://schemas.microsoft.com/office/powerpoint/2010/main" val="3165256609"/>
              </p:ext>
            </p:extLst>
          </p:nvPr>
        </p:nvGraphicFramePr>
        <p:xfrm>
          <a:off x="952500" y="137274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Продолжаем работать с файлом «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malicious_url.ipynb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»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Выполните «Упражнение 3»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Предложите улучшение модели на основе анализа ошибок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91" name="Google Shape;391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4016231"/>
            <a:ext cx="457256" cy="4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69"/>
          <p:cNvSpPr txBox="1"/>
          <p:nvPr/>
        </p:nvSpPr>
        <p:spPr>
          <a:xfrm>
            <a:off x="1441925" y="4037106"/>
            <a:ext cx="5559000" cy="46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Сроки выполнения: 10 минут</a:t>
            </a:r>
            <a:endParaRPr sz="1000" b="1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35302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Вопросы?</a:t>
            </a:r>
            <a:endParaRPr/>
          </a:p>
        </p:txBody>
      </p:sp>
      <p:pic>
        <p:nvPicPr>
          <p:cNvPr id="415" name="Google Shape;41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72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2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/>
        </p:nvGraphicFramePr>
        <p:xfrm>
          <a:off x="952500" y="154419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Выбрать метрики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Построить распределение метрик на контрольной выборке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Проверить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стат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гипотезу о качестве метрик на новой модели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19403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Наглядно интерпретировать ошибки с помощью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SHAP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084455"/>
                  </a:ext>
                </a:extLst>
              </a:tr>
            </a:tbl>
          </a:graphicData>
        </a:graphic>
      </p:graphicFrame>
      <p:sp>
        <p:nvSpPr>
          <p:cNvPr id="285" name="Google Shape;285;p5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87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  <p:pic>
        <p:nvPicPr>
          <p:cNvPr id="451" name="Google Shape;451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114" y="20198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77"/>
          <p:cNvSpPr txBox="1"/>
          <p:nvPr/>
        </p:nvSpPr>
        <p:spPr>
          <a:xfrm>
            <a:off x="1700240" y="2226352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77"/>
          <p:cNvSpPr txBox="1"/>
          <p:nvPr/>
        </p:nvSpPr>
        <p:spPr>
          <a:xfrm>
            <a:off x="1700240" y="34141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4" name="Google Shape;454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950" y="3330152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196" name="Google Shape;196;p4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197" name="Google Shape;197;p4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/>
              <a:t>Заполните, пожалуйста,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опрос о занятии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722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ru" dirty="0"/>
              <a:t>ледующие вебинары</a:t>
            </a:r>
            <a:endParaRPr dirty="0"/>
          </a:p>
        </p:txBody>
      </p:sp>
      <p:sp>
        <p:nvSpPr>
          <p:cNvPr id="481" name="Google Shape;481;p8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482" name="Google Shape;482;p8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80"/>
          <p:cNvSpPr txBox="1">
            <a:spLocks noGrp="1"/>
          </p:cNvSpPr>
          <p:nvPr>
            <p:ph type="subTitle" idx="2"/>
          </p:nvPr>
        </p:nvSpPr>
        <p:spPr>
          <a:xfrm>
            <a:off x="3082400" y="2301924"/>
            <a:ext cx="3864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EC2E5-09F0-AC4E-AED3-1C0F260DE54D}"/>
              </a:ext>
            </a:extLst>
          </p:cNvPr>
          <p:cNvSpPr txBox="1"/>
          <p:nvPr/>
        </p:nvSpPr>
        <p:spPr>
          <a:xfrm>
            <a:off x="500550" y="1575703"/>
            <a:ext cx="5290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Google Sans"/>
              </a:rPr>
              <a:t>01</a:t>
            </a:r>
            <a:r>
              <a:rPr lang="ru-RU" dirty="0">
                <a:solidFill>
                  <a:srgbClr val="1F1F1F"/>
                </a:solidFill>
                <a:latin typeface="Google Sans"/>
              </a:rPr>
              <a:t>.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10</a:t>
            </a:r>
            <a:r>
              <a:rPr lang="ru-RU" dirty="0">
                <a:solidFill>
                  <a:srgbClr val="1F1F1F"/>
                </a:solidFill>
                <a:latin typeface="Google Sans"/>
              </a:rPr>
              <a:t> – </a:t>
            </a:r>
            <a:r>
              <a:rPr lang="ru-RU" dirty="0">
                <a:latin typeface="Roboto" panose="02000000000000000000" pitchFamily="2" charset="0"/>
              </a:rPr>
              <a:t>Модуль 6 Развертывание – Пакетный режим работы</a:t>
            </a:r>
            <a:endParaRPr lang="ru-RU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CFE1EA-6980-1A40-824D-BEA37D0175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Google Shape;209;p48">
            <a:extLst>
              <a:ext uri="{FF2B5EF4-FFF2-40B4-BE49-F238E27FC236}">
                <a16:creationId xmlns:a16="http://schemas.microsoft.com/office/drawing/2014/main" id="{0A75138E-7838-4D43-B5BD-8D92ECACB456}"/>
              </a:ext>
            </a:extLst>
          </p:cNvPr>
          <p:cNvSpPr txBox="1">
            <a:spLocks/>
          </p:cNvSpPr>
          <p:nvPr/>
        </p:nvSpPr>
        <p:spPr>
          <a:xfrm>
            <a:off x="3082400" y="2701811"/>
            <a:ext cx="5938750" cy="213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0025" indent="-1465263">
              <a:tabLst>
                <a:tab pos="1465263" algn="l"/>
              </a:tabLst>
            </a:pPr>
            <a:r>
              <a:rPr lang="ru-RU" sz="1150" b="1" kern="0" dirty="0"/>
              <a:t>Руководитель курсов: </a:t>
            </a:r>
            <a:r>
              <a:rPr lang="en-US" sz="1150" b="1" kern="0" dirty="0"/>
              <a:t>	Reinforcement Learning, ML Professional, ML Basic, </a:t>
            </a:r>
            <a:br>
              <a:rPr lang="en-US" sz="1150" b="1" kern="0" dirty="0"/>
            </a:br>
            <a:r>
              <a:rPr lang="en-US" sz="1150" b="1" kern="0" dirty="0" err="1"/>
              <a:t>MLOps</a:t>
            </a:r>
            <a:r>
              <a:rPr lang="en-US" sz="1150" b="1" kern="0" dirty="0"/>
              <a:t>, </a:t>
            </a:r>
            <a:r>
              <a:rPr lang="en-US" sz="1150" b="1" kern="0" dirty="0" err="1"/>
              <a:t>FinML</a:t>
            </a:r>
            <a:endParaRPr lang="en-US" sz="1150" b="1" kern="0" dirty="0"/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 err="1"/>
              <a:t>Teamlead</a:t>
            </a:r>
            <a:r>
              <a:rPr lang="en-US" sz="1150" b="1" kern="0" dirty="0"/>
              <a:t>, </a:t>
            </a:r>
            <a:r>
              <a:rPr lang="ru-RU" sz="1150" b="1" kern="0" dirty="0"/>
              <a:t>главный инженер проекта, </a:t>
            </a:r>
          </a:p>
          <a:p>
            <a:pPr rtl="0"/>
            <a:r>
              <a:rPr lang="ru-RU" sz="1150" b="1" kern="0" dirty="0"/>
              <a:t>Физический факультет МГУ, </a:t>
            </a:r>
            <a:r>
              <a:rPr lang="en-US" sz="1150" b="1" kern="0" dirty="0"/>
              <a:t>PhD </a:t>
            </a:r>
            <a:r>
              <a:rPr lang="ru-RU" sz="1150" b="1" kern="0" dirty="0"/>
              <a:t>теоретическая физика</a:t>
            </a:r>
          </a:p>
          <a:p>
            <a:pPr rtl="0"/>
            <a:endParaRPr lang="ru-RU" sz="1150" kern="0" dirty="0"/>
          </a:p>
          <a:p>
            <a:pPr rtl="0"/>
            <a:r>
              <a:rPr lang="ru-RU" sz="1150" b="1" kern="0" dirty="0"/>
              <a:t>Опыт:</a:t>
            </a:r>
            <a:endParaRPr lang="ru-RU" sz="1150" kern="0" dirty="0"/>
          </a:p>
          <a:p>
            <a:pPr rtl="0"/>
            <a:r>
              <a:rPr lang="ru-RU" sz="1150" kern="0" dirty="0"/>
              <a:t>Более 15 лет занимался прикладной математикой и мат моделированием</a:t>
            </a:r>
          </a:p>
          <a:p>
            <a:pPr rtl="0"/>
            <a:r>
              <a:rPr lang="ru-RU" sz="1150" kern="0" dirty="0"/>
              <a:t>(</a:t>
            </a:r>
            <a:r>
              <a:rPr lang="en-US" sz="1150" kern="0" dirty="0"/>
              <a:t>Data Scientist) (Python, </a:t>
            </a:r>
            <a:r>
              <a:rPr lang="ru-RU" sz="1150" kern="0" dirty="0"/>
              <a:t>С++) в НИИ ПАО Газпром</a:t>
            </a:r>
          </a:p>
          <a:p>
            <a:pPr rtl="0"/>
            <a:endParaRPr lang="ru-RU" sz="1150" kern="0" dirty="0"/>
          </a:p>
          <a:p>
            <a:pPr rtl="0"/>
            <a:endParaRPr lang="ru-RU" sz="1150" b="1" kern="0" dirty="0"/>
          </a:p>
          <a:p>
            <a:pPr rtl="0"/>
            <a:r>
              <a:rPr lang="ru-RU" sz="1150" b="1" kern="0" dirty="0"/>
              <a:t>@</a:t>
            </a:r>
            <a:r>
              <a:rPr lang="en-US" sz="1150" b="1" kern="0" dirty="0" err="1"/>
              <a:t>stureiko</a:t>
            </a:r>
            <a:r>
              <a:rPr lang="en-US" sz="1150" b="1" kern="0" dirty="0"/>
              <a:t> (TG)</a:t>
            </a:r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/>
              <a:t>LinkedIn: </a:t>
            </a:r>
            <a:r>
              <a:rPr lang="en-US" sz="1150" kern="0" dirty="0">
                <a:hlinkClick r:id="rId4"/>
              </a:rPr>
              <a:t>igor-stureiko</a:t>
            </a:r>
            <a:r>
              <a:rPr lang="en-US" sz="1150" kern="0" dirty="0"/>
              <a:t> </a:t>
            </a:r>
          </a:p>
          <a:p>
            <a:pPr rtl="0"/>
            <a:endParaRPr lang="en-US" sz="1150" kern="0" dirty="0"/>
          </a:p>
          <a:p>
            <a:pPr rtl="0"/>
            <a:r>
              <a:rPr lang="en-US" sz="1150" b="1" kern="0" dirty="0"/>
              <a:t>@</a:t>
            </a:r>
            <a:r>
              <a:rPr lang="en-US" sz="1150" b="1" kern="0" dirty="0" err="1"/>
              <a:t>rl_fintech</a:t>
            </a:r>
            <a:r>
              <a:rPr lang="en-US" sz="1150" b="1" kern="0" dirty="0"/>
              <a:t> </a:t>
            </a:r>
            <a:r>
              <a:rPr lang="en-US" sz="1150" kern="0" dirty="0"/>
              <a:t>(</a:t>
            </a:r>
            <a:r>
              <a:rPr lang="ru-RU" sz="1150" kern="0" dirty="0"/>
              <a:t>Мой канал о моделях в бизнесе)</a:t>
            </a:r>
            <a:endParaRPr lang="ru-RU" sz="140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/>
              <a:t>Правила вебинара</a:t>
            </a:r>
            <a:endParaRPr sz="3200" b="1"/>
          </a:p>
        </p:txBody>
      </p:sp>
      <p:pic>
        <p:nvPicPr>
          <p:cNvPr id="215" name="Google Shape;21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9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9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49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49"/>
          <p:cNvSpPr txBox="1"/>
          <p:nvPr/>
        </p:nvSpPr>
        <p:spPr>
          <a:xfrm>
            <a:off x="1654525" y="2049300"/>
            <a:ext cx="24753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 учебной группе 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49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9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9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9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4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9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4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9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38593" y="38324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9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4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9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4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37650" y="2171500"/>
            <a:ext cx="692625" cy="6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ML Ops</a:t>
            </a:r>
            <a:br>
              <a:rPr lang="en-US" dirty="0"/>
            </a:br>
            <a:r>
              <a:rPr lang="ru-RU" sz="2400" dirty="0"/>
              <a:t>Практика. Валидация моделей.</a:t>
            </a: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215E3-7B5E-BC4F-9DA6-F65D728D8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Google Shape;209;p48">
            <a:extLst>
              <a:ext uri="{FF2B5EF4-FFF2-40B4-BE49-F238E27FC236}">
                <a16:creationId xmlns:a16="http://schemas.microsoft.com/office/drawing/2014/main" id="{4A80EACE-EEC7-D542-8DED-09554DB4AE2B}"/>
              </a:ext>
            </a:extLst>
          </p:cNvPr>
          <p:cNvSpPr txBox="1">
            <a:spLocks/>
          </p:cNvSpPr>
          <p:nvPr/>
        </p:nvSpPr>
        <p:spPr>
          <a:xfrm>
            <a:off x="3082400" y="2701811"/>
            <a:ext cx="5938750" cy="213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0025" indent="-1465263">
              <a:tabLst>
                <a:tab pos="1465263" algn="l"/>
              </a:tabLst>
            </a:pPr>
            <a:r>
              <a:rPr lang="ru-RU" sz="1150" b="1" kern="0" dirty="0"/>
              <a:t>Руководитель курсов: </a:t>
            </a:r>
            <a:r>
              <a:rPr lang="en-US" sz="1150" b="1" kern="0" dirty="0"/>
              <a:t>	Reinforcement Learning, ML Professional, ML Basic, </a:t>
            </a:r>
            <a:br>
              <a:rPr lang="en-US" sz="1150" b="1" kern="0" dirty="0"/>
            </a:br>
            <a:r>
              <a:rPr lang="en-US" sz="1150" b="1" kern="0" dirty="0" err="1"/>
              <a:t>MLOps</a:t>
            </a:r>
            <a:r>
              <a:rPr lang="en-US" sz="1150" b="1" kern="0" dirty="0"/>
              <a:t>, </a:t>
            </a:r>
            <a:r>
              <a:rPr lang="en-US" sz="1150" b="1" kern="0" dirty="0" err="1"/>
              <a:t>FinML</a:t>
            </a:r>
            <a:endParaRPr lang="en-US" sz="1150" b="1" kern="0" dirty="0"/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 err="1"/>
              <a:t>Teamlead</a:t>
            </a:r>
            <a:r>
              <a:rPr lang="en-US" sz="1150" b="1" kern="0" dirty="0"/>
              <a:t>, </a:t>
            </a:r>
            <a:r>
              <a:rPr lang="ru-RU" sz="1150" b="1" kern="0" dirty="0"/>
              <a:t>главный инженер проекта, </a:t>
            </a:r>
          </a:p>
          <a:p>
            <a:pPr rtl="0"/>
            <a:r>
              <a:rPr lang="ru-RU" sz="1150" b="1" kern="0" dirty="0"/>
              <a:t>Физический факультет МГУ, </a:t>
            </a:r>
            <a:r>
              <a:rPr lang="en-US" sz="1150" b="1" kern="0" dirty="0"/>
              <a:t>PhD </a:t>
            </a:r>
            <a:r>
              <a:rPr lang="ru-RU" sz="1150" b="1" kern="0" dirty="0"/>
              <a:t>теоретическая физика</a:t>
            </a:r>
          </a:p>
          <a:p>
            <a:pPr rtl="0"/>
            <a:endParaRPr lang="ru-RU" sz="1150" kern="0" dirty="0"/>
          </a:p>
          <a:p>
            <a:pPr rtl="0"/>
            <a:r>
              <a:rPr lang="ru-RU" sz="1150" b="1" kern="0" dirty="0"/>
              <a:t>Опыт:</a:t>
            </a:r>
            <a:endParaRPr lang="ru-RU" sz="1150" kern="0" dirty="0"/>
          </a:p>
          <a:p>
            <a:pPr rtl="0"/>
            <a:r>
              <a:rPr lang="ru-RU" sz="1150" kern="0" dirty="0"/>
              <a:t>Более 15 лет занимался прикладной математикой и мат моделированием</a:t>
            </a:r>
          </a:p>
          <a:p>
            <a:pPr rtl="0"/>
            <a:r>
              <a:rPr lang="ru-RU" sz="1150" kern="0" dirty="0"/>
              <a:t>(</a:t>
            </a:r>
            <a:r>
              <a:rPr lang="en-US" sz="1150" kern="0" dirty="0"/>
              <a:t>Data Scientist) (Python, </a:t>
            </a:r>
            <a:r>
              <a:rPr lang="ru-RU" sz="1150" kern="0" dirty="0"/>
              <a:t>С++) в НИИ ПАО Газпром</a:t>
            </a:r>
          </a:p>
          <a:p>
            <a:pPr rtl="0"/>
            <a:endParaRPr lang="ru-RU" sz="1150" kern="0" dirty="0"/>
          </a:p>
          <a:p>
            <a:pPr rtl="0"/>
            <a:endParaRPr lang="ru-RU" sz="1150" b="1" kern="0" dirty="0"/>
          </a:p>
          <a:p>
            <a:pPr rtl="0"/>
            <a:r>
              <a:rPr lang="ru-RU" sz="1150" b="1" kern="0" dirty="0"/>
              <a:t>@</a:t>
            </a:r>
            <a:r>
              <a:rPr lang="en-US" sz="1150" b="1" kern="0" dirty="0" err="1"/>
              <a:t>stureiko</a:t>
            </a:r>
            <a:r>
              <a:rPr lang="en-US" sz="1150" b="1" kern="0" dirty="0"/>
              <a:t> (TG)</a:t>
            </a:r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/>
              <a:t>LinkedIn: </a:t>
            </a:r>
            <a:r>
              <a:rPr lang="en-US" sz="1150" kern="0" dirty="0">
                <a:hlinkClick r:id="rId4"/>
              </a:rPr>
              <a:t>igor-stureiko</a:t>
            </a:r>
            <a:r>
              <a:rPr lang="en-US" sz="1150" kern="0" dirty="0"/>
              <a:t> </a:t>
            </a:r>
          </a:p>
          <a:p>
            <a:pPr rtl="0"/>
            <a:endParaRPr lang="en-US" sz="1150" kern="0" dirty="0"/>
          </a:p>
          <a:p>
            <a:pPr rtl="0"/>
            <a:r>
              <a:rPr lang="en-US" sz="1150" b="1" kern="0" dirty="0"/>
              <a:t>@</a:t>
            </a:r>
            <a:r>
              <a:rPr lang="en-US" sz="1150" b="1" kern="0" dirty="0" err="1"/>
              <a:t>rl_fintech</a:t>
            </a:r>
            <a:r>
              <a:rPr lang="en-US" sz="1150" b="1" kern="0" dirty="0"/>
              <a:t> </a:t>
            </a:r>
            <a:r>
              <a:rPr lang="en-US" sz="1150" kern="0" dirty="0"/>
              <a:t>(</a:t>
            </a:r>
            <a:r>
              <a:rPr lang="ru-RU" sz="1150" kern="0" dirty="0"/>
              <a:t>Мой канал о моделях в бизнесе)</a:t>
            </a:r>
            <a:endParaRPr lang="ru-RU" sz="1400" kern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Карта курса</a:t>
            </a:r>
            <a:endParaRPr dirty="0"/>
          </a:p>
        </p:txBody>
      </p:sp>
      <p:sp>
        <p:nvSpPr>
          <p:cNvPr id="250" name="Google Shape;250;p51"/>
          <p:cNvSpPr/>
          <p:nvPr/>
        </p:nvSpPr>
        <p:spPr>
          <a:xfrm>
            <a:off x="3722315" y="603032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Google Sans"/>
              </a:rPr>
              <a:t>Процессы</a:t>
            </a:r>
            <a:endParaRPr sz="1600" dirty="0">
              <a:solidFill>
                <a:schemeClr val="bg1">
                  <a:lumMod val="65000"/>
                </a:schemeClr>
              </a:solidFill>
              <a:latin typeface="Google Sans"/>
              <a:sym typeface="Roboto"/>
            </a:endParaRPr>
          </a:p>
        </p:txBody>
      </p:sp>
      <p:sp>
        <p:nvSpPr>
          <p:cNvPr id="251" name="Google Shape;251;p51"/>
          <p:cNvSpPr/>
          <p:nvPr/>
        </p:nvSpPr>
        <p:spPr>
          <a:xfrm>
            <a:off x="1249115" y="1492388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Google Sans"/>
              </a:rPr>
              <a:t>Инфраструктура</a:t>
            </a:r>
            <a:endParaRPr sz="1600" dirty="0">
              <a:solidFill>
                <a:schemeClr val="bg1">
                  <a:lumMod val="65000"/>
                </a:schemeClr>
              </a:solidFill>
              <a:latin typeface="Google Sans"/>
              <a:sym typeface="Roboto"/>
            </a:endParaRPr>
          </a:p>
        </p:txBody>
      </p:sp>
      <p:sp>
        <p:nvSpPr>
          <p:cNvPr id="252" name="Google Shape;252;p51"/>
          <p:cNvSpPr/>
          <p:nvPr/>
        </p:nvSpPr>
        <p:spPr>
          <a:xfrm>
            <a:off x="5069400" y="1503226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Google Sans"/>
              </a:rPr>
              <a:t>Подготовка данных</a:t>
            </a:r>
            <a:endParaRPr sz="1600" dirty="0">
              <a:solidFill>
                <a:schemeClr val="bg1">
                  <a:lumMod val="65000"/>
                </a:schemeClr>
              </a:solidFill>
              <a:latin typeface="Google Sans"/>
              <a:sym typeface="Roboto"/>
            </a:endParaRPr>
          </a:p>
        </p:txBody>
      </p:sp>
      <p:sp>
        <p:nvSpPr>
          <p:cNvPr id="253" name="Google Shape;253;p51"/>
          <p:cNvSpPr/>
          <p:nvPr/>
        </p:nvSpPr>
        <p:spPr>
          <a:xfrm>
            <a:off x="1249115" y="2571750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rgbClr val="1F1F1F"/>
                </a:solidFill>
                <a:latin typeface="Google Sans"/>
              </a:rPr>
              <a:t>Валидация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sp>
        <p:nvSpPr>
          <p:cNvPr id="254" name="Google Shape;254;p51"/>
          <p:cNvSpPr/>
          <p:nvPr/>
        </p:nvSpPr>
        <p:spPr>
          <a:xfrm>
            <a:off x="5186234" y="2571750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Google Sans"/>
              </a:rPr>
              <a:t>Моделирование</a:t>
            </a:r>
            <a:endParaRPr sz="1600" dirty="0">
              <a:solidFill>
                <a:schemeClr val="bg1">
                  <a:lumMod val="65000"/>
                </a:schemeClr>
              </a:solidFill>
              <a:latin typeface="Google Sans"/>
              <a:sym typeface="Roboto"/>
            </a:endParaRPr>
          </a:p>
        </p:txBody>
      </p:sp>
      <p:cxnSp>
        <p:nvCxnSpPr>
          <p:cNvPr id="255" name="Google Shape;255;p51"/>
          <p:cNvCxnSpPr>
            <a:cxnSpLocks/>
            <a:stCxn id="251" idx="3"/>
            <a:endCxn id="252" idx="1"/>
          </p:cNvCxnSpPr>
          <p:nvPr/>
        </p:nvCxnSpPr>
        <p:spPr>
          <a:xfrm>
            <a:off x="3722315" y="1782038"/>
            <a:ext cx="1347085" cy="1083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51"/>
          <p:cNvCxnSpPr>
            <a:stCxn id="250" idx="1"/>
            <a:endCxn id="251" idx="1"/>
          </p:cNvCxnSpPr>
          <p:nvPr/>
        </p:nvCxnSpPr>
        <p:spPr>
          <a:xfrm rot="10800000" flipV="1">
            <a:off x="1249115" y="892682"/>
            <a:ext cx="2473200" cy="889356"/>
          </a:xfrm>
          <a:prstGeom prst="curvedConnector3">
            <a:avLst>
              <a:gd name="adj1" fmla="val 109243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51"/>
          <p:cNvCxnSpPr>
            <a:cxnSpLocks/>
            <a:stCxn id="252" idx="3"/>
            <a:endCxn id="254" idx="3"/>
          </p:cNvCxnSpPr>
          <p:nvPr/>
        </p:nvCxnSpPr>
        <p:spPr>
          <a:xfrm>
            <a:off x="7542600" y="1792876"/>
            <a:ext cx="116834" cy="1068524"/>
          </a:xfrm>
          <a:prstGeom prst="curvedConnector3">
            <a:avLst>
              <a:gd name="adj1" fmla="val 295662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51"/>
          <p:cNvCxnSpPr>
            <a:cxnSpLocks/>
            <a:stCxn id="254" idx="1"/>
            <a:endCxn id="253" idx="3"/>
          </p:cNvCxnSpPr>
          <p:nvPr/>
        </p:nvCxnSpPr>
        <p:spPr>
          <a:xfrm rot="10800000">
            <a:off x="3722316" y="2861400"/>
            <a:ext cx="1463919" cy="12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" name="Google Shape;253;p51">
            <a:extLst>
              <a:ext uri="{FF2B5EF4-FFF2-40B4-BE49-F238E27FC236}">
                <a16:creationId xmlns:a16="http://schemas.microsoft.com/office/drawing/2014/main" id="{B3FC62D5-C5AE-824D-ADAA-57941C457A4E}"/>
              </a:ext>
            </a:extLst>
          </p:cNvPr>
          <p:cNvSpPr/>
          <p:nvPr/>
        </p:nvSpPr>
        <p:spPr>
          <a:xfrm>
            <a:off x="1249115" y="3805539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Развертывание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253;p51">
            <a:extLst>
              <a:ext uri="{FF2B5EF4-FFF2-40B4-BE49-F238E27FC236}">
                <a16:creationId xmlns:a16="http://schemas.microsoft.com/office/drawing/2014/main" id="{9924AB3F-1AEF-F848-9D7C-F38C9B025689}"/>
              </a:ext>
            </a:extLst>
          </p:cNvPr>
          <p:cNvSpPr/>
          <p:nvPr/>
        </p:nvSpPr>
        <p:spPr>
          <a:xfrm>
            <a:off x="5186234" y="3805539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Мониторинг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" name="Google Shape;259;p51">
            <a:extLst>
              <a:ext uri="{FF2B5EF4-FFF2-40B4-BE49-F238E27FC236}">
                <a16:creationId xmlns:a16="http://schemas.microsoft.com/office/drawing/2014/main" id="{802B18A3-E83D-F444-B857-2893607805DC}"/>
              </a:ext>
            </a:extLst>
          </p:cNvPr>
          <p:cNvCxnSpPr>
            <a:cxnSpLocks/>
            <a:stCxn id="253" idx="1"/>
            <a:endCxn id="12" idx="1"/>
          </p:cNvCxnSpPr>
          <p:nvPr/>
        </p:nvCxnSpPr>
        <p:spPr>
          <a:xfrm rot="10800000" flipV="1">
            <a:off x="1249115" y="2861399"/>
            <a:ext cx="12700" cy="1233789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" name="Google Shape;259;p51">
            <a:extLst>
              <a:ext uri="{FF2B5EF4-FFF2-40B4-BE49-F238E27FC236}">
                <a16:creationId xmlns:a16="http://schemas.microsoft.com/office/drawing/2014/main" id="{6B4DE7E8-0EA0-BA42-9D3D-0717B2F5CF88}"/>
              </a:ext>
            </a:extLst>
          </p:cNvPr>
          <p:cNvCxnSpPr>
            <a:cxnSpLocks/>
            <a:stCxn id="21" idx="1"/>
            <a:endCxn id="12" idx="3"/>
          </p:cNvCxnSpPr>
          <p:nvPr/>
        </p:nvCxnSpPr>
        <p:spPr>
          <a:xfrm rot="10800000">
            <a:off x="3722316" y="4095189"/>
            <a:ext cx="1463919" cy="12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Маршрут вебинара</a:t>
            </a:r>
            <a:endParaRPr dirty="0"/>
          </a:p>
        </p:txBody>
      </p:sp>
      <p:sp>
        <p:nvSpPr>
          <p:cNvPr id="267" name="Google Shape;267;p52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Знакомство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52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Распределение метри</a:t>
            </a: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52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Сравнение метрик с базовой моделью</a:t>
            </a:r>
            <a:endParaRPr lang="en-US"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2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Интерпретация ошибок</a:t>
            </a:r>
            <a:endParaRPr lang="ru-RU"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2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Анализ ошибок и метрик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" name="Google Shape;273;p52"/>
          <p:cNvCxnSpPr>
            <a:stCxn id="267" idx="1"/>
            <a:endCxn id="268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4" name="Google Shape;274;p52"/>
          <p:cNvCxnSpPr>
            <a:stCxn id="268" idx="1"/>
            <a:endCxn id="269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5" name="Google Shape;275;p52"/>
          <p:cNvCxnSpPr>
            <a:stCxn id="269" idx="1"/>
            <a:endCxn id="270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6" name="Google Shape;276;p52"/>
          <p:cNvCxnSpPr>
            <a:stCxn id="270" idx="1"/>
            <a:endCxn id="271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sp>
        <p:nvSpPr>
          <p:cNvPr id="14" name="Google Shape;271;p52">
            <a:extLst>
              <a:ext uri="{FF2B5EF4-FFF2-40B4-BE49-F238E27FC236}">
                <a16:creationId xmlns:a16="http://schemas.microsoft.com/office/drawing/2014/main" id="{03AE55B2-BCF2-4443-9F2B-0F282BF00732}"/>
              </a:ext>
            </a:extLst>
          </p:cNvPr>
          <p:cNvSpPr/>
          <p:nvPr/>
        </p:nvSpPr>
        <p:spPr>
          <a:xfrm>
            <a:off x="786525" y="4103135"/>
            <a:ext cx="3384900" cy="376201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Заключение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" name="Google Shape;276;p52">
            <a:extLst>
              <a:ext uri="{FF2B5EF4-FFF2-40B4-BE49-F238E27FC236}">
                <a16:creationId xmlns:a16="http://schemas.microsoft.com/office/drawing/2014/main" id="{DA4704EA-4F3E-FD4F-832E-5DB8F19516B7}"/>
              </a:ext>
            </a:extLst>
          </p:cNvPr>
          <p:cNvCxnSpPr/>
          <p:nvPr/>
        </p:nvCxnSpPr>
        <p:spPr>
          <a:xfrm>
            <a:off x="762378" y="3714336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F470D8D-60C4-7240-B8D1-E0AED07DC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078" y="1124172"/>
            <a:ext cx="4732623" cy="319337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7FDF30F-EA62-4E44-B2CE-0D8587A737CE}"/>
              </a:ext>
            </a:extLst>
          </p:cNvPr>
          <p:cNvSpPr/>
          <p:nvPr/>
        </p:nvSpPr>
        <p:spPr>
          <a:xfrm>
            <a:off x="4457400" y="1949370"/>
            <a:ext cx="1264204" cy="15429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>
            <p:extLst>
              <p:ext uri="{D42A27DB-BD31-4B8C-83A1-F6EECF244321}">
                <p14:modId xmlns:p14="http://schemas.microsoft.com/office/powerpoint/2010/main" val="2973210094"/>
              </p:ext>
            </p:extLst>
          </p:nvPr>
        </p:nvGraphicFramePr>
        <p:xfrm>
          <a:off x="952500" y="154419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Выбрать метрики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Построить распределение метрик на контрольной выборке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Проверить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стат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гипотезу о качестве метрик на новой модели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19403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Наглядно интерпретировать ошибки с помощью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SHAP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084455"/>
                  </a:ext>
                </a:extLst>
              </a:tr>
            </a:tbl>
          </a:graphicData>
        </a:graphic>
      </p:graphicFrame>
      <p:sp>
        <p:nvSpPr>
          <p:cNvPr id="285" name="Google Shape;285;p5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291" name="Google Shape;291;p54"/>
          <p:cNvGraphicFramePr/>
          <p:nvPr>
            <p:extLst>
              <p:ext uri="{D42A27DB-BD31-4B8C-83A1-F6EECF244321}">
                <p14:modId xmlns:p14="http://schemas.microsoft.com/office/powerpoint/2010/main" val="3747539022"/>
              </p:ext>
            </p:extLst>
          </p:nvPr>
        </p:nvGraphicFramePr>
        <p:xfrm>
          <a:off x="952500" y="1544194"/>
          <a:ext cx="7239000" cy="926446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Получить больше информации о качестве модели до ее разворачивания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Лучше понимать границы применимости модели и понимать направления дальнейшего улучшения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3" name="Google Shape;293;p5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уметь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Распределение метрик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84506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13371</TotalTime>
  <Words>547</Words>
  <Application>Microsoft Macintosh PowerPoint</Application>
  <PresentationFormat>On-screen Show (16:9)</PresentationFormat>
  <Paragraphs>147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Roboto</vt:lpstr>
      <vt:lpstr>Google Sans</vt:lpstr>
      <vt:lpstr>Arial</vt:lpstr>
      <vt:lpstr>Courier New</vt:lpstr>
      <vt:lpstr>Светлая тема</vt:lpstr>
      <vt:lpstr>Светлая тема</vt:lpstr>
      <vt:lpstr>ML Ops Практика. Валидация моделей.</vt:lpstr>
      <vt:lpstr>Проверить, идет ли запись</vt:lpstr>
      <vt:lpstr>Правила вебинара</vt:lpstr>
      <vt:lpstr>ML Ops Практика. Валидация моделей.</vt:lpstr>
      <vt:lpstr>Карта курса</vt:lpstr>
      <vt:lpstr>Маршрут вебинара</vt:lpstr>
      <vt:lpstr>Цели вебинара</vt:lpstr>
      <vt:lpstr>Смысл</vt:lpstr>
      <vt:lpstr>Распределение метрик</vt:lpstr>
      <vt:lpstr>Bootstrap</vt:lpstr>
      <vt:lpstr>Распределение метрик</vt:lpstr>
      <vt:lpstr>Проверка статистической гипотезы</vt:lpstr>
      <vt:lpstr>Проверка гипотезы</vt:lpstr>
      <vt:lpstr>Интерпретация ошибок</vt:lpstr>
      <vt:lpstr>Интерпретация ошибок</vt:lpstr>
      <vt:lpstr>Вопросы?</vt:lpstr>
      <vt:lpstr>Рефлексия</vt:lpstr>
      <vt:lpstr>Цели вебинара</vt:lpstr>
      <vt:lpstr>Рефлексия</vt:lpstr>
      <vt:lpstr>Заполните, пожалуйста, опрос о занятии по ссылке в чате</vt:lpstr>
      <vt:lpstr>Cледующие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название темы вебинара </dc:title>
  <cp:lastModifiedBy>Стурейко Игорь Олегович</cp:lastModifiedBy>
  <cp:revision>98</cp:revision>
  <dcterms:modified xsi:type="dcterms:W3CDTF">2024-09-19T18:18:53Z</dcterms:modified>
</cp:coreProperties>
</file>