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504" r:id="rId3"/>
    <p:sldId id="334" r:id="rId4"/>
    <p:sldId id="259" r:id="rId5"/>
    <p:sldId id="260" r:id="rId6"/>
    <p:sldId id="261" r:id="rId7"/>
    <p:sldId id="262" r:id="rId8"/>
    <p:sldId id="263" r:id="rId9"/>
    <p:sldId id="388" r:id="rId10"/>
    <p:sldId id="505" r:id="rId11"/>
    <p:sldId id="506" r:id="rId12"/>
    <p:sldId id="508" r:id="rId13"/>
    <p:sldId id="507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  <p:sldId id="521" r:id="rId27"/>
    <p:sldId id="314" r:id="rId28"/>
    <p:sldId id="315" r:id="rId29"/>
    <p:sldId id="316" r:id="rId30"/>
    <p:sldId id="320" r:id="rId31"/>
    <p:sldId id="319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F45"/>
    <a:srgbClr val="FAFAFA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B5BBF-14A1-44A8-AE45-40D0EF8F1E93}">
  <a:tblStyle styleId="{91CB5BBF-14A1-44A8-AE45-40D0EF8F1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4"/>
    <p:restoredTop sz="97030"/>
  </p:normalViewPr>
  <p:slideViewPr>
    <p:cSldViewPr snapToGrid="0">
      <p:cViewPr varScale="1">
        <p:scale>
          <a:sx n="208" d="100"/>
          <a:sy n="208" d="100"/>
        </p:scale>
        <p:origin x="472" y="1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98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9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26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0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5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8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72f1f58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72f1f58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9a3875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9a3875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vagrantup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nsibl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cloud/ru/docs/tutorials/infrastructure-management/terraform-quickstart#get-credential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cloud/ru/docs/tutorials/infrastructure-management/terraform-quickstart#get-credenti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cloud/ru/docs/tutorials/infrastructure-management/terraform-quickstart#get-credential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cloud/ru/docs/tutorials/infrastructure-management/terraform-quickstart#get-credential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igor-stureik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Terraform</a:t>
            </a:r>
            <a:r>
              <a:rPr lang="ru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Vargant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44F36E-5E42-0242-BF3F-E0FC1329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096" y="1084443"/>
            <a:ext cx="2597080" cy="31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D986D0-CF6E-0842-8556-EA889A5E9485}"/>
              </a:ext>
            </a:extLst>
          </p:cNvPr>
          <p:cNvSpPr txBox="1"/>
          <p:nvPr/>
        </p:nvSpPr>
        <p:spPr>
          <a:xfrm>
            <a:off x="6222830" y="443698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https://www.vagrantup.com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33747-9058-FE4E-B817-05BDFA23E421}"/>
              </a:ext>
            </a:extLst>
          </p:cNvPr>
          <p:cNvSpPr txBox="1"/>
          <p:nvPr/>
        </p:nvSpPr>
        <p:spPr>
          <a:xfrm>
            <a:off x="846894" y="1586346"/>
            <a:ext cx="4412440" cy="3018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dirty="0">
                <a:effectLst/>
                <a:latin typeface="+mn-lt"/>
              </a:rPr>
              <a:t>Написан на языке </a:t>
            </a:r>
            <a:r>
              <a:rPr lang="en-US" sz="1400" dirty="0">
                <a:effectLst/>
                <a:latin typeface="+mn-lt"/>
              </a:rPr>
              <a:t>Ruby </a:t>
            </a:r>
            <a:endParaRPr lang="ru-RU" sz="1400" dirty="0"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lang="en-US" dirty="0"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ru-RU" sz="1400" dirty="0">
                <a:effectLst/>
                <a:latin typeface="+mn-lt"/>
              </a:rPr>
              <a:t>Работает с </a:t>
            </a:r>
            <a:r>
              <a:rPr lang="en-US" sz="1400" dirty="0">
                <a:effectLst/>
                <a:latin typeface="+mn-lt"/>
              </a:rPr>
              <a:t>VirtualBox, VMWare </a:t>
            </a:r>
            <a:r>
              <a:rPr lang="ru-RU" sz="1400" dirty="0">
                <a:effectLst/>
                <a:latin typeface="+mn-lt"/>
              </a:rPr>
              <a:t>и др. гипервизорами.</a:t>
            </a:r>
          </a:p>
          <a:p>
            <a:pPr>
              <a:lnSpc>
                <a:spcPct val="114000"/>
              </a:lnSpc>
            </a:pPr>
            <a:endParaRPr lang="ru-RU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400" dirty="0">
                <a:effectLst/>
                <a:latin typeface="+mn-lt"/>
              </a:rPr>
              <a:t>Vagrant — </a:t>
            </a:r>
            <a:r>
              <a:rPr lang="ru-RU" sz="1400" dirty="0">
                <a:effectLst/>
                <a:latin typeface="+mn-lt"/>
              </a:rPr>
              <a:t>это инструмент для создания и управления виртуальными машинами, который упрощает настройку и развертывание локальных виртуальных сред для разработчиков и команд. Он позволяет автоматизировать создание, конфигурацию и развертывание виртуальных машин с минимальными усилиями. </a:t>
            </a:r>
            <a:endParaRPr lang="ru-RU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01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Ansible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3D19434-EA29-A744-9CAC-89171F68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36" y="1310386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8FB49-0E38-FC4B-843F-DE77243437F3}"/>
              </a:ext>
            </a:extLst>
          </p:cNvPr>
          <p:cNvSpPr txBox="1"/>
          <p:nvPr/>
        </p:nvSpPr>
        <p:spPr>
          <a:xfrm>
            <a:off x="708814" y="1871293"/>
            <a:ext cx="4572000" cy="203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Написан на языке </a:t>
            </a:r>
            <a:r>
              <a:rPr 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Python </a:t>
            </a: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Ansible — </a:t>
            </a:r>
            <a:r>
              <a:rPr lang="ru-RU" dirty="0">
                <a:solidFill>
                  <a:schemeClr val="tx1"/>
                </a:solidFill>
                <a:effectLst/>
              </a:rPr>
              <a:t>это инструмент для автоматизации </a:t>
            </a:r>
            <a:r>
              <a:rPr lang="en-US" dirty="0">
                <a:solidFill>
                  <a:schemeClr val="tx1"/>
                </a:solidFill>
                <a:effectLst/>
              </a:rPr>
              <a:t>IT-</a:t>
            </a:r>
            <a:r>
              <a:rPr lang="ru-RU" dirty="0">
                <a:solidFill>
                  <a:schemeClr val="tx1"/>
                </a:solidFill>
                <a:effectLst/>
              </a:rPr>
              <a:t>задач, таких как настройка серверов, управление конфигурацией, развертывание приложений, а также оркестрация сложных рабочих процессов. Его основное предназначение — упрощение управления инфраструктурой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999C-08C8-6848-B0CC-49152484522E}"/>
              </a:ext>
            </a:extLst>
          </p:cNvPr>
          <p:cNvSpPr txBox="1"/>
          <p:nvPr/>
        </p:nvSpPr>
        <p:spPr>
          <a:xfrm>
            <a:off x="6502234" y="4331497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https://www.ansible.com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3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93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Terraform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8FB49-0E38-FC4B-843F-DE77243437F3}"/>
              </a:ext>
            </a:extLst>
          </p:cNvPr>
          <p:cNvSpPr txBox="1"/>
          <p:nvPr/>
        </p:nvSpPr>
        <p:spPr>
          <a:xfrm>
            <a:off x="708814" y="1871293"/>
            <a:ext cx="4572000" cy="228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Terraform — </a:t>
            </a:r>
            <a:r>
              <a:rPr lang="ru-RU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это инструмент для инфраструктуры как кода (</a:t>
            </a:r>
            <a:r>
              <a:rPr 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Infrastructure as Code, </a:t>
            </a:r>
            <a:r>
              <a:rPr lang="en-US" sz="140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IaC</a:t>
            </a:r>
            <a:r>
              <a:rPr 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ru-RU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который позволяет вам определять и управлять ресурсами инфраструктуры с помощью декларативных конфигурационных файлов. </a:t>
            </a:r>
            <a:endParaRPr lang="en-US" sz="140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r>
              <a:rPr lang="ru-RU" dirty="0">
                <a:solidFill>
                  <a:schemeClr val="tx1"/>
                </a:solidFill>
                <a:effectLst/>
              </a:rPr>
              <a:t>Разработан </a:t>
            </a:r>
            <a:r>
              <a:rPr lang="en-US" dirty="0" err="1">
                <a:solidFill>
                  <a:schemeClr val="tx1"/>
                </a:solidFill>
                <a:effectLst/>
              </a:rPr>
              <a:t>Hashicorp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114000"/>
              </a:lnSpc>
            </a:pPr>
            <a:r>
              <a:rPr lang="ru-RU" dirty="0">
                <a:solidFill>
                  <a:schemeClr val="tx1"/>
                </a:solidFill>
                <a:effectLst/>
              </a:rPr>
              <a:t>Написан на </a:t>
            </a:r>
            <a:r>
              <a:rPr lang="en-US" dirty="0">
                <a:solidFill>
                  <a:schemeClr val="tx1"/>
                </a:solidFill>
                <a:effectLst/>
              </a:rPr>
              <a:t>Go(lang)</a:t>
            </a:r>
          </a:p>
          <a:p>
            <a:pPr>
              <a:lnSpc>
                <a:spcPct val="114000"/>
              </a:lnSpc>
            </a:pPr>
            <a:r>
              <a:rPr lang="ru-RU" dirty="0">
                <a:solidFill>
                  <a:schemeClr val="tx1"/>
                </a:solidFill>
                <a:effectLst/>
              </a:rPr>
              <a:t>Работает с облачными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</a:rPr>
              <a:t>провайдерами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999C-08C8-6848-B0CC-49152484522E}"/>
              </a:ext>
            </a:extLst>
          </p:cNvPr>
          <p:cNvSpPr txBox="1"/>
          <p:nvPr/>
        </p:nvSpPr>
        <p:spPr>
          <a:xfrm>
            <a:off x="6502234" y="433149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https://www.terraform.io</a:t>
            </a:r>
            <a:r>
              <a:rPr lang="en-US" dirty="0"/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F0598C-24E3-834E-A83B-F792D9ED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91" y="1119609"/>
            <a:ext cx="3088879" cy="32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3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Как работает </a:t>
            </a:r>
            <a:r>
              <a:rPr lang="en-US" dirty="0"/>
              <a:t>Terraform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0647-1154-AB4A-9B3B-FF459C9C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757"/>
            <a:ext cx="9144000" cy="255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8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Как работает </a:t>
            </a:r>
            <a:r>
              <a:rPr lang="en-US" dirty="0"/>
              <a:t>Terraform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72BE-3057-2840-B1E6-A54A33A4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74" y="1047988"/>
            <a:ext cx="4865899" cy="40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для работы с </a:t>
            </a:r>
            <a:r>
              <a:rPr lang="en-US" dirty="0"/>
              <a:t>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4851C-7001-0B49-8B28-7606B1C66538}"/>
              </a:ext>
            </a:extLst>
          </p:cNvPr>
          <p:cNvSpPr txBox="1"/>
          <p:nvPr/>
        </p:nvSpPr>
        <p:spPr>
          <a:xfrm>
            <a:off x="500550" y="4658887"/>
            <a:ext cx="7071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https://yandex.cloud/ru/docs/tutorials/infrastructure-management/terraform-quickstart#get-credentials</a:t>
            </a:r>
            <a:r>
              <a:rPr 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A998-8B1C-3245-BDAC-ECCC7C0DB6BD}"/>
              </a:ext>
            </a:extLst>
          </p:cNvPr>
          <p:cNvSpPr txBox="1"/>
          <p:nvPr/>
        </p:nvSpPr>
        <p:spPr>
          <a:xfrm>
            <a:off x="500550" y="1049412"/>
            <a:ext cx="7873659" cy="3354765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У вас должен быть активный аккаунт в </a:t>
            </a:r>
            <a:r>
              <a:rPr lang="en-US" dirty="0"/>
              <a:t>YC </a:t>
            </a:r>
            <a:r>
              <a:rPr lang="ru-RU" dirty="0"/>
              <a:t>и сервисный аккаунт.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ru-RU" dirty="0"/>
              <a:t>Создайте авторизованный ключ для сервисного аккаунта: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key create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--service-account-id 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идентификатор_сервисного_аккаунта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\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folder-name 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имя_каталога_с_сервисным_аккаунтом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 \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key.json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ru-RU" dirty="0"/>
              <a:t>Создайте профиль </a:t>
            </a:r>
            <a:r>
              <a:rPr lang="en-US" dirty="0"/>
              <a:t>CLI </a:t>
            </a:r>
            <a:r>
              <a:rPr lang="ru-RU" dirty="0"/>
              <a:t>для выполнения операций от имени сервисного аккаунта. Укажите имя профиля: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profile create 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имя_профиля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ru-RU" dirty="0"/>
              <a:t>Задайте конфигурацию профиля: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set service-account-key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set cloud-id 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идентификатор_облака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config set folder-id &lt;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идентификатор_каталога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09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для работы с </a:t>
            </a:r>
            <a:r>
              <a:rPr lang="en-US" dirty="0"/>
              <a:t>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4851C-7001-0B49-8B28-7606B1C66538}"/>
              </a:ext>
            </a:extLst>
          </p:cNvPr>
          <p:cNvSpPr txBox="1"/>
          <p:nvPr/>
        </p:nvSpPr>
        <p:spPr>
          <a:xfrm>
            <a:off x="500550" y="4658887"/>
            <a:ext cx="7071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https://yandex.cloud/ru/docs/tutorials/infrastructure-management/terraform-quickstart#get-credentials</a:t>
            </a:r>
            <a:r>
              <a:rPr 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A998-8B1C-3245-BDAC-ECCC7C0DB6BD}"/>
              </a:ext>
            </a:extLst>
          </p:cNvPr>
          <p:cNvSpPr txBox="1"/>
          <p:nvPr/>
        </p:nvSpPr>
        <p:spPr>
          <a:xfrm>
            <a:off x="500550" y="1049412"/>
            <a:ext cx="7873659" cy="2893100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/>
              <a:t>Создайте файл конфигурации провайдера </a:t>
            </a:r>
            <a:r>
              <a:rPr lang="en-US" dirty="0"/>
              <a:t>Terraform</a:t>
            </a:r>
            <a:r>
              <a:rPr lang="ru-RU" dirty="0"/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terraformrc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provider_installation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network_mirror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"https://terraform-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mirror.yandexcloud.net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include = ["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registry.terraform.io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/*/*"]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direct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exclude = ["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registry.terraform.io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/*/*"]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4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для работы с </a:t>
            </a:r>
            <a:r>
              <a:rPr lang="en-US" dirty="0"/>
              <a:t>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4851C-7001-0B49-8B28-7606B1C66538}"/>
              </a:ext>
            </a:extLst>
          </p:cNvPr>
          <p:cNvSpPr txBox="1"/>
          <p:nvPr/>
        </p:nvSpPr>
        <p:spPr>
          <a:xfrm>
            <a:off x="500550" y="4658887"/>
            <a:ext cx="7071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https://yandex.cloud/ru/docs/tutorials/infrastructure-management/terraform-quickstart#get-credentials</a:t>
            </a:r>
            <a:r>
              <a:rPr 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A998-8B1C-3245-BDAC-ECCC7C0DB6BD}"/>
              </a:ext>
            </a:extLst>
          </p:cNvPr>
          <p:cNvSpPr txBox="1"/>
          <p:nvPr/>
        </p:nvSpPr>
        <p:spPr>
          <a:xfrm>
            <a:off x="500550" y="1049412"/>
            <a:ext cx="7873659" cy="3539430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/>
              <a:t>Создайте файл конфигурации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required_providers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-cloud/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required_version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"&gt;= 0.13"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provider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zone = "ru-central1-b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AAF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7AAF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зона доступности по умолчанию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для работы с </a:t>
            </a:r>
            <a:r>
              <a:rPr lang="en-US" dirty="0"/>
              <a:t>YC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4851C-7001-0B49-8B28-7606B1C66538}"/>
              </a:ext>
            </a:extLst>
          </p:cNvPr>
          <p:cNvSpPr txBox="1"/>
          <p:nvPr/>
        </p:nvSpPr>
        <p:spPr>
          <a:xfrm>
            <a:off x="500550" y="4658887"/>
            <a:ext cx="7071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https://yandex.cloud/ru/docs/tutorials/infrastructure-management/terraform-quickstart#get-credentials</a:t>
            </a:r>
            <a:r>
              <a:rPr 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A998-8B1C-3245-BDAC-ECCC7C0DB6BD}"/>
              </a:ext>
            </a:extLst>
          </p:cNvPr>
          <p:cNvSpPr txBox="1"/>
          <p:nvPr/>
        </p:nvSpPr>
        <p:spPr>
          <a:xfrm>
            <a:off x="500550" y="1049412"/>
            <a:ext cx="7873659" cy="1169551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/>
              <a:t>Инициализируйте конфигурацию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+mn-lt"/>
                <a:cs typeface="Courier New" panose="02070309020205020404" pitchFamily="49" charset="0"/>
              </a:rPr>
              <a:t>Если вы не получили сообщений об ошибке –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terraform </a:t>
            </a:r>
            <a:r>
              <a:rPr lang="ru-RU" dirty="0">
                <a:latin typeface="+mn-lt"/>
                <a:cs typeface="Courier New" panose="02070309020205020404" pitchFamily="49" charset="0"/>
              </a:rPr>
              <a:t>готов к работе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l="99" r="98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A998-8B1C-3245-BDAC-ECCC7C0DB6BD}"/>
              </a:ext>
            </a:extLst>
          </p:cNvPr>
          <p:cNvSpPr txBox="1"/>
          <p:nvPr/>
        </p:nvSpPr>
        <p:spPr>
          <a:xfrm>
            <a:off x="500550" y="1049412"/>
            <a:ext cx="8142900" cy="4062651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Инициализация конфигурации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ru-RU" dirty="0"/>
              <a:t>Проверка конфигурации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validate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ru-RU" dirty="0"/>
              <a:t>Показать план изменений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plan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ru-RU" dirty="0"/>
              <a:t>Применить план изменений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ru-RU" dirty="0"/>
              <a:t>Удалить конфигурацию, отслеживаемую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destroy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8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ru-RU" dirty="0"/>
              <a:t>Показать состояние, отслеживаемое </a:t>
            </a:r>
            <a:r>
              <a:rPr lang="en-US" dirty="0"/>
              <a:t>Terraform</a:t>
            </a:r>
            <a:r>
              <a:rPr lang="ru-RU" dirty="0"/>
              <a:t> в рабочей директории: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show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9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Конфигурационный язык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619827" y="1319436"/>
            <a:ext cx="7560678" cy="31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Переменные: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{} </a:t>
            </a:r>
            <a:r>
              <a:rPr lang="en-US" dirty="0"/>
              <a:t>	– </a:t>
            </a:r>
            <a:r>
              <a:rPr lang="ru-RU" dirty="0"/>
              <a:t>вводимые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{} </a:t>
            </a:r>
            <a:r>
              <a:rPr lang="en-US" dirty="0"/>
              <a:t>	– </a:t>
            </a:r>
            <a:r>
              <a:rPr lang="ru-RU" dirty="0"/>
              <a:t>выводимые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 {} </a:t>
            </a:r>
            <a:r>
              <a:rPr lang="en-US" dirty="0"/>
              <a:t>	</a:t>
            </a:r>
            <a:r>
              <a:rPr lang="ru-RU" dirty="0"/>
              <a:t>– локальные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b="1" dirty="0"/>
              <a:t>Типы данных: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–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	– 6.283185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	– true / false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	– [‘terraform’, ‘ansible’, ‘git’]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	– {country = "Russia", capital = “Moscow”}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 	–</a:t>
            </a:r>
          </a:p>
        </p:txBody>
      </p:sp>
    </p:spTree>
    <p:extLst>
      <p:ext uri="{BB962C8B-B14F-4D97-AF65-F5344CB8AC3E}">
        <p14:creationId xmlns:p14="http://schemas.microsoft.com/office/powerpoint/2010/main" val="302393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619827" y="1472858"/>
            <a:ext cx="756067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.terraform/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variables.tf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outputs.tf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terraform.tfstate.backup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|-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terraform.tfvars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большого проекта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619827" y="1472858"/>
            <a:ext cx="3755792" cy="340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.terraform/ </a:t>
            </a:r>
            <a:endParaRPr lang="ru-RU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|- network/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terraform.tfstate.backup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terraform.tfvars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|- instance/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outputs.tf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terraform.tfstate.backup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|-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terraform.tfvars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5A2A-A673-2241-BBF3-E4416D7E8B94}"/>
              </a:ext>
            </a:extLst>
          </p:cNvPr>
          <p:cNvSpPr txBox="1"/>
          <p:nvPr/>
        </p:nvSpPr>
        <p:spPr>
          <a:xfrm>
            <a:off x="4664054" y="1472858"/>
            <a:ext cx="4357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Каждая составляющая проекта в своем каталоге.</a:t>
            </a:r>
          </a:p>
          <a:p>
            <a:pPr>
              <a:spcAft>
                <a:spcPts val="600"/>
              </a:spcAft>
            </a:pPr>
            <a:r>
              <a:rPr lang="ru-RU" dirty="0"/>
              <a:t>Это позволяет изменять только часть инфраструктуры.</a:t>
            </a:r>
          </a:p>
          <a:p>
            <a:pPr>
              <a:spcAft>
                <a:spcPts val="600"/>
              </a:spcAft>
            </a:pPr>
            <a:r>
              <a:rPr lang="ru-RU" dirty="0"/>
              <a:t>Экономит время – на больших проектах работает не очень шустро.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переменными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494020" y="1426624"/>
            <a:ext cx="4170034" cy="3540969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#=========== main ==============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"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description = "The cloud ID"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type        = string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"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default_zone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description = "The default zone"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type        = string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default     = "ru-cenral1-b"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#=========== VM ==============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"copies" 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 = "Number of copies"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type        = number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default     = 1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819C4-76A0-F746-AC80-9EC69C39F374}"/>
              </a:ext>
            </a:extLst>
          </p:cNvPr>
          <p:cNvSpPr txBox="1"/>
          <p:nvPr/>
        </p:nvSpPr>
        <p:spPr>
          <a:xfrm>
            <a:off x="3111415" y="1086531"/>
            <a:ext cx="1138397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effectLst/>
                <a:latin typeface="+mn-lt"/>
                <a:cs typeface="Courier New" panose="02070309020205020404" pitchFamily="49" charset="0"/>
              </a:rPr>
              <a:t>Variables.tf</a:t>
            </a:r>
            <a:r>
              <a:rPr lang="en-US" sz="1400" dirty="0">
                <a:effectLst/>
                <a:latin typeface="+mn-lt"/>
                <a:cs typeface="Courier New" panose="02070309020205020404" pitchFamily="49" charset="0"/>
              </a:rPr>
              <a:t> </a:t>
            </a:r>
            <a:endParaRPr lang="ru-RU" sz="1400" dirty="0"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1A3DD-D138-DD4D-A082-ECDBDCD52F12}"/>
              </a:ext>
            </a:extLst>
          </p:cNvPr>
          <p:cNvSpPr txBox="1"/>
          <p:nvPr/>
        </p:nvSpPr>
        <p:spPr>
          <a:xfrm>
            <a:off x="5107389" y="1426624"/>
            <a:ext cx="3755792" cy="1412694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#=========== main ==============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cloud_id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= "b1g59fgabceft2f099ji"</a:t>
            </a:r>
          </a:p>
          <a:p>
            <a:pPr>
              <a:lnSpc>
                <a:spcPct val="120000"/>
              </a:lnSpc>
            </a:pP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folder_id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= "b1gd3fqn5rn2107tg9b8”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#=========== VM ==============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copies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6C65A-4651-E746-B29E-CCA82EF9F07D}"/>
              </a:ext>
            </a:extLst>
          </p:cNvPr>
          <p:cNvSpPr txBox="1"/>
          <p:nvPr/>
        </p:nvSpPr>
        <p:spPr>
          <a:xfrm>
            <a:off x="7456350" y="1086531"/>
            <a:ext cx="1406832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effectLst/>
                <a:latin typeface="+mn-lt"/>
                <a:cs typeface="Courier New" panose="02070309020205020404" pitchFamily="49" charset="0"/>
              </a:rPr>
              <a:t>terraform.tfvars</a:t>
            </a:r>
            <a:endParaRPr lang="ru-RU" sz="1400" dirty="0"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C99092B-8AC2-7B4B-BCBA-C2CD7F1455C6}"/>
              </a:ext>
            </a:extLst>
          </p:cNvPr>
          <p:cNvSpPr/>
          <p:nvPr/>
        </p:nvSpPr>
        <p:spPr>
          <a:xfrm>
            <a:off x="5107388" y="4412440"/>
            <a:ext cx="2250769" cy="472477"/>
          </a:xfrm>
          <a:prstGeom prst="wedgeRoundRectCallout">
            <a:avLst>
              <a:gd name="adj1" fmla="val -117251"/>
              <a:gd name="adj2" fmla="val -139961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Объявить переменную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0F734C3-F0BF-DC48-B226-ED5452027EF1}"/>
              </a:ext>
            </a:extLst>
          </p:cNvPr>
          <p:cNvSpPr/>
          <p:nvPr/>
        </p:nvSpPr>
        <p:spPr>
          <a:xfrm>
            <a:off x="6612412" y="2999746"/>
            <a:ext cx="2250769" cy="472477"/>
          </a:xfrm>
          <a:prstGeom prst="wedgeRoundRectCallout">
            <a:avLst>
              <a:gd name="adj1" fmla="val -68172"/>
              <a:gd name="adj2" fmla="val -111386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Задать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6850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переменными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451062" y="988516"/>
            <a:ext cx="6028144" cy="3785652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 "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yandex_compute_instance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"vm-1" {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count = </a:t>
            </a:r>
            <a:r>
              <a:rPr lang="en-US" sz="1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var.copies</a:t>
            </a:r>
            <a:endParaRPr lang="en-US" sz="12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name        = "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nixys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-${</a:t>
            </a:r>
            <a:r>
              <a:rPr lang="en-US" sz="1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count.index</a:t>
            </a:r>
            <a:r>
              <a:rPr lang="en-US" sz="1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+ 1}"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"standard-v1"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zone        = "ru-central1-b"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resources {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cores  = 2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memory = 2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boot_disk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yandex_compute_disk.boot-disk-1.id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network_interface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subnet_id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yandex_vpc_subnet.subnet-1.id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= true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metadata = {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-keys = "ubuntu:${file("~/.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/id_ed25519.pub")}"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819C4-76A0-F746-AC80-9EC69C39F374}"/>
              </a:ext>
            </a:extLst>
          </p:cNvPr>
          <p:cNvSpPr txBox="1"/>
          <p:nvPr/>
        </p:nvSpPr>
        <p:spPr>
          <a:xfrm>
            <a:off x="5910007" y="648423"/>
            <a:ext cx="569199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+mn-lt"/>
                <a:cs typeface="Courier New" panose="02070309020205020404" pitchFamily="49" charset="0"/>
              </a:rPr>
              <a:t>vm</a:t>
            </a:r>
            <a:r>
              <a:rPr lang="en-US" sz="1400" dirty="0" err="1">
                <a:effectLst/>
                <a:latin typeface="+mn-lt"/>
                <a:cs typeface="Courier New" panose="02070309020205020404" pitchFamily="49" charset="0"/>
              </a:rPr>
              <a:t>.tf</a:t>
            </a:r>
            <a:r>
              <a:rPr lang="en-US" sz="1400" dirty="0">
                <a:effectLst/>
                <a:latin typeface="+mn-lt"/>
                <a:cs typeface="Courier New" panose="02070309020205020404" pitchFamily="49" charset="0"/>
              </a:rPr>
              <a:t> </a:t>
            </a:r>
            <a:endParaRPr lang="ru-RU" sz="1400" dirty="0">
              <a:effectLst/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FDF1B-BDD6-B343-954D-91A5681BB8EC}"/>
              </a:ext>
            </a:extLst>
          </p:cNvPr>
          <p:cNvCxnSpPr>
            <a:cxnSpLocks/>
          </p:cNvCxnSpPr>
          <p:nvPr/>
        </p:nvCxnSpPr>
        <p:spPr>
          <a:xfrm flipH="1">
            <a:off x="2479314" y="1331710"/>
            <a:ext cx="2908895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238EA5-FD3F-BD46-91F2-73D7BAF5AB89}"/>
              </a:ext>
            </a:extLst>
          </p:cNvPr>
          <p:cNvCxnSpPr>
            <a:cxnSpLocks/>
          </p:cNvCxnSpPr>
          <p:nvPr/>
        </p:nvCxnSpPr>
        <p:spPr>
          <a:xfrm flipH="1">
            <a:off x="4467672" y="1331710"/>
            <a:ext cx="920537" cy="1656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6ACCAA1-C316-714E-B224-2E2E91707FC7}"/>
              </a:ext>
            </a:extLst>
          </p:cNvPr>
          <p:cNvSpPr/>
          <p:nvPr/>
        </p:nvSpPr>
        <p:spPr>
          <a:xfrm>
            <a:off x="6651952" y="1125093"/>
            <a:ext cx="2418686" cy="1041171"/>
          </a:xfrm>
          <a:prstGeom prst="wedgeRoundRectCallout">
            <a:avLst>
              <a:gd name="adj1" fmla="val -101664"/>
              <a:gd name="adj2" fmla="val -31216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Использование переменных в коде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B3642465-6909-E84A-8E69-C69F01A57B67}"/>
              </a:ext>
            </a:extLst>
          </p:cNvPr>
          <p:cNvSpPr/>
          <p:nvPr/>
        </p:nvSpPr>
        <p:spPr>
          <a:xfrm>
            <a:off x="6651952" y="2880773"/>
            <a:ext cx="2418686" cy="1041171"/>
          </a:xfrm>
          <a:prstGeom prst="wedgeRoundRectCallout">
            <a:avLst>
              <a:gd name="adj1" fmla="val -85933"/>
              <a:gd name="adj2" fmla="val -7639"/>
              <a:gd name="adj3" fmla="val 16667"/>
            </a:avLst>
          </a:prstGeom>
          <a:solidFill>
            <a:srgbClr val="FAFAFA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Использование ссылок на другие ресурсы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517F84-AD95-BC49-88CF-E5D945D3F9D1}"/>
              </a:ext>
            </a:extLst>
          </p:cNvPr>
          <p:cNvCxnSpPr>
            <a:cxnSpLocks/>
          </p:cNvCxnSpPr>
          <p:nvPr/>
        </p:nvCxnSpPr>
        <p:spPr>
          <a:xfrm flipH="1">
            <a:off x="4841001" y="3318509"/>
            <a:ext cx="920537" cy="165697"/>
          </a:xfrm>
          <a:prstGeom prst="straightConnector1">
            <a:avLst/>
          </a:prstGeom>
          <a:ln w="63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7EA37D-036A-354A-9586-7BBBEDC58F8D}"/>
              </a:ext>
            </a:extLst>
          </p:cNvPr>
          <p:cNvCxnSpPr>
            <a:cxnSpLocks/>
          </p:cNvCxnSpPr>
          <p:nvPr/>
        </p:nvCxnSpPr>
        <p:spPr>
          <a:xfrm flipH="1" flipV="1">
            <a:off x="5019995" y="2941347"/>
            <a:ext cx="741543" cy="377162"/>
          </a:xfrm>
          <a:prstGeom prst="straightConnector1">
            <a:avLst/>
          </a:prstGeom>
          <a:ln w="63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5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885-4BB9-E34D-A49B-708E016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зависимостей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C341-E3F2-204A-A84C-0774E835B153}"/>
              </a:ext>
            </a:extLst>
          </p:cNvPr>
          <p:cNvSpPr txBox="1"/>
          <p:nvPr/>
        </p:nvSpPr>
        <p:spPr>
          <a:xfrm>
            <a:off x="451062" y="988516"/>
            <a:ext cx="6028144" cy="276999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terraform graph -type=plan | dot -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Tpng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graph.png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CEC83-E8F0-F940-829A-62156F4E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957884"/>
            <a:ext cx="7835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0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611" name="Google Shape;611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9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3" name="Google Shape;613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9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graphicFrame>
        <p:nvGraphicFramePr>
          <p:cNvPr id="5" name="Google Shape;203;p37">
            <a:extLst>
              <a:ext uri="{FF2B5EF4-FFF2-40B4-BE49-F238E27FC236}">
                <a16:creationId xmlns:a16="http://schemas.microsoft.com/office/drawing/2014/main" id="{DE4C8527-3820-074B-A027-D6BCE1F6B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569311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{91CB5BBF-14A1-44A8-AE45-40D0EF8F1E93}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Создадим базовые блоки инфраструктуры на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 cloud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разделять инфраструктуру по сервисам и файлам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использовать переменные и циклы для упрощения настройки конфигурации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en-US" sz="2400" dirty="0"/>
              <a:t>Terraform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33B90E1D-3F43-DA49-B28B-ECCA7B6E41F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77950" indent="-1373188"/>
            <a:r>
              <a:rPr lang="ru-RU" sz="1150" b="1" dirty="0"/>
              <a:t>Руководитель курсов: </a:t>
            </a:r>
            <a:r>
              <a:rPr lang="en-US" sz="1150" b="1" dirty="0"/>
              <a:t>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Basic,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5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648" name="Google Shape;648;p95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октября</a:t>
            </a: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2024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95"/>
          <p:cNvSpPr txBox="1"/>
          <p:nvPr/>
        </p:nvSpPr>
        <p:spPr>
          <a:xfrm>
            <a:off x="1915425" y="1826708"/>
            <a:ext cx="61569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Практика. Настройка облачной инфраструктуры</a:t>
            </a:r>
            <a:endParaRPr sz="2400" b="1" dirty="0">
              <a:solidFill>
                <a:srgbClr val="013D85"/>
              </a:solidFill>
            </a:endParaRPr>
          </a:p>
        </p:txBody>
      </p:sp>
      <p:pic>
        <p:nvPicPr>
          <p:cNvPr id="650" name="Google Shape;650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95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95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95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4" name="Google Shape;65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60" name="Google Shape;16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5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#</a:t>
            </a:r>
            <a:r>
              <a:rPr lang="ru" sz="1500" b="1" dirty="0">
                <a:latin typeface="Roboto"/>
                <a:ea typeface="Roboto"/>
                <a:cs typeface="Roboto"/>
                <a:sym typeface="Roboto"/>
              </a:rPr>
              <a:t>OTUS 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MLOps-2024-08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5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726" y="2148424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786524" y="1205525"/>
            <a:ext cx="4045751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Постановка задачи – инфраструктура как код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787125" y="1795027"/>
            <a:ext cx="404515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Инструменты управления инфраструктурой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787125" y="2372042"/>
            <a:ext cx="4041538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Terraform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786525" y="2949064"/>
            <a:ext cx="4041538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Провайдер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786525" y="3526100"/>
            <a:ext cx="4041538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latin typeface="Roboto"/>
                <a:ea typeface="Roboto"/>
                <a:cs typeface="Roboto"/>
                <a:sym typeface="Roboto"/>
              </a:rPr>
              <a:t>Простая конфигурация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786525" y="4103113"/>
            <a:ext cx="4041538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и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пакетное создание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36"/>
          <p:cNvCxnSpPr>
            <a:cxnSpLocks/>
            <a:stCxn id="187" idx="1"/>
            <a:endCxn id="188" idx="1"/>
          </p:cNvCxnSpPr>
          <p:nvPr/>
        </p:nvCxnSpPr>
        <p:spPr>
          <a:xfrm rot="10800000" flipH="1" flipV="1">
            <a:off x="786523" y="1393625"/>
            <a:ext cx="601" cy="589502"/>
          </a:xfrm>
          <a:prstGeom prst="curvedConnector3">
            <a:avLst>
              <a:gd name="adj1" fmla="val -380366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6"/>
          <p:cNvCxnSpPr>
            <a:cxnSpLocks/>
            <a:stCxn id="188" idx="1"/>
            <a:endCxn id="189" idx="1"/>
          </p:cNvCxnSpPr>
          <p:nvPr/>
        </p:nvCxnSpPr>
        <p:spPr>
          <a:xfrm rot="10800000" flipV="1">
            <a:off x="787125" y="1983126"/>
            <a:ext cx="12700" cy="57701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6"/>
          <p:cNvCxnSpPr>
            <a:cxnSpLocks/>
            <a:stCxn id="189" idx="1"/>
            <a:endCxn id="190" idx="1"/>
          </p:cNvCxnSpPr>
          <p:nvPr/>
        </p:nvCxnSpPr>
        <p:spPr>
          <a:xfrm rot="10800000" flipV="1">
            <a:off x="786525" y="2560142"/>
            <a:ext cx="600" cy="577022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6"/>
          <p:cNvCxnSpPr>
            <a:cxnSpLocks/>
            <a:stCxn id="190" idx="1"/>
            <a:endCxn id="191" idx="1"/>
          </p:cNvCxnSpPr>
          <p:nvPr/>
        </p:nvCxnSpPr>
        <p:spPr>
          <a:xfrm rot="10800000" flipV="1">
            <a:off x="786525" y="3137164"/>
            <a:ext cx="12700" cy="577036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6"/>
          <p:cNvCxnSpPr>
            <a:cxnSpLocks/>
            <a:stCxn id="191" idx="1"/>
            <a:endCxn id="192" idx="1"/>
          </p:cNvCxnSpPr>
          <p:nvPr/>
        </p:nvCxnSpPr>
        <p:spPr>
          <a:xfrm rot="10800000" flipV="1">
            <a:off x="786525" y="3714199"/>
            <a:ext cx="12700" cy="577013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E87E81-2164-D64D-BC77-57B51A37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0" y="1205526"/>
            <a:ext cx="3088879" cy="32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03" name="Google Shape;203;p37"/>
          <p:cNvGraphicFramePr/>
          <p:nvPr>
            <p:extLst>
              <p:ext uri="{D42A27DB-BD31-4B8C-83A1-F6EECF244321}">
                <p14:modId xmlns:p14="http://schemas.microsoft.com/office/powerpoint/2010/main" val="1813159363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{91CB5BBF-14A1-44A8-AE45-40D0EF8F1E93}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инструментами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IaC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как код)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основам работы с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terraform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разворачивать простые сервисы в облаке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 cloud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832976288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{91CB5BBF-14A1-44A8-AE45-40D0EF8F1E93}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Управлять облачной инфраструктурой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IaC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Инфраструктура как код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46894" y="330736"/>
            <a:ext cx="7061969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IaC</a:t>
            </a:r>
            <a:r>
              <a:rPr lang="en-US" dirty="0"/>
              <a:t> </a:t>
            </a:r>
            <a:r>
              <a:rPr lang="ru" dirty="0"/>
              <a:t>инфраструктура как код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76B8B-A8B8-D442-BA52-ECE94FE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9" y="1094971"/>
            <a:ext cx="7750921" cy="3780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1347</Words>
  <Application>Microsoft Macintosh PowerPoint</Application>
  <PresentationFormat>On-screen Show (16:9)</PresentationFormat>
  <Paragraphs>268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Roboto</vt:lpstr>
      <vt:lpstr>Светлая тема</vt:lpstr>
      <vt:lpstr>MLOps Terraform </vt:lpstr>
      <vt:lpstr>Проверить, идет ли запись</vt:lpstr>
      <vt:lpstr>MLOps Terraform</vt:lpstr>
      <vt:lpstr>Правила вебинара</vt:lpstr>
      <vt:lpstr>Маршрут вебинара</vt:lpstr>
      <vt:lpstr>Цели вебинара</vt:lpstr>
      <vt:lpstr>Смысл</vt:lpstr>
      <vt:lpstr>IaC  Инфраструктура как код</vt:lpstr>
      <vt:lpstr>IaC инфраструктура как код</vt:lpstr>
      <vt:lpstr>Vargant</vt:lpstr>
      <vt:lpstr>Ansible</vt:lpstr>
      <vt:lpstr>Terraform</vt:lpstr>
      <vt:lpstr>Terraform</vt:lpstr>
      <vt:lpstr>Как работает Terraform</vt:lpstr>
      <vt:lpstr>Как работает Terraform</vt:lpstr>
      <vt:lpstr>Настройка для работы с YC</vt:lpstr>
      <vt:lpstr>Настройка для работы с YC</vt:lpstr>
      <vt:lpstr>Настройка для работы с YC</vt:lpstr>
      <vt:lpstr>Настройка для работы с YC</vt:lpstr>
      <vt:lpstr>Основные команды</vt:lpstr>
      <vt:lpstr>Конфигурационный язык</vt:lpstr>
      <vt:lpstr>Структура проекта</vt:lpstr>
      <vt:lpstr>Структура большого проекта</vt:lpstr>
      <vt:lpstr>Работа с переменными</vt:lpstr>
      <vt:lpstr>Работа с переменными</vt:lpstr>
      <vt:lpstr>Граф зависимостей</vt:lpstr>
      <vt:lpstr>Вопросы?</vt:lpstr>
      <vt:lpstr>Практика</vt:lpstr>
      <vt:lpstr>Практика</vt:lpstr>
      <vt:lpstr>Заполните, пожалуйста, опрос о занятии по ссылке в чате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Введение </dc:title>
  <cp:lastModifiedBy>Стурейко Игорь Олегович</cp:lastModifiedBy>
  <cp:revision>70</cp:revision>
  <dcterms:modified xsi:type="dcterms:W3CDTF">2024-10-07T08:43:59Z</dcterms:modified>
</cp:coreProperties>
</file>