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3.jp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34" r:id="rId4"/>
    <p:sldId id="259" r:id="rId5"/>
    <p:sldId id="260" r:id="rId6"/>
    <p:sldId id="305" r:id="rId7"/>
    <p:sldId id="371" r:id="rId8"/>
    <p:sldId id="393" r:id="rId9"/>
    <p:sldId id="342" r:id="rId10"/>
    <p:sldId id="385" r:id="rId11"/>
    <p:sldId id="271" r:id="rId12"/>
    <p:sldId id="391" r:id="rId13"/>
    <p:sldId id="394" r:id="rId14"/>
    <p:sldId id="395" r:id="rId15"/>
    <p:sldId id="397" r:id="rId16"/>
    <p:sldId id="396" r:id="rId17"/>
    <p:sldId id="300" r:id="rId18"/>
    <p:sldId id="364" r:id="rId19"/>
    <p:sldId id="281" r:id="rId20"/>
    <p:sldId id="377" r:id="rId21"/>
    <p:sldId id="301" r:id="rId22"/>
    <p:sldId id="302" r:id="rId23"/>
    <p:sldId id="335" r:id="rId24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3"/>
    <p:restoredTop sz="94719"/>
  </p:normalViewPr>
  <p:slideViewPr>
    <p:cSldViewPr>
      <p:cViewPr varScale="1">
        <p:scale>
          <a:sx n="196" d="100"/>
          <a:sy n="196" d="100"/>
        </p:scale>
        <p:origin x="5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4DEE-AA18-4B6A-845C-60AFD9463AA2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5BB5-C319-4CC0-9F8F-8FE78AD35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7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305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11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3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f9c5fcd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f9c5fcd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063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3575" y="388001"/>
            <a:ext cx="7996849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27549" y="1317655"/>
            <a:ext cx="2095500" cy="320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17087" y="1115827"/>
            <a:ext cx="1866265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3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Разделительный слай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3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8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Слайд с кодом 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756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554" y="388000"/>
            <a:ext cx="8718890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799" y="1421874"/>
            <a:ext cx="8535035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companies/otus/articles/732080/" TargetMode="External"/><Relationship Id="rId3" Type="http://schemas.openxmlformats.org/officeDocument/2006/relationships/hyperlink" Target="https://pandas.pydata.org/" TargetMode="External"/><Relationship Id="rId7" Type="http://schemas.openxmlformats.org/officeDocument/2006/relationships/hyperlink" Target="https://medium.com/@yoskutik/&#1072;&#1085;&#1072;&#1083;&#1080;&#1079;-&#1074;&#1088;&#1077;&#1084;&#1077;&#1085;&#1085;&#1099;&#1093;-&#1088;&#1103;&#1076;&#1086;&#1074;-&#1095;&#1072;&#1089;&#1090;&#1100;-1-&#1089;&#1090;&#1072;&#1094;&#1080;&#1086;&#1085;&#1072;&#1088;&#1085;&#1086;&#1089;&#1090;&#1100;-74f45144ee8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ru.wikipedia.org/wiki/&#1058;&#1077;&#1089;&#1090;_&#1044;&#1080;&#1082;&#1080;_&#8212;_&#1060;&#1091;&#1083;&#1083;&#1077;&#1088;&#1072;" TargetMode="External"/><Relationship Id="rId5" Type="http://schemas.openxmlformats.org/officeDocument/2006/relationships/hyperlink" Target="https://habr.com/ru/companies/mvideo/articles/769756/" TargetMode="External"/><Relationship Id="rId4" Type="http://schemas.openxmlformats.org/officeDocument/2006/relationships/hyperlink" Target="https://habr.com/ru/companies/mvideo/articles/76919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Python </a:t>
            </a:r>
            <a:r>
              <a:rPr lang="ru-RU" sz="5600" spc="-35" dirty="0">
                <a:solidFill>
                  <a:srgbClr val="FFFFFF"/>
                </a:solidFill>
              </a:rPr>
              <a:t>для Аналитики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en-US" spc="-10" dirty="0">
                <a:solidFill>
                  <a:srgbClr val="FFFFFF"/>
                </a:solidFill>
              </a:rPr>
              <a:t>Advanced</a:t>
            </a:r>
            <a:r>
              <a:rPr lang="ru-RU" spc="-10" dirty="0">
                <a:solidFill>
                  <a:srgbClr val="FFFFFF"/>
                </a:solidFill>
              </a:rPr>
              <a:t> </a:t>
            </a:r>
            <a:r>
              <a:rPr lang="en-US" spc="-10" dirty="0">
                <a:solidFill>
                  <a:srgbClr val="FFFFFF"/>
                </a:solidFill>
              </a:rPr>
              <a:t>Pandas, Time series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5933B6-19F7-854B-8CB0-C7891FFB2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09550"/>
            <a:ext cx="2267107" cy="914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929CE20-217B-2241-9403-3D51BC74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906" y="332850"/>
            <a:ext cx="6449244" cy="1095900"/>
          </a:xfrm>
        </p:spPr>
        <p:txBody>
          <a:bodyPr/>
          <a:lstStyle/>
          <a:p>
            <a:r>
              <a:rPr lang="en-US" dirty="0" err="1"/>
              <a:t>Datatime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07DDA-0E2F-BB4E-8AED-878A01EEA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29565" r="14000" b="6087"/>
          <a:stretch/>
        </p:blipFill>
        <p:spPr>
          <a:xfrm>
            <a:off x="533400" y="1444877"/>
            <a:ext cx="6003292" cy="3127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007E5-6CE0-4242-A1ED-42D5F14BC1DC}"/>
              </a:ext>
            </a:extLst>
          </p:cNvPr>
          <p:cNvSpPr txBox="1"/>
          <p:nvPr/>
        </p:nvSpPr>
        <p:spPr>
          <a:xfrm>
            <a:off x="2417811" y="10997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pd.to_datetime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97ED1-EFE6-5240-9123-C219A08592AC}"/>
              </a:ext>
            </a:extLst>
          </p:cNvPr>
          <p:cNvSpPr txBox="1"/>
          <p:nvPr/>
        </p:nvSpPr>
        <p:spPr>
          <a:xfrm>
            <a:off x="6728099" y="155205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year=2020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F1A23-2948-7641-8FAE-C85044295D97}"/>
              </a:ext>
            </a:extLst>
          </p:cNvPr>
          <p:cNvSpPr txBox="1"/>
          <p:nvPr/>
        </p:nvSpPr>
        <p:spPr>
          <a:xfrm>
            <a:off x="6728099" y="218629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month =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30951-04FF-5145-A017-08E964D9C746}"/>
              </a:ext>
            </a:extLst>
          </p:cNvPr>
          <p:cNvSpPr txBox="1"/>
          <p:nvPr/>
        </p:nvSpPr>
        <p:spPr>
          <a:xfrm>
            <a:off x="6728099" y="28205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= 25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001A65D8-806F-4740-BBFB-81F27DDF7724}"/>
              </a:ext>
            </a:extLst>
          </p:cNvPr>
          <p:cNvSpPr/>
          <p:nvPr/>
        </p:nvSpPr>
        <p:spPr>
          <a:xfrm>
            <a:off x="4882128" y="1727628"/>
            <a:ext cx="914400" cy="332050"/>
          </a:xfrm>
          <a:prstGeom prst="wedgeEllipseCallout">
            <a:avLst>
              <a:gd name="adj1" fmla="val 152217"/>
              <a:gd name="adj2" fmla="val -35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657742BB-1481-F046-987C-9EA056224C7B}"/>
              </a:ext>
            </a:extLst>
          </p:cNvPr>
          <p:cNvSpPr/>
          <p:nvPr/>
        </p:nvSpPr>
        <p:spPr>
          <a:xfrm>
            <a:off x="4882128" y="2353213"/>
            <a:ext cx="914400" cy="332050"/>
          </a:xfrm>
          <a:prstGeom prst="wedgeEllipseCallout">
            <a:avLst>
              <a:gd name="adj1" fmla="val 152217"/>
              <a:gd name="adj2" fmla="val -35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6967214E-667C-2947-B68B-9BCDCDD15588}"/>
              </a:ext>
            </a:extLst>
          </p:cNvPr>
          <p:cNvSpPr/>
          <p:nvPr/>
        </p:nvSpPr>
        <p:spPr>
          <a:xfrm>
            <a:off x="4882128" y="2962991"/>
            <a:ext cx="914400" cy="332050"/>
          </a:xfrm>
          <a:prstGeom prst="wedgeEllipseCallout">
            <a:avLst>
              <a:gd name="adj1" fmla="val 152217"/>
              <a:gd name="adj2" fmla="val -351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8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Индексы и интервалы</a:t>
            </a:r>
            <a:endParaRPr dirty="0"/>
          </a:p>
        </p:txBody>
      </p:sp>
      <p:sp>
        <p:nvSpPr>
          <p:cNvPr id="340" name="Google Shape;340;p61"/>
          <p:cNvSpPr txBox="1">
            <a:spLocks noGrp="1"/>
          </p:cNvSpPr>
          <p:nvPr>
            <p:ph type="subTitle" idx="1"/>
          </p:nvPr>
        </p:nvSpPr>
        <p:spPr>
          <a:xfrm>
            <a:off x="754725" y="15926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Clr>
                <a:schemeClr val="dk1"/>
              </a:buClr>
              <a:buSzPct val="100000"/>
            </a:pPr>
            <a:r>
              <a:rPr lang="ru" dirty="0">
                <a:solidFill>
                  <a:srgbClr val="019836"/>
                </a:solidFill>
              </a:rPr>
              <a:t>// </a:t>
            </a:r>
            <a:r>
              <a:rPr lang="ru-RU" dirty="0">
                <a:solidFill>
                  <a:srgbClr val="019836"/>
                </a:solidFill>
              </a:rPr>
              <a:t>Создадим </a:t>
            </a:r>
            <a:r>
              <a:rPr lang="en-US" dirty="0" err="1">
                <a:solidFill>
                  <a:srgbClr val="019836"/>
                </a:solidFill>
              </a:rPr>
              <a:t>DataFrame</a:t>
            </a:r>
            <a:r>
              <a:rPr lang="en-US" dirty="0">
                <a:solidFill>
                  <a:srgbClr val="019836"/>
                </a:solidFill>
              </a:rPr>
              <a:t> </a:t>
            </a:r>
            <a:r>
              <a:rPr lang="ru-RU" dirty="0">
                <a:solidFill>
                  <a:srgbClr val="019836"/>
                </a:solidFill>
              </a:rPr>
              <a:t>из случайных чисел с индексом дата-время с шагом в 2 часа длинной 100 начиная с 1 января 2021 года</a:t>
            </a:r>
            <a:r>
              <a:rPr lang="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Clr>
                <a:schemeClr val="dk1"/>
              </a:buClr>
              <a:buSzPct val="100000"/>
            </a:pP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Clr>
                <a:schemeClr val="dk1"/>
              </a:buClr>
              <a:buSzPct val="100000"/>
            </a:pP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pd.date_range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('1-1-2021', periods=100, 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='H')</a:t>
            </a:r>
            <a:r>
              <a:rPr lang="ru" dirty="0"/>
              <a:t>;  </a:t>
            </a:r>
            <a:endParaRPr dirty="0">
              <a:solidFill>
                <a:srgbClr val="01983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dirty="0"/>
          </a:p>
          <a:p>
            <a:pPr algn="l">
              <a:buClr>
                <a:schemeClr val="dk1"/>
              </a:buClr>
              <a:buSzPct val="100000"/>
            </a:pPr>
            <a:r>
              <a:rPr lang="ru" dirty="0">
                <a:solidFill>
                  <a:srgbClr val="019836"/>
                </a:solidFill>
              </a:rPr>
              <a:t>// </a:t>
            </a:r>
            <a:r>
              <a:rPr lang="ru-RU" dirty="0">
                <a:solidFill>
                  <a:srgbClr val="019836"/>
                </a:solidFill>
              </a:rPr>
              <a:t>Создадим </a:t>
            </a:r>
            <a:r>
              <a:rPr lang="en-US" dirty="0" err="1">
                <a:solidFill>
                  <a:srgbClr val="019836"/>
                </a:solidFill>
              </a:rPr>
              <a:t>DataFrame</a:t>
            </a:r>
            <a:r>
              <a:rPr lang="en-US" dirty="0">
                <a:solidFill>
                  <a:srgbClr val="019836"/>
                </a:solidFill>
              </a:rPr>
              <a:t> </a:t>
            </a:r>
            <a:r>
              <a:rPr lang="ru-RU" dirty="0">
                <a:solidFill>
                  <a:srgbClr val="019836"/>
                </a:solidFill>
              </a:rPr>
              <a:t>из случайных чисел с индексом дата-время с шагом в 2 часа начиная с</a:t>
            </a:r>
            <a:r>
              <a:rPr lang="en-US" dirty="0">
                <a:solidFill>
                  <a:srgbClr val="019836"/>
                </a:solidFill>
              </a:rPr>
              <a:t> 0 </a:t>
            </a:r>
            <a:r>
              <a:rPr lang="ru-RU" dirty="0">
                <a:solidFill>
                  <a:srgbClr val="019836"/>
                </a:solidFill>
              </a:rPr>
              <a:t>часов 1 января 2021 года и до конца 20 февраля 21 года</a:t>
            </a:r>
            <a:r>
              <a:rPr lang="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 err="1"/>
              <a:t>pd.date_range</a:t>
            </a:r>
            <a:r>
              <a:rPr lang="en-US" dirty="0"/>
              <a:t>(start=</a:t>
            </a:r>
            <a:r>
              <a:rPr lang="en-US" dirty="0" err="1"/>
              <a:t>pd.to_datetime</a:t>
            </a:r>
            <a:r>
              <a:rPr lang="en-US" dirty="0"/>
              <a:t>('1/1/2021 00:00:00', </a:t>
            </a:r>
            <a:r>
              <a:rPr lang="en-US" dirty="0" err="1"/>
              <a:t>dayfirst</a:t>
            </a:r>
            <a:r>
              <a:rPr lang="en-US" dirty="0"/>
              <a:t>=True),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/>
              <a:t>                    end=</a:t>
            </a:r>
            <a:r>
              <a:rPr lang="en-US" dirty="0" err="1"/>
              <a:t>pd.to_datetime</a:t>
            </a:r>
            <a:r>
              <a:rPr lang="en-US" dirty="0"/>
              <a:t>('20/2/2021 22:00:00', </a:t>
            </a:r>
            <a:r>
              <a:rPr lang="en-US" dirty="0" err="1"/>
              <a:t>dayfirst</a:t>
            </a:r>
            <a:r>
              <a:rPr lang="en-US" dirty="0"/>
              <a:t>=True),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/>
              <a:t>                    </a:t>
            </a:r>
            <a:r>
              <a:rPr lang="en-US" dirty="0" err="1"/>
              <a:t>freq</a:t>
            </a:r>
            <a:r>
              <a:rPr lang="en-US" dirty="0"/>
              <a:t>='H')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7733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40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Анализ временных рядов</a:t>
            </a:r>
          </a:p>
        </p:txBody>
      </p:sp>
    </p:spTree>
    <p:extLst>
      <p:ext uri="{BB962C8B-B14F-4D97-AF65-F5344CB8AC3E}">
        <p14:creationId xmlns:p14="http://schemas.microsoft.com/office/powerpoint/2010/main" val="190436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9CE20-217B-2241-9403-3D51BC74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2850"/>
            <a:ext cx="8411550" cy="1095900"/>
          </a:xfrm>
        </p:spPr>
        <p:txBody>
          <a:bodyPr/>
          <a:lstStyle/>
          <a:p>
            <a:r>
              <a:rPr lang="ru-RU" dirty="0"/>
              <a:t>Стационарность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41F19-71EF-7943-885F-FF8FD0AD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657350"/>
            <a:ext cx="72644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4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BA1D-9B64-504D-A4AD-C7EBF3A3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Разложение ряда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7A7C3-F4D5-C645-8F63-9F234503AC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6666"/>
          <a:stretch/>
        </p:blipFill>
        <p:spPr>
          <a:xfrm>
            <a:off x="228600" y="1123950"/>
            <a:ext cx="8669130" cy="378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47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7733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2675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Практика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5066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573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381000" y="895350"/>
            <a:ext cx="86106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US" sz="1300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Анализ временных рядов</a:t>
            </a:r>
            <a:endParaRPr lang="en-US" sz="1900" b="1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https://pandas.pydata.org</a:t>
            </a:r>
            <a:r>
              <a:rPr lang="en-US" sz="1400" dirty="0"/>
              <a:t> </a:t>
            </a:r>
            <a:endParaRPr lang="ru-RU" sz="1400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https://habr.com/ru/companies/mvideo/articles/769190/</a:t>
            </a:r>
            <a:r>
              <a:rPr lang="ru-RU" sz="1400" dirty="0"/>
              <a:t> 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https://habr.com/ru/companies/mvideo/articles/769756/</a:t>
            </a:r>
            <a:r>
              <a:rPr lang="ru-RU" sz="1400" dirty="0"/>
              <a:t> </a:t>
            </a:r>
            <a:endParaRPr lang="en-US" sz="1400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endParaRPr lang="ru-RU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Тест Дики-</a:t>
            </a:r>
            <a:r>
              <a:rPr lang="ru-RU" sz="1900" b="1" dirty="0" err="1"/>
              <a:t>Фуллера</a:t>
            </a:r>
            <a:r>
              <a:rPr lang="ru-RU" sz="1900" b="1" dirty="0"/>
              <a:t> на стационарность</a:t>
            </a:r>
            <a:endParaRPr lang="en-US" sz="1700" b="1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6"/>
              </a:rPr>
              <a:t>https://</a:t>
            </a:r>
            <a:r>
              <a:rPr lang="en-US" sz="1300" dirty="0" err="1">
                <a:hlinkClick r:id="rId6"/>
              </a:rPr>
              <a:t>ru.wikipedia.org</a:t>
            </a:r>
            <a:r>
              <a:rPr lang="en-US" sz="1300" dirty="0">
                <a:hlinkClick r:id="rId6"/>
              </a:rPr>
              <a:t>/wiki/</a:t>
            </a:r>
            <a:r>
              <a:rPr lang="ru-RU" sz="1300" dirty="0">
                <a:hlinkClick r:id="rId6"/>
              </a:rPr>
              <a:t>Тест_Дики_—_Фуллера</a:t>
            </a:r>
            <a:r>
              <a:rPr lang="ru-RU" sz="1300" dirty="0"/>
              <a:t> </a:t>
            </a:r>
            <a:r>
              <a:rPr lang="en-US" sz="1300" dirty="0"/>
              <a:t> 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endParaRPr lang="en-US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Исследование на стационарность</a:t>
            </a:r>
          </a:p>
          <a:p>
            <a:pPr marL="914400" lvl="1" indent="-311150" algn="l" rtl="0">
              <a:lnSpc>
                <a:spcPct val="10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7"/>
              </a:rPr>
              <a:t>https://</a:t>
            </a:r>
            <a:r>
              <a:rPr lang="en-US" sz="1300" dirty="0" err="1">
                <a:hlinkClick r:id="rId7"/>
              </a:rPr>
              <a:t>medium.com</a:t>
            </a:r>
            <a:r>
              <a:rPr lang="en-US" sz="1300" dirty="0">
                <a:hlinkClick r:id="rId7"/>
              </a:rPr>
              <a:t>/@</a:t>
            </a:r>
            <a:r>
              <a:rPr lang="en-US" sz="1300" dirty="0" err="1">
                <a:hlinkClick r:id="rId7"/>
              </a:rPr>
              <a:t>yoskutik</a:t>
            </a:r>
            <a:r>
              <a:rPr lang="en-US" sz="1300" dirty="0">
                <a:hlinkClick r:id="rId7"/>
              </a:rPr>
              <a:t>/</a:t>
            </a:r>
            <a:r>
              <a:rPr lang="ru-RU" sz="1300" dirty="0">
                <a:hlinkClick r:id="rId7"/>
              </a:rPr>
              <a:t>анализ-временных-рядов-часть-1-стационарность-74</a:t>
            </a:r>
            <a:r>
              <a:rPr lang="en-US" sz="1300" dirty="0">
                <a:hlinkClick r:id="rId7"/>
              </a:rPr>
              <a:t>f45144ee86</a:t>
            </a:r>
            <a:r>
              <a:rPr lang="ru-RU" sz="1300" dirty="0"/>
              <a:t> </a:t>
            </a:r>
            <a:r>
              <a:rPr lang="en-US" sz="1300" dirty="0"/>
              <a:t> </a:t>
            </a:r>
            <a:endParaRPr lang="ru-RU" sz="1300" dirty="0"/>
          </a:p>
          <a:p>
            <a:pPr marL="914400" lvl="1" indent="-311150" algn="l" rtl="0">
              <a:lnSpc>
                <a:spcPct val="10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8"/>
              </a:rPr>
              <a:t>https://habr.com/ru/companies/otus/articles/732080</a:t>
            </a:r>
            <a:r>
              <a:rPr lang="ru-RU" sz="1300" dirty="0"/>
              <a:t> </a:t>
            </a:r>
            <a:endParaRPr lang="en-US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Рефлексия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372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dirty="0"/>
              <a:t>Рефлексия</a:t>
            </a:r>
            <a:endParaRPr dirty="0"/>
          </a:p>
        </p:txBody>
      </p:sp>
      <p:pic>
        <p:nvPicPr>
          <p:cNvPr id="486" name="Google Shape;48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5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75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>
            <a:spLocks noGrp="1"/>
          </p:cNvSpPr>
          <p:nvPr>
            <p:ph type="title"/>
          </p:nvPr>
        </p:nvSpPr>
        <p:spPr>
          <a:xfrm>
            <a:off x="956224" y="396394"/>
            <a:ext cx="7730575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 dirty="0"/>
              <a:t>Заполните, пожалуйста,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опрос о занятии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по ссылке в чате</a:t>
            </a:r>
            <a:endParaRPr sz="3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2" name="Google Shape;499;p77">
            <a:extLst>
              <a:ext uri="{FF2B5EF4-FFF2-40B4-BE49-F238E27FC236}">
                <a16:creationId xmlns:a16="http://schemas.microsoft.com/office/drawing/2014/main" id="{582ECAAA-AF1D-254F-9EEA-3E6087D0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1200"/>
              </a:spcAft>
              <a:buSzPts val="3200"/>
              <a:buNone/>
            </a:pPr>
            <a:r>
              <a:rPr lang="ru-RU" dirty="0"/>
              <a:t>Приходите на следующие вебинары</a:t>
            </a:r>
            <a:br>
              <a:rPr lang="en-US" dirty="0"/>
            </a:br>
            <a:br>
              <a:rPr lang="en-US" sz="900" dirty="0"/>
            </a:br>
            <a:r>
              <a:rPr lang="ru-RU" sz="1800" dirty="0"/>
              <a:t>06.12 – Визуализация в </a:t>
            </a:r>
            <a:r>
              <a:rPr lang="en-US" sz="1800" dirty="0"/>
              <a:t>Matplotlib, Seaborn, </a:t>
            </a:r>
            <a:r>
              <a:rPr lang="en-US" sz="1800" dirty="0" err="1"/>
              <a:t>Plotly</a:t>
            </a:r>
            <a:endParaRPr lang="ru-RU" dirty="0"/>
          </a:p>
        </p:txBody>
      </p:sp>
      <p:sp>
        <p:nvSpPr>
          <p:cNvPr id="13" name="Google Shape;500;p77">
            <a:extLst>
              <a:ext uri="{FF2B5EF4-FFF2-40B4-BE49-F238E27FC236}">
                <a16:creationId xmlns:a16="http://schemas.microsoft.com/office/drawing/2014/main" id="{E0455609-6D75-8B47-AD05-D96CCF37EC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43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303AF-03ED-4942-AD0B-371ABDC3B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0698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Python </a:t>
            </a:r>
            <a:r>
              <a:rPr lang="ru-RU" dirty="0"/>
              <a:t>для аналитики</a:t>
            </a:r>
            <a:br>
              <a:rPr lang="en-US" dirty="0"/>
            </a:b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Advanced</a:t>
            </a: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Pandas, Time series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575" y="387492"/>
            <a:ext cx="5865017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8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/>
          </a:p>
          <a:p>
            <a:pPr marL="12700" marR="280670">
              <a:lnSpc>
                <a:spcPct val="100000"/>
              </a:lnSpc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>
              <a:lnSpc>
                <a:spcPct val="100000"/>
              </a:lnSpc>
            </a:pPr>
            <a:endParaRPr sz="170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/>
          </a:p>
          <a:p>
            <a:pPr marL="12700">
              <a:lnSpc>
                <a:spcPct val="100000"/>
              </a:lnSpc>
            </a:pPr>
            <a:r>
              <a:rPr spc="-35" dirty="0"/>
              <a:t>Задаем</a:t>
            </a:r>
            <a:r>
              <a:rPr spc="-45" dirty="0"/>
              <a:t> </a:t>
            </a:r>
            <a:r>
              <a:rPr spc="-5" dirty="0"/>
              <a:t>вопрос</a:t>
            </a:r>
          </a:p>
          <a:p>
            <a:pPr marL="12700">
              <a:lnSpc>
                <a:spcPct val="100000"/>
              </a:lnSpc>
            </a:pP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spc="-5" dirty="0"/>
          </a:p>
          <a:p>
            <a:pPr>
              <a:lnSpc>
                <a:spcPct val="100000"/>
              </a:lnSpc>
            </a:pPr>
            <a:endParaRPr sz="1700" dirty="0"/>
          </a:p>
          <a:p>
            <a:pPr marL="12700" marR="5080">
              <a:lnSpc>
                <a:spcPct val="100000"/>
              </a:lnSpc>
              <a:spcBef>
                <a:spcPts val="1515"/>
              </a:spcBef>
            </a:pPr>
            <a:r>
              <a:rPr spc="-10" dirty="0"/>
              <a:t>Вопросы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046275" y="0"/>
            <a:ext cx="3097530" cy="5135880"/>
            <a:chOff x="6046275" y="0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275" y="0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592" y="191203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592" y="239212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592" y="287222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592" y="335231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8592" y="383240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592" y="431250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9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Условные </a:t>
            </a:r>
            <a:r>
              <a:rPr spc="-5" dirty="0"/>
              <a:t> </a:t>
            </a:r>
            <a:r>
              <a:rPr spc="-10" dirty="0"/>
              <a:t>обозначения</a:t>
            </a:r>
          </a:p>
          <a:p>
            <a:pPr marL="497840">
              <a:lnSpc>
                <a:spcPct val="100000"/>
              </a:lnSpc>
              <a:spcBef>
                <a:spcPts val="1895"/>
              </a:spcBef>
            </a:pPr>
            <a:r>
              <a:rPr sz="1100" b="0" spc="-10" dirty="0">
                <a:latin typeface="Roboto"/>
                <a:cs typeface="Roboto"/>
              </a:rPr>
              <a:t>Индивидуально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Roboto"/>
              <a:cs typeface="Roboto"/>
            </a:endParaRPr>
          </a:p>
          <a:p>
            <a:pPr marL="497840" marR="5080">
              <a:lnSpc>
                <a:spcPct val="100000"/>
              </a:lnSpc>
              <a:spcBef>
                <a:spcPts val="5"/>
              </a:spcBef>
            </a:pPr>
            <a:r>
              <a:rPr sz="1100" b="0" spc="-15" dirty="0"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на</a:t>
            </a:r>
            <a:r>
              <a:rPr sz="1100" b="0" spc="-10" dirty="0">
                <a:latin typeface="Roboto"/>
                <a:cs typeface="Roboto"/>
              </a:rPr>
              <a:t> </a:t>
            </a:r>
            <a:r>
              <a:rPr sz="1100" b="0" spc="-15" dirty="0">
                <a:latin typeface="Roboto"/>
                <a:cs typeface="Roboto"/>
              </a:rPr>
              <a:t>активность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</a:pPr>
            <a:r>
              <a:rPr sz="1100" b="0" dirty="0">
                <a:latin typeface="Roboto"/>
                <a:cs typeface="Roboto"/>
              </a:rPr>
              <a:t>Пишем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dirty="0">
                <a:latin typeface="Roboto"/>
                <a:cs typeface="Roboto"/>
              </a:rPr>
              <a:t>в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чат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950"/>
              </a:spcBef>
            </a:pPr>
            <a:r>
              <a:rPr sz="1100" b="0" spc="-20" dirty="0">
                <a:latin typeface="Roboto"/>
                <a:cs typeface="Roboto"/>
              </a:rPr>
              <a:t>Говорим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голосом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805"/>
              </a:spcBef>
            </a:pPr>
            <a:r>
              <a:rPr sz="1100" b="0" spc="-15" dirty="0">
                <a:latin typeface="Roboto"/>
                <a:cs typeface="Roboto"/>
              </a:rPr>
              <a:t>Документ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Roboto"/>
              <a:cs typeface="Roboto"/>
            </a:endParaRPr>
          </a:p>
          <a:p>
            <a:pPr marL="497840" marR="161925">
              <a:lnSpc>
                <a:spcPct val="100000"/>
              </a:lnSpc>
            </a:pPr>
            <a:r>
              <a:rPr sz="1100" b="0" spc="-25" dirty="0">
                <a:latin typeface="Roboto"/>
                <a:cs typeface="Roboto"/>
              </a:rPr>
              <a:t>Ответьте </a:t>
            </a:r>
            <a:r>
              <a:rPr sz="1100" b="0" spc="-5" dirty="0">
                <a:latin typeface="Roboto"/>
                <a:cs typeface="Roboto"/>
              </a:rPr>
              <a:t>себе </a:t>
            </a:r>
            <a:r>
              <a:rPr sz="1100" b="0" spc="10" dirty="0">
                <a:latin typeface="Roboto"/>
                <a:cs typeface="Roboto"/>
              </a:rPr>
              <a:t>или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задайте</a:t>
            </a:r>
            <a:r>
              <a:rPr sz="1100" b="0" spc="-2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вопрос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Введение в </a:t>
            </a:r>
            <a:r>
              <a:rPr lang="en-US" sz="16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1049762" y="1635977"/>
            <a:ext cx="2871318" cy="5334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10" dirty="0">
                <a:solidFill>
                  <a:schemeClr val="tx1"/>
                </a:solidFill>
                <a:latin typeface="Roboto"/>
                <a:cs typeface="Roboto"/>
              </a:rPr>
              <a:t>Библиотеки по работе с данными и визуализациями</a:t>
            </a:r>
            <a:endParaRPr lang="en-US" sz="1400" spc="-1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671225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20" dirty="0">
                <a:solidFill>
                  <a:schemeClr val="tx1"/>
                </a:solidFill>
                <a:latin typeface="Roboto"/>
                <a:cs typeface="Roboto"/>
              </a:rPr>
              <a:t>Работа с базами данных, </a:t>
            </a:r>
            <a:r>
              <a:rPr lang="ru-RU" sz="1400" spc="-20" dirty="0" err="1">
                <a:solidFill>
                  <a:schemeClr val="tx1"/>
                </a:solidFill>
                <a:latin typeface="Roboto"/>
                <a:cs typeface="Roboto"/>
              </a:rPr>
              <a:t>парсинг</a:t>
            </a:r>
            <a:r>
              <a:rPr lang="ru-RU" sz="1400" spc="-20" dirty="0">
                <a:solidFill>
                  <a:schemeClr val="tx1"/>
                </a:solidFill>
                <a:latin typeface="Roboto"/>
                <a:cs typeface="Roboto"/>
              </a:rPr>
              <a:t> данных с сайтов, взаимодействие с </a:t>
            </a:r>
            <a:r>
              <a:rPr lang="en-US" sz="1400" spc="-20" dirty="0">
                <a:solidFill>
                  <a:schemeClr val="tx1"/>
                </a:solidFill>
                <a:latin typeface="Roboto"/>
                <a:cs typeface="Roboto"/>
              </a:rPr>
              <a:t>API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62000" y="335169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Практики. Продуктовая и маркетинговая аналитика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4800600" y="394335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stCxn id="27" idx="1"/>
            <a:endCxn id="28" idx="0"/>
          </p:cNvCxnSpPr>
          <p:nvPr/>
        </p:nvCxnSpPr>
        <p:spPr>
          <a:xfrm rot="10800000" flipV="1">
            <a:off x="2485421" y="1368349"/>
            <a:ext cx="2979236" cy="2676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rot="16200000" flipV="1">
            <a:off x="4888815" y="934942"/>
            <a:ext cx="768548" cy="270401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2341541" y="3011458"/>
            <a:ext cx="2704017" cy="3402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2"/>
          </p:cNvCxnSpPr>
          <p:nvPr/>
        </p:nvCxnSpPr>
        <p:spPr>
          <a:xfrm rot="10800000">
            <a:off x="2341540" y="4032155"/>
            <a:ext cx="2459060" cy="2514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740239" y="1074905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Datetime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740239" y="2219567"/>
            <a:ext cx="3556275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Преобразование дат</a:t>
            </a:r>
            <a:endParaRPr lang="en-US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740239" y="2791898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Создание и интервалов дат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37"/>
          <p:cNvCxnSpPr>
            <a:cxnSpLocks/>
            <a:stCxn id="235" idx="1"/>
            <a:endCxn id="13" idx="1"/>
          </p:cNvCxnSpPr>
          <p:nvPr/>
        </p:nvCxnSpPr>
        <p:spPr>
          <a:xfrm rot="10800000" flipV="1">
            <a:off x="740239" y="1263004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2" name="Google Shape;242;p37"/>
          <p:cNvCxnSpPr>
            <a:cxnSpLocks/>
            <a:stCxn id="236" idx="1"/>
            <a:endCxn id="238" idx="1"/>
          </p:cNvCxnSpPr>
          <p:nvPr/>
        </p:nvCxnSpPr>
        <p:spPr>
          <a:xfrm rot="10800000" flipV="1">
            <a:off x="740239" y="2407666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Google Shape;238;p37">
            <a:extLst>
              <a:ext uri="{FF2B5EF4-FFF2-40B4-BE49-F238E27FC236}">
                <a16:creationId xmlns:a16="http://schemas.microsoft.com/office/drawing/2014/main" id="{6F8EE228-CF1E-F70B-4105-8ECCB7307098}"/>
              </a:ext>
            </a:extLst>
          </p:cNvPr>
          <p:cNvSpPr/>
          <p:nvPr/>
        </p:nvSpPr>
        <p:spPr>
          <a:xfrm>
            <a:off x="740239" y="3364229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Выборка и скользящее среднее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Google Shape;242;p37">
            <a:extLst>
              <a:ext uri="{FF2B5EF4-FFF2-40B4-BE49-F238E27FC236}">
                <a16:creationId xmlns:a16="http://schemas.microsoft.com/office/drawing/2014/main" id="{9084AE32-B3C1-CEFB-608C-75D2CB107D7A}"/>
              </a:ext>
            </a:extLst>
          </p:cNvPr>
          <p:cNvCxnSpPr>
            <a:cxnSpLocks/>
            <a:stCxn id="238" idx="1"/>
            <a:endCxn id="2" idx="1"/>
          </p:cNvCxnSpPr>
          <p:nvPr/>
        </p:nvCxnSpPr>
        <p:spPr>
          <a:xfrm rot="10800000" flipV="1">
            <a:off x="740239" y="2979997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235;p37">
            <a:extLst>
              <a:ext uri="{FF2B5EF4-FFF2-40B4-BE49-F238E27FC236}">
                <a16:creationId xmlns:a16="http://schemas.microsoft.com/office/drawing/2014/main" id="{4E855995-62AE-0E46-BFC9-81D4F9F39802}"/>
              </a:ext>
            </a:extLst>
          </p:cNvPr>
          <p:cNvSpPr/>
          <p:nvPr/>
        </p:nvSpPr>
        <p:spPr>
          <a:xfrm>
            <a:off x="740239" y="1647236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Индексация</a:t>
            </a:r>
          </a:p>
        </p:txBody>
      </p:sp>
      <p:cxnSp>
        <p:nvCxnSpPr>
          <p:cNvPr id="15" name="Google Shape;242;p37">
            <a:extLst>
              <a:ext uri="{FF2B5EF4-FFF2-40B4-BE49-F238E27FC236}">
                <a16:creationId xmlns:a16="http://schemas.microsoft.com/office/drawing/2014/main" id="{D6911694-A420-8C4B-BC21-6354019EC62C}"/>
              </a:ext>
            </a:extLst>
          </p:cNvPr>
          <p:cNvCxnSpPr>
            <a:cxnSpLocks/>
            <a:stCxn id="13" idx="1"/>
            <a:endCxn id="236" idx="1"/>
          </p:cNvCxnSpPr>
          <p:nvPr/>
        </p:nvCxnSpPr>
        <p:spPr>
          <a:xfrm rot="10800000" flipV="1">
            <a:off x="740239" y="1835335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" name="Google Shape;238;p37">
            <a:extLst>
              <a:ext uri="{FF2B5EF4-FFF2-40B4-BE49-F238E27FC236}">
                <a16:creationId xmlns:a16="http://schemas.microsoft.com/office/drawing/2014/main" id="{1E93F41F-C7D4-7B40-9453-630D8322B79F}"/>
              </a:ext>
            </a:extLst>
          </p:cNvPr>
          <p:cNvSpPr/>
          <p:nvPr/>
        </p:nvSpPr>
        <p:spPr>
          <a:xfrm>
            <a:off x="740239" y="3936560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38;p37">
            <a:extLst>
              <a:ext uri="{FF2B5EF4-FFF2-40B4-BE49-F238E27FC236}">
                <a16:creationId xmlns:a16="http://schemas.microsoft.com/office/drawing/2014/main" id="{A9FEECAF-5693-6943-B6A3-087594019852}"/>
              </a:ext>
            </a:extLst>
          </p:cNvPr>
          <p:cNvSpPr/>
          <p:nvPr/>
        </p:nvSpPr>
        <p:spPr>
          <a:xfrm>
            <a:off x="740239" y="4508891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242;p37">
            <a:extLst>
              <a:ext uri="{FF2B5EF4-FFF2-40B4-BE49-F238E27FC236}">
                <a16:creationId xmlns:a16="http://schemas.microsoft.com/office/drawing/2014/main" id="{B2CB5C7A-BED0-5A48-8D67-CA874A50A0CA}"/>
              </a:ext>
            </a:extLst>
          </p:cNvPr>
          <p:cNvCxnSpPr>
            <a:cxnSpLocks/>
            <a:stCxn id="2" idx="1"/>
            <a:endCxn id="16" idx="1"/>
          </p:cNvCxnSpPr>
          <p:nvPr/>
        </p:nvCxnSpPr>
        <p:spPr>
          <a:xfrm rot="10800000" flipV="1">
            <a:off x="740239" y="3552328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" name="Google Shape;242;p37">
            <a:extLst>
              <a:ext uri="{FF2B5EF4-FFF2-40B4-BE49-F238E27FC236}">
                <a16:creationId xmlns:a16="http://schemas.microsoft.com/office/drawing/2014/main" id="{291BD154-5459-924F-A6F6-82CAD3D94BB7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740239" y="4124659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Google Shape;238;p37">
            <a:extLst>
              <a:ext uri="{FF2B5EF4-FFF2-40B4-BE49-F238E27FC236}">
                <a16:creationId xmlns:a16="http://schemas.microsoft.com/office/drawing/2014/main" id="{A172070A-2138-6C49-9D34-F783A5DF1F56}"/>
              </a:ext>
            </a:extLst>
          </p:cNvPr>
          <p:cNvSpPr/>
          <p:nvPr/>
        </p:nvSpPr>
        <p:spPr>
          <a:xfrm>
            <a:off x="4933545" y="3368775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38;p37">
            <a:extLst>
              <a:ext uri="{FF2B5EF4-FFF2-40B4-BE49-F238E27FC236}">
                <a16:creationId xmlns:a16="http://schemas.microsoft.com/office/drawing/2014/main" id="{98A647DE-FE87-0645-950D-B25BED3B6CCB}"/>
              </a:ext>
            </a:extLst>
          </p:cNvPr>
          <p:cNvSpPr/>
          <p:nvPr/>
        </p:nvSpPr>
        <p:spPr>
          <a:xfrm>
            <a:off x="4933545" y="3934744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38;p37">
            <a:extLst>
              <a:ext uri="{FF2B5EF4-FFF2-40B4-BE49-F238E27FC236}">
                <a16:creationId xmlns:a16="http://schemas.microsoft.com/office/drawing/2014/main" id="{C5983852-647D-B64D-8505-C5AC5056B8A5}"/>
              </a:ext>
            </a:extLst>
          </p:cNvPr>
          <p:cNvSpPr/>
          <p:nvPr/>
        </p:nvSpPr>
        <p:spPr>
          <a:xfrm>
            <a:off x="4953000" y="4508890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" name="Google Shape;242;p37">
            <a:extLst>
              <a:ext uri="{FF2B5EF4-FFF2-40B4-BE49-F238E27FC236}">
                <a16:creationId xmlns:a16="http://schemas.microsoft.com/office/drawing/2014/main" id="{A4EA118F-BD30-6D43-ADC8-AF6ACCDE8AAE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4295305" y="3556875"/>
            <a:ext cx="638240" cy="114011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" name="Google Shape;242;p37">
            <a:extLst>
              <a:ext uri="{FF2B5EF4-FFF2-40B4-BE49-F238E27FC236}">
                <a16:creationId xmlns:a16="http://schemas.microsoft.com/office/drawing/2014/main" id="{32C3D994-1467-F841-A5CB-BCCCE34A5946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V="1">
            <a:off x="4933545" y="3556874"/>
            <a:ext cx="12700" cy="56596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" name="Google Shape;242;p37">
            <a:extLst>
              <a:ext uri="{FF2B5EF4-FFF2-40B4-BE49-F238E27FC236}">
                <a16:creationId xmlns:a16="http://schemas.microsoft.com/office/drawing/2014/main" id="{76CD26E3-5D02-724A-9FEB-6E20D6BA6263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H="1" flipV="1">
            <a:off x="4933544" y="4122844"/>
            <a:ext cx="19455" cy="574146"/>
          </a:xfrm>
          <a:prstGeom prst="curvedConnector3">
            <a:avLst>
              <a:gd name="adj1" fmla="val -117501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AC9BC8F-E322-274B-AE5B-6C991F67A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50" y="1217444"/>
            <a:ext cx="4142422" cy="16707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К концу занятия вы сможете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2476969"/>
              </p:ext>
            </p:extLst>
          </p:nvPr>
        </p:nvGraphicFramePr>
        <p:xfrm>
          <a:off x="846750" y="1649963"/>
          <a:ext cx="7239000" cy="1975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как работать с датами Pandas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Формировать интервалы дат и индексировать Dataframe датой-временем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Формировать выборки по датам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72747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Формировать агрегирование по датам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709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Проводить несложный анализ временных рядов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356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знать</a:t>
            </a:r>
            <a:endParaRPr sz="1500" b="1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95CF6988-BEFE-5F4D-8976-4C03B79F8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080640"/>
              </p:ext>
            </p:extLst>
          </p:nvPr>
        </p:nvGraphicFramePr>
        <p:xfrm>
          <a:off x="846750" y="1649963"/>
          <a:ext cx="7239000" cy="7900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 с временными наборами данных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-RU" sz="13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Анализ временных рядов</a:t>
                      </a:r>
                      <a:endParaRPr sz="13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dirty="0"/>
              <a:t>Pandas</a:t>
            </a:r>
            <a:r>
              <a:rPr lang="ru-RU" dirty="0"/>
              <a:t> </a:t>
            </a:r>
            <a:r>
              <a:rPr lang="en-US" dirty="0"/>
              <a:t>Datetime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33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9881</TotalTime>
  <Words>621</Words>
  <Application>Microsoft Macintosh PowerPoint</Application>
  <PresentationFormat>On-screen Show (16:9)</PresentationFormat>
  <Paragraphs>142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roboto</vt:lpstr>
      <vt:lpstr>roboto</vt:lpstr>
      <vt:lpstr>Office Theme</vt:lpstr>
      <vt:lpstr>Python для Аналитики Advanced Pandas, Time series</vt:lpstr>
      <vt:lpstr>Проверить, идет ли запись</vt:lpstr>
      <vt:lpstr>Python для аналитики Advanced Pandas, Time series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Pandas Datetime</vt:lpstr>
      <vt:lpstr>Datatime</vt:lpstr>
      <vt:lpstr>Индексы и интервалы</vt:lpstr>
      <vt:lpstr>Вопросы?</vt:lpstr>
      <vt:lpstr>Анализ временных рядов</vt:lpstr>
      <vt:lpstr>Стационарность</vt:lpstr>
      <vt:lpstr>Разложение ряда</vt:lpstr>
      <vt:lpstr>Вопросы?</vt:lpstr>
      <vt:lpstr>Практика</vt:lpstr>
      <vt:lpstr>Вопросы?</vt:lpstr>
      <vt:lpstr>Список материалов для изучения</vt:lpstr>
      <vt:lpstr>Рефлексия</vt:lpstr>
      <vt:lpstr>Рефлексия</vt:lpstr>
      <vt:lpstr>Заполните, пожалуйста, опрос о занятии по ссылке в чате</vt:lpstr>
      <vt:lpstr>Приходите на следующие вебинары  06.12 – Визуализация в Matplotlib, Seaborn, Plotly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Копия 1.2 Практическое занятие - Оптимизация кода, parallelization, multiprocessing, ускорение pandas, Modin для Pandas</dc:title>
  <cp:lastModifiedBy>Стурейко Игорь Олегович</cp:lastModifiedBy>
  <cp:revision>106</cp:revision>
  <dcterms:created xsi:type="dcterms:W3CDTF">2023-10-10T14:19:39Z</dcterms:created>
  <dcterms:modified xsi:type="dcterms:W3CDTF">2023-12-01T17:01:50Z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